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overhead"/>
  <p:notesSz cx="6881813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6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9840"/>
    <a:srgbClr val="FF0066"/>
    <a:srgbClr val="38444F"/>
    <a:srgbClr val="000000"/>
    <a:srgbClr val="EAEAEA"/>
    <a:srgbClr val="E9691A"/>
    <a:srgbClr val="2D5AA8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79365" autoAdjust="0"/>
  </p:normalViewPr>
  <p:slideViewPr>
    <p:cSldViewPr>
      <p:cViewPr varScale="1">
        <p:scale>
          <a:sx n="86" d="100"/>
          <a:sy n="86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06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82913" cy="4855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32" tIns="47515" rIns="95032" bIns="47515" numCol="1" anchor="t" anchorCtr="0" compatLnSpc="1">
            <a:prstTxWarp prst="textNoShape">
              <a:avLst/>
            </a:prstTxWarp>
          </a:bodyPr>
          <a:lstStyle>
            <a:lvl1pPr defTabSz="94980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Settore SOIA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3"/>
            <a:ext cx="2981325" cy="4855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32" tIns="47515" rIns="95032" bIns="47515" numCol="1" anchor="t" anchorCtr="0" compatLnSpc="1">
            <a:prstTxWarp prst="textNoShape">
              <a:avLst/>
            </a:prstTxWarp>
          </a:bodyPr>
          <a:lstStyle>
            <a:lvl1pPr algn="r" defTabSz="94980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225205"/>
            <a:ext cx="2982913" cy="4855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32" tIns="47515" rIns="95032" bIns="47515" numCol="1" anchor="b" anchorCtr="0" compatLnSpc="1">
            <a:prstTxWarp prst="textNoShape">
              <a:avLst/>
            </a:prstTxWarp>
          </a:bodyPr>
          <a:lstStyle>
            <a:lvl1pPr defTabSz="94980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Titolo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225205"/>
            <a:ext cx="2981325" cy="4855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032" tIns="47515" rIns="95032" bIns="47515" numCol="1" anchor="b" anchorCtr="0" compatLnSpc="1">
            <a:prstTxWarp prst="textNoShape">
              <a:avLst/>
            </a:prstTxWarp>
          </a:bodyPr>
          <a:lstStyle>
            <a:lvl1pPr algn="r" defTabSz="949809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5CA5C8-F41C-49F1-A1F5-E45BAE9F6C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97106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68625" cy="4614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02" tIns="46052" rIns="92102" bIns="4605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9" y="3"/>
            <a:ext cx="2970212" cy="4614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02" tIns="46052" rIns="92102" bIns="460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692150"/>
            <a:ext cx="4924425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5" y="4614208"/>
            <a:ext cx="5026025" cy="43810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02" tIns="46052" rIns="92102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226811"/>
            <a:ext cx="2968625" cy="4614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02" tIns="46052" rIns="92102" bIns="460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9" y="9226811"/>
            <a:ext cx="2970212" cy="4614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02" tIns="46052" rIns="92102" bIns="460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74C36A-3CED-4B25-8D97-ACFF29B01B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19727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86550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L’andamento delle assunzioni dei giovani rispecchia quello delle assunzioni totali:</a:t>
            </a:r>
          </a:p>
          <a:p>
            <a:pPr marL="171450" indent="-171450">
              <a:buFontTx/>
              <a:buChar char="-"/>
              <a:defRPr/>
            </a:pPr>
            <a:r>
              <a:rPr lang="it-IT" dirty="0" smtClean="0"/>
              <a:t>Saldo avviamenti-cessazioni positivo</a:t>
            </a:r>
          </a:p>
          <a:p>
            <a:pPr marL="171450" indent="-171450">
              <a:buFontTx/>
              <a:buChar char="-"/>
              <a:defRPr/>
            </a:pPr>
            <a:r>
              <a:rPr lang="it-IT" dirty="0" smtClean="0"/>
              <a:t>Il tempo indeterminato rappresenta il 30% dei contratti stipulati nel 2015, il tempo determinato il 40% Tasso di crescita del tempo </a:t>
            </a:r>
            <a:r>
              <a:rPr lang="it-IT" dirty="0" err="1" smtClean="0"/>
              <a:t>indet</a:t>
            </a:r>
            <a:r>
              <a:rPr lang="it-IT" dirty="0" smtClean="0"/>
              <a:t> +90%  ma cala l’apprendistati.</a:t>
            </a:r>
          </a:p>
          <a:p>
            <a:pPr marL="171450" indent="-171450">
              <a:buFontTx/>
              <a:buChar char="-"/>
              <a:defRPr/>
            </a:pPr>
            <a:r>
              <a:rPr lang="it-IT" dirty="0" smtClean="0"/>
              <a:t>Il settore che assume maggiormente i giovani è il «Commercio e servizi»</a:t>
            </a:r>
          </a:p>
        </p:txBody>
      </p:sp>
    </p:spTree>
    <p:extLst>
      <p:ext uri="{BB962C8B-B14F-4D97-AF65-F5344CB8AC3E}">
        <p14:creationId xmlns="" xmlns:p14="http://schemas.microsoft.com/office/powerpoint/2010/main" val="866787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 smtClean="0"/>
              <a:t>Passiamo alla SITUAZIONE ATTUALE (1° TRIMESTRE 2016). I dati a disposizione sono SOLO quelli AMMINISTRATIVI, per i quali non è stato applicato nessun modello di messa in qualità del dato, sono i dati così come inseriti nella banca dati.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72863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 smtClean="0"/>
              <a:t>Osservando in particolare l’andamento del Tempo Indeterminato si evidenziano i picchi di gennaio 2015 e dei primi mesi dell’anno, che subiscono l’effetto della forte riduzione dell’ultimo trimestre del 2014 (attendevano gli sgravi fiscali del 2015), e di dicembre 2015 sempre per sfruttare l’effetto degli sgravi della finanziaria 2015. I primi mesi del 2016 registrano una forte diminuzione.</a:t>
            </a:r>
          </a:p>
          <a:p>
            <a:r>
              <a:rPr lang="it-IT" altLang="it-IT" dirty="0" smtClean="0"/>
              <a:t>Il tempo determinato per contro, nel mese di gennaio 2016 registra un notevole aumento.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73225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44112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Tasso di attività: Forze lavoro / Popolazione 15 anni e più</a:t>
            </a:r>
          </a:p>
          <a:p>
            <a:r>
              <a:rPr lang="it-IT" dirty="0" smtClean="0"/>
              <a:t>Tasso di occupazione:</a:t>
            </a:r>
            <a:r>
              <a:rPr lang="it-IT" baseline="0" dirty="0" smtClean="0"/>
              <a:t> Occupati / Popolazione 15 anni e più</a:t>
            </a:r>
          </a:p>
          <a:p>
            <a:r>
              <a:rPr lang="it-IT" baseline="0" dirty="0" smtClean="0"/>
              <a:t>Tasso di disoccupazione: in cerca di occupazione / Forze Lavoro</a:t>
            </a:r>
          </a:p>
          <a:p>
            <a:pPr>
              <a:defRPr/>
            </a:pPr>
            <a:r>
              <a:rPr lang="it-IT" altLang="it-IT" dirty="0" smtClean="0"/>
              <a:t>Dati ufficiali ISTAT – Indagine campionaria Forze Lavoro – dati provinciali annuali: </a:t>
            </a:r>
          </a:p>
          <a:p>
            <a:pPr marL="171450" indent="-171450">
              <a:buFontTx/>
              <a:buChar char="-"/>
              <a:defRPr/>
            </a:pPr>
            <a:r>
              <a:rPr lang="it-IT" altLang="it-IT" dirty="0" smtClean="0"/>
              <a:t>tasso di disoccupazione in diminuzione: 2015 pari all’8% rimane comunque il doppio rispetto ai valori pre-crisi</a:t>
            </a:r>
          </a:p>
          <a:p>
            <a:pPr marL="171450" indent="-171450">
              <a:buFontTx/>
              <a:buChar char="-"/>
              <a:defRPr/>
            </a:pPr>
            <a:r>
              <a:rPr lang="it-IT" altLang="it-IT" dirty="0" smtClean="0"/>
              <a:t>tasso di attività e occupazione in aumento nel 2014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30663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 smtClean="0"/>
              <a:t>Dati statistici provinciali delle Comunicazioni Obbligatorie</a:t>
            </a:r>
          </a:p>
          <a:p>
            <a:r>
              <a:rPr lang="it-IT" altLang="it-IT" dirty="0" smtClean="0"/>
              <a:t>Primo risultato positivo del 2015: saldo positivo tra avviamenti e cessazioni (non è stato così dal 2011)</a:t>
            </a:r>
          </a:p>
          <a:p>
            <a:r>
              <a:rPr lang="it-IT" altLang="it-IT" dirty="0" smtClean="0"/>
              <a:t>Tasso di crescita degli avviamenti 2015 rispetto al 2014: +10%</a:t>
            </a:r>
          </a:p>
          <a:p>
            <a:r>
              <a:rPr lang="it-IT" altLang="it-IT" dirty="0" smtClean="0"/>
              <a:t>In diminuzione rispetto all’anno precedente le cessazioni: -1%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876188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 smtClean="0"/>
              <a:t>Dati statistici provinciali degli avviamenti:</a:t>
            </a:r>
          </a:p>
          <a:p>
            <a:pPr marL="171450" indent="-171450">
              <a:buFontTx/>
              <a:buChar char="-"/>
              <a:defRPr/>
            </a:pPr>
            <a:r>
              <a:rPr lang="it-IT" altLang="it-IT" dirty="0" smtClean="0"/>
              <a:t>Rimodulazione delle tipologie di contratto: a seguito degli sgravi fiscali previsti dalla Finanziaria si evidenzia un effettivo aumento dei contratti a tempo indeterminato. Tasso di crescita: +90%. Comunque, sempre nelle tipologie di contratto permanente l’apprendistato registra una diminuzione -14,6%. Rimane comunque il tempo determinato la tipologia contrattuale più utilizzata.</a:t>
            </a:r>
          </a:p>
        </p:txBody>
      </p:sp>
    </p:spTree>
    <p:extLst>
      <p:ext uri="{BB962C8B-B14F-4D97-AF65-F5344CB8AC3E}">
        <p14:creationId xmlns="" xmlns:p14="http://schemas.microsoft.com/office/powerpoint/2010/main" val="44912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dirty="0" smtClean="0"/>
              <a:t>E’ il commercio e servizi il settore che assume di più sia nel 2014 che nel 2015, con aumento nel 2015. L’industria è stabile anche se in valori assoluti tasso di crescita pari al 7% e la Costruzioni tasso di crescita +14%.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8558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995418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89002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Elaborazioni: Osservatorio Provinciale Mercato del Lavoro</a:t>
            </a:r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7618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9417B-B80B-4A8F-B4AE-8E72220E9F5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95536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8 maggio 2011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850976" y="6597352"/>
            <a:ext cx="5457328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LAVORO 2011 – dinamiche occupazionali in provincia di Mantova</a:t>
            </a:r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5" descr="sfond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93419-21F6-48E2-8C71-26A16DC62CC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5" descr="sfond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B618A-F26E-480E-90A9-F09C73B8F33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95536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8 maggio 2011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850976" y="6597352"/>
            <a:ext cx="5457328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LAVORO 2011 – dinamiche occupazionali in provincia di Mantova</a:t>
            </a:r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453D0-5772-49A6-AC21-A17902A4A21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6888D-E067-4010-AC2F-2608722D049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544" y="3068960"/>
            <a:ext cx="4040188" cy="3057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3068961"/>
            <a:ext cx="4041775" cy="3057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5A68F-4BC8-466A-9448-7612828D06F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232DC-54E5-447C-8670-5608D26C46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50990-BCA5-423D-9AFC-55F9F7BAA3F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3BE7-52FF-49B1-AD1C-7D732B1D959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5" descr="sfond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8 maggio 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LAVORO 2011 – dinamiche occupazionali in provincia di Mantova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D38A9-AB51-485F-B746-896BBA6F18C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5" descr="sfondo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95536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8 maggio 2011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850976" y="6597352"/>
            <a:ext cx="5457328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LAVORO 2011 – dinamiche occupazionali in provincia di Mantova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524328" y="6597352"/>
            <a:ext cx="1125488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B67E6E-E7AC-4749-896C-2949EF83CDC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 2015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dinamiche occupazionali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provincia di Mantova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/>
          <a:lstStyle/>
          <a:p>
            <a:endParaRPr lang="it-IT" dirty="0" smtClean="0"/>
          </a:p>
          <a:p>
            <a:r>
              <a:rPr lang="it-IT" i="1" dirty="0" smtClean="0">
                <a:solidFill>
                  <a:schemeClr val="tx1"/>
                </a:solidFill>
              </a:rPr>
              <a:t>Osservatorio Provinciale sul Mercato del Lavoro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8 giugno 2016 – sala consiliare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9417B-B80B-4A8F-B4AE-8E72220E9F54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Avviamenti per distretto e settore – Anno 2015</a:t>
            </a:r>
            <a:endParaRPr lang="it-IT" sz="3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2228054"/>
              </p:ext>
            </p:extLst>
          </p:nvPr>
        </p:nvGraphicFramePr>
        <p:xfrm>
          <a:off x="179512" y="2502755"/>
          <a:ext cx="8712969" cy="2355377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777881"/>
                <a:gridCol w="892891"/>
                <a:gridCol w="995231"/>
                <a:gridCol w="807453"/>
                <a:gridCol w="909792"/>
                <a:gridCol w="892891"/>
                <a:gridCol w="1182072"/>
                <a:gridCol w="958614"/>
              </a:tblGrid>
              <a:tr h="45644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DISTRETTO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AGRICOLTURA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COMMERCIO</a:t>
                      </a:r>
                      <a:b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E SERVIZI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COSTRUZIONI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INDUSTRIA</a:t>
                      </a:r>
                      <a:b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IN SENSO STRETTO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N.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N.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N.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N.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ASOLA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846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2.594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D6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464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2.019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</a:tr>
              <a:tr h="301397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GUIDIZZOLO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1.244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4.634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492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3.273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MANTOVA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1.456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20.530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56%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943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34%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4.284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OSTIGLIA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3.039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39%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2.175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473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2.316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SUZZARA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599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3.938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243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3.276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VIADANA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660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2.714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193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1.909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</a:tr>
              <a:tr h="22822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TOTALE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7.844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36.585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2.808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1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17.077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1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11560" y="530120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Agricoltura il distretto che assume di più è Ostiglia, nei restanti settori è Mantova ad assumere maggiormente. Nel settore Industria in senso stretto gli avviamenti sono equi distribuiti tra i Distretti.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21580533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64096"/>
          </a:xfrm>
        </p:spPr>
        <p:txBody>
          <a:bodyPr>
            <a:normAutofit/>
          </a:bodyPr>
          <a:lstStyle/>
          <a:p>
            <a:r>
              <a:rPr lang="it-IT" sz="3200" dirty="0"/>
              <a:t>Avviamenti per distretto e </a:t>
            </a:r>
            <a:r>
              <a:rPr lang="it-IT" sz="3200" dirty="0" smtClean="0"/>
              <a:t>contratto </a:t>
            </a:r>
            <a:r>
              <a:rPr lang="it-IT" sz="3200" dirty="0"/>
              <a:t>– </a:t>
            </a:r>
            <a:r>
              <a:rPr lang="it-IT" sz="2800" dirty="0"/>
              <a:t>Anno </a:t>
            </a:r>
            <a:r>
              <a:rPr lang="it-IT" sz="2800" dirty="0" smtClean="0"/>
              <a:t>2015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5589240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Il tempo </a:t>
            </a:r>
            <a:r>
              <a:rPr lang="it-IT" sz="1400" b="1" dirty="0" smtClean="0"/>
              <a:t>Determinato</a:t>
            </a:r>
            <a:r>
              <a:rPr lang="it-IT" sz="1400" dirty="0" smtClean="0"/>
              <a:t> mostra la quota maggiore ad OSTIGLIA </a:t>
            </a:r>
            <a:r>
              <a:rPr lang="it-IT" sz="1400" b="1" dirty="0" smtClean="0"/>
              <a:t>(63%)</a:t>
            </a:r>
            <a:endParaRPr lang="it-IT" sz="1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87238" y="5591092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Il tempo </a:t>
            </a:r>
            <a:r>
              <a:rPr lang="it-IT" sz="1400" b="1" dirty="0" smtClean="0"/>
              <a:t>Indeterminato</a:t>
            </a:r>
            <a:r>
              <a:rPr lang="it-IT" sz="1400" dirty="0" smtClean="0"/>
              <a:t> mostra la quota maggiore a MANTOVA </a:t>
            </a:r>
            <a:r>
              <a:rPr lang="it-IT" sz="1400" b="1" dirty="0" smtClean="0"/>
              <a:t>(38%)</a:t>
            </a:r>
            <a:endParaRPr lang="it-IT" sz="1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228184" y="5594796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La </a:t>
            </a:r>
            <a:r>
              <a:rPr lang="it-IT" sz="1400" b="1" dirty="0" smtClean="0"/>
              <a:t>Somministrazione</a:t>
            </a:r>
            <a:r>
              <a:rPr lang="it-IT" sz="1400" dirty="0" smtClean="0"/>
              <a:t> mostra la quota maggiore a SUZZARA </a:t>
            </a:r>
            <a:r>
              <a:rPr lang="it-IT" sz="1400" b="1" dirty="0" smtClean="0"/>
              <a:t>(36%)</a:t>
            </a:r>
            <a:endParaRPr lang="it-IT" sz="1400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97934"/>
            <a:ext cx="7651750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53244154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/>
          <a:lstStyle/>
          <a:p>
            <a:r>
              <a:rPr lang="it-IT" sz="3600" b="1" dirty="0" smtClean="0"/>
              <a:t>Focus giovani 18-29 anni</a:t>
            </a:r>
            <a:endParaRPr lang="it-IT" sz="36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9099996"/>
              </p:ext>
            </p:extLst>
          </p:nvPr>
        </p:nvGraphicFramePr>
        <p:xfrm>
          <a:off x="323528" y="2132856"/>
          <a:ext cx="5770595" cy="168249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62890"/>
                <a:gridCol w="1863902"/>
                <a:gridCol w="1443803"/>
              </a:tblGrid>
              <a:tr h="16573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Evento – Anno 2015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Numerosità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Quota %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16573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Avviamento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</a:tr>
              <a:tr h="16573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Cessazione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</a:tr>
              <a:tr h="16573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Proroga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</a:tr>
              <a:tr h="16573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Trasformazione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16573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8685438"/>
              </p:ext>
            </p:extLst>
          </p:nvPr>
        </p:nvGraphicFramePr>
        <p:xfrm>
          <a:off x="683568" y="4653136"/>
          <a:ext cx="7704856" cy="90906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11075"/>
                <a:gridCol w="1295097"/>
                <a:gridCol w="1386912"/>
                <a:gridCol w="2379497"/>
                <a:gridCol w="1232275"/>
              </a:tblGrid>
              <a:tr h="19050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Evento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Anno </a:t>
                      </a:r>
                      <a:r>
                        <a:rPr lang="it-IT" sz="1600" b="1" dirty="0" smtClean="0">
                          <a:effectLst/>
                        </a:rPr>
                        <a:t>2014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Anno </a:t>
                      </a:r>
                      <a:r>
                        <a:rPr lang="it-IT" sz="1600" b="1" dirty="0" smtClean="0">
                          <a:effectLst/>
                        </a:rPr>
                        <a:t>2015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Differenza assoluta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Variazione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Avviamento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Cessazione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300192" y="24208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Saldo: </a:t>
            </a:r>
            <a:r>
              <a:rPr lang="it-IT" b="1" dirty="0">
                <a:solidFill>
                  <a:srgbClr val="00B050"/>
                </a:solidFill>
              </a:rPr>
              <a:t>+ 3.160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8676456" y="4725144"/>
            <a:ext cx="0" cy="648072"/>
          </a:xfrm>
          <a:prstGeom prst="straightConnector1">
            <a:avLst/>
          </a:prstGeom>
          <a:ln w="60325" cmpd="sng">
            <a:solidFill>
              <a:srgbClr val="2E98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300192" y="304217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Le assunzioni dei giovani rappresentano il </a:t>
            </a:r>
            <a:r>
              <a:rPr lang="it-IT" sz="1600" b="1" dirty="0" smtClean="0"/>
              <a:t>32% delle assunzioni totali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146395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Avviamenti per tipologia contrattuale – Giovani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9779888"/>
              </p:ext>
            </p:extLst>
          </p:nvPr>
        </p:nvGraphicFramePr>
        <p:xfrm>
          <a:off x="5605021" y="1700808"/>
          <a:ext cx="3479058" cy="220827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51880"/>
                <a:gridCol w="1227178"/>
              </a:tblGrid>
              <a:tr h="29341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</a:rPr>
                        <a:t>CONTRATTO – Anno 2015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AVVIAMENTI</a:t>
                      </a:r>
                      <a:endParaRPr lang="it-IT" sz="11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Tempo Determinato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8.287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Somministrazione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4.095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Tempo Indeterminato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5.314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Apprendistato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1.124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Lavoro a progetto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Altre comunicazioni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1.364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Totale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20.360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025007" y="5471913"/>
            <a:ext cx="280831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844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Anno 2015</a:t>
            </a:r>
          </a:p>
          <a:p>
            <a:pPr algn="ctr"/>
            <a:r>
              <a:rPr lang="it-IT" dirty="0" smtClean="0">
                <a:latin typeface="+mj-lt"/>
              </a:rPr>
              <a:t>Contratti Temporanei: 66%</a:t>
            </a:r>
          </a:p>
          <a:p>
            <a:pPr algn="ctr"/>
            <a:r>
              <a:rPr lang="it-IT" dirty="0" smtClean="0">
                <a:latin typeface="+mj-lt"/>
              </a:rPr>
              <a:t>Contratti Permanenti: 34%</a:t>
            </a:r>
            <a:endParaRPr lang="it-IT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5471913"/>
            <a:ext cx="280831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Anno 2014</a:t>
            </a:r>
          </a:p>
          <a:p>
            <a:pPr algn="ctr"/>
            <a:r>
              <a:rPr lang="it-IT" dirty="0" smtClean="0">
                <a:latin typeface="+mn-lt"/>
              </a:rPr>
              <a:t>Contratti Temporanei: 81%</a:t>
            </a:r>
          </a:p>
          <a:p>
            <a:pPr algn="ctr"/>
            <a:r>
              <a:rPr lang="it-IT" dirty="0" smtClean="0">
                <a:latin typeface="+mn-lt"/>
              </a:rPr>
              <a:t>Contratti Permanenti: 19%</a:t>
            </a:r>
            <a:endParaRPr lang="it-IT" dirty="0">
              <a:latin typeface="+mn-lt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06243"/>
            <a:ext cx="5321659" cy="373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652120" y="38610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Sono esclusi gli avviamenti per  lavoro autonomo nello spettacolo e i dati nulli</a:t>
            </a:r>
            <a:endParaRPr lang="it-IT" sz="900" dirty="0"/>
          </a:p>
        </p:txBody>
      </p:sp>
    </p:spTree>
    <p:extLst>
      <p:ext uri="{BB962C8B-B14F-4D97-AF65-F5344CB8AC3E}">
        <p14:creationId xmlns="" xmlns:p14="http://schemas.microsoft.com/office/powerpoint/2010/main" val="1702465060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Avviamenti per </a:t>
            </a:r>
            <a:r>
              <a:rPr lang="it-IT" sz="3200" dirty="0" smtClean="0"/>
              <a:t>settore </a:t>
            </a:r>
            <a:r>
              <a:rPr lang="it-IT" sz="3200" dirty="0"/>
              <a:t>– </a:t>
            </a:r>
            <a:r>
              <a:rPr lang="it-IT" sz="3200" dirty="0" smtClean="0"/>
              <a:t>Giovani</a:t>
            </a:r>
            <a:endParaRPr lang="it-IT" sz="3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7840970"/>
              </p:ext>
            </p:extLst>
          </p:nvPr>
        </p:nvGraphicFramePr>
        <p:xfrm>
          <a:off x="1835696" y="1628800"/>
          <a:ext cx="5688632" cy="168249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95014"/>
                <a:gridCol w="1556889"/>
                <a:gridCol w="1636729"/>
              </a:tblGrid>
              <a:tr h="20002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SETTORE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AVVIAMENTI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QUOTA%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Agricoltura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Commercio e servizi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11.953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Costruzioni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Industria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012160" y="3922022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 punto percentuale</a:t>
            </a:r>
          </a:p>
          <a:p>
            <a:pPr algn="ctr"/>
            <a:r>
              <a:rPr lang="it-IT" dirty="0">
                <a:solidFill>
                  <a:srgbClr val="2E9840"/>
                </a:solidFill>
              </a:rPr>
              <a:t>Commercio e Servizi</a:t>
            </a: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1 punti percentuali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Agricoltura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5724128" y="3645024"/>
            <a:ext cx="0" cy="1015662"/>
          </a:xfrm>
          <a:prstGeom prst="straightConnector1">
            <a:avLst/>
          </a:prstGeom>
          <a:ln w="57150">
            <a:solidFill>
              <a:srgbClr val="2E98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>
            <a:off x="5724128" y="4824791"/>
            <a:ext cx="8384" cy="863263"/>
          </a:xfrm>
          <a:prstGeom prst="straightConnector1">
            <a:avLst/>
          </a:prstGeom>
          <a:ln w="571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5040560" cy="321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0932634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Avviamenti per settore e contratto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28441366"/>
              </p:ext>
            </p:extLst>
          </p:nvPr>
        </p:nvGraphicFramePr>
        <p:xfrm>
          <a:off x="323528" y="2780928"/>
          <a:ext cx="8229600" cy="2065433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1368152"/>
                <a:gridCol w="2016224"/>
                <a:gridCol w="1368152"/>
                <a:gridCol w="1388840"/>
              </a:tblGrid>
              <a:tr h="34788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Agricoltura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Commercio e servizi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Costruzioni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Industria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Tempo 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Indeterminato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34%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Apprendistato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F6C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Tempo determinato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94%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7C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42%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34%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Lavoro a progetto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36C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Somministrazione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51%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Altre comunicazioni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46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8%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lvl="0"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Totale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19557294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>
            <a:noAutofit/>
          </a:bodyPr>
          <a:lstStyle/>
          <a:p>
            <a:r>
              <a:rPr lang="it-IT" sz="2800" dirty="0"/>
              <a:t>I DATI DELLE COB </a:t>
            </a:r>
            <a:r>
              <a:rPr lang="it-IT" sz="2800" dirty="0" smtClean="0"/>
              <a:t>2015-2016 </a:t>
            </a:r>
            <a:r>
              <a:rPr lang="it-IT" sz="2800" dirty="0"/>
              <a:t>– </a:t>
            </a:r>
            <a:r>
              <a:rPr lang="it-IT" sz="2800" b="1" dirty="0" smtClean="0"/>
              <a:t>DATO AMMINISTRATIVO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564869" cy="44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89033933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it-IT" sz="2800" dirty="0"/>
              <a:t>I DATI DELLE COB 2015-2016 – </a:t>
            </a:r>
            <a:r>
              <a:rPr lang="it-IT" sz="2800" b="1" dirty="0"/>
              <a:t>DATO </a:t>
            </a:r>
            <a:r>
              <a:rPr lang="it-IT" sz="2800" b="1" dirty="0" smtClean="0"/>
              <a:t>AMMINISTRATIVO</a:t>
            </a:r>
            <a:br>
              <a:rPr lang="it-IT" sz="2800" b="1" dirty="0" smtClean="0"/>
            </a:br>
            <a:r>
              <a:rPr lang="it-IT" sz="2400" dirty="0" smtClean="0"/>
              <a:t>AVVIAMENTI PER TIPOLOGIA CONTRATTO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344816" cy="428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431482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dei flussi delle Comunicazioni Obbligatorie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77283"/>
          </a:xfrm>
        </p:spPr>
        <p:txBody>
          <a:bodyPr>
            <a:normAutofit/>
          </a:bodyPr>
          <a:lstStyle/>
          <a:p>
            <a:r>
              <a:rPr lang="it-IT" dirty="0" smtClean="0"/>
              <a:t>Dati statistiche ufficiali - Istat</a:t>
            </a:r>
          </a:p>
          <a:p>
            <a:r>
              <a:rPr lang="it-IT" dirty="0" smtClean="0"/>
              <a:t>I dati delle COB provinciali</a:t>
            </a:r>
          </a:p>
          <a:p>
            <a:r>
              <a:rPr lang="it-IT" dirty="0" smtClean="0"/>
              <a:t>Focus Distretti</a:t>
            </a:r>
          </a:p>
          <a:p>
            <a:r>
              <a:rPr lang="it-IT" dirty="0"/>
              <a:t>Focus giovani 18-29 </a:t>
            </a:r>
            <a:r>
              <a:rPr lang="it-IT" dirty="0" smtClean="0"/>
              <a:t>anni</a:t>
            </a:r>
          </a:p>
          <a:p>
            <a:r>
              <a:rPr lang="it-IT" dirty="0" smtClean="0"/>
              <a:t>Il primi dati del 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992888" cy="936104"/>
          </a:xfrm>
        </p:spPr>
        <p:txBody>
          <a:bodyPr>
            <a:noAutofit/>
          </a:bodyPr>
          <a:lstStyle/>
          <a:p>
            <a:r>
              <a:rPr lang="it-IT" sz="3600" dirty="0" smtClean="0"/>
              <a:t>Dati Forze Lavoro – </a:t>
            </a:r>
            <a:r>
              <a:rPr lang="it-IT" sz="3600" b="1" dirty="0" smtClean="0"/>
              <a:t>ISTAT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800" dirty="0" smtClean="0"/>
              <a:t>Anno 2013 - 2015</a:t>
            </a:r>
            <a:endParaRPr lang="it-IT" sz="28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7425633"/>
              </p:ext>
            </p:extLst>
          </p:nvPr>
        </p:nvGraphicFramePr>
        <p:xfrm>
          <a:off x="467544" y="1977375"/>
          <a:ext cx="7848873" cy="136815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51939"/>
                <a:gridCol w="946129"/>
                <a:gridCol w="946129"/>
                <a:gridCol w="946129"/>
                <a:gridCol w="852849"/>
                <a:gridCol w="852849"/>
                <a:gridCol w="852849"/>
              </a:tblGrid>
              <a:tr h="3420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Tassi - Provincia di Mantova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% 13-14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% 14-15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% 13-15</a:t>
                      </a:r>
                    </a:p>
                  </a:txBody>
                  <a:tcPr marL="9525" marR="9525" marT="9525" marB="0" anchor="ctr"/>
                </a:tc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Tasso di attività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Tasso di </a:t>
                      </a:r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occupazione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Tasso di disoccupazione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Freccia in su 8"/>
          <p:cNvSpPr/>
          <p:nvPr/>
        </p:nvSpPr>
        <p:spPr>
          <a:xfrm>
            <a:off x="5821494" y="2359996"/>
            <a:ext cx="144016" cy="216024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su 9"/>
          <p:cNvSpPr/>
          <p:nvPr/>
        </p:nvSpPr>
        <p:spPr>
          <a:xfrm>
            <a:off x="5828664" y="2732775"/>
            <a:ext cx="144016" cy="216024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su 12"/>
          <p:cNvSpPr/>
          <p:nvPr/>
        </p:nvSpPr>
        <p:spPr>
          <a:xfrm>
            <a:off x="7528659" y="2402454"/>
            <a:ext cx="144016" cy="216024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su 13"/>
          <p:cNvSpPr/>
          <p:nvPr/>
        </p:nvSpPr>
        <p:spPr>
          <a:xfrm>
            <a:off x="7560917" y="2753389"/>
            <a:ext cx="144016" cy="216024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5814323" y="3078889"/>
            <a:ext cx="144016" cy="216024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6711140" y="2545444"/>
            <a:ext cx="144016" cy="216024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7554905" y="3078889"/>
            <a:ext cx="144016" cy="216024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001" y="3424133"/>
            <a:ext cx="4706361" cy="310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286993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862816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I dati delle COB provinciali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Eventi per tipologia evento</a:t>
            </a:r>
            <a:endParaRPr lang="it-IT" sz="36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9914474"/>
              </p:ext>
            </p:extLst>
          </p:nvPr>
        </p:nvGraphicFramePr>
        <p:xfrm>
          <a:off x="179512" y="4797153"/>
          <a:ext cx="8229599" cy="160593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29779"/>
                <a:gridCol w="1358653"/>
                <a:gridCol w="1224136"/>
                <a:gridCol w="1915509"/>
                <a:gridCol w="1201522"/>
              </a:tblGrid>
              <a:tr h="354328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Evento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262626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Anno 2014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262626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Anno 2015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Differenza assoluta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Variazione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270152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Avviamenti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58.389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64.314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5.925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10%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Cessazioni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62.771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62.208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-563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-1%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Proroghe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11.756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15.097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3.341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28%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Trasformazioni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3.566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6.491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2.925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82%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TOTALE</a:t>
                      </a:r>
                      <a:endParaRPr lang="it-IT" sz="14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136.482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148.110</a:t>
                      </a:r>
                      <a:endParaRPr lang="it-IT" sz="140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11.628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9%</a:t>
                      </a:r>
                      <a:endParaRPr lang="it-IT" sz="140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Connettore 2 7"/>
          <p:cNvCxnSpPr/>
          <p:nvPr/>
        </p:nvCxnSpPr>
        <p:spPr>
          <a:xfrm flipV="1">
            <a:off x="8671620" y="5985284"/>
            <a:ext cx="0" cy="360040"/>
          </a:xfrm>
          <a:prstGeom prst="straightConnector1">
            <a:avLst/>
          </a:prstGeom>
          <a:ln w="41275">
            <a:solidFill>
              <a:srgbClr val="2E98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967536" y="3372982"/>
            <a:ext cx="3852936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dirty="0"/>
              <a:t>Eventi: </a:t>
            </a:r>
            <a:r>
              <a:rPr lang="it-IT" dirty="0" smtClean="0"/>
              <a:t>136.482</a:t>
            </a:r>
            <a:endParaRPr lang="it-IT" dirty="0"/>
          </a:p>
          <a:p>
            <a:pPr>
              <a:defRPr/>
            </a:pPr>
            <a:r>
              <a:rPr lang="it-IT" dirty="0"/>
              <a:t>Avviamenti: </a:t>
            </a:r>
            <a:r>
              <a:rPr lang="it-IT" b="1" dirty="0"/>
              <a:t>58.389 (43%)</a:t>
            </a:r>
          </a:p>
          <a:p>
            <a:pPr>
              <a:defRPr/>
            </a:pPr>
            <a:r>
              <a:rPr lang="it-IT" dirty="0"/>
              <a:t>Cessazioni: </a:t>
            </a:r>
            <a:r>
              <a:rPr lang="it-IT" b="1" dirty="0" smtClean="0"/>
              <a:t>62.771 </a:t>
            </a:r>
            <a:r>
              <a:rPr lang="it-IT" b="1" dirty="0"/>
              <a:t>(46%)</a:t>
            </a:r>
          </a:p>
          <a:p>
            <a:pPr>
              <a:defRPr/>
            </a:pPr>
            <a:r>
              <a:rPr lang="it-IT" dirty="0"/>
              <a:t>Saldo: </a:t>
            </a: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dirty="0" smtClean="0">
                <a:solidFill>
                  <a:srgbClr val="FF0000"/>
                </a:solidFill>
              </a:rPr>
              <a:t>4.382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95536" y="2403485"/>
            <a:ext cx="43204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dirty="0"/>
              <a:t>Eventi: 148.110</a:t>
            </a:r>
          </a:p>
          <a:p>
            <a:pPr>
              <a:defRPr/>
            </a:pPr>
            <a:r>
              <a:rPr lang="it-IT" dirty="0"/>
              <a:t>Avviamenti: </a:t>
            </a:r>
            <a:r>
              <a:rPr lang="it-IT" b="1" dirty="0"/>
              <a:t>64.314 (43%)</a:t>
            </a:r>
          </a:p>
          <a:p>
            <a:pPr>
              <a:defRPr/>
            </a:pPr>
            <a:r>
              <a:rPr lang="it-IT" dirty="0"/>
              <a:t>Cessazioni: </a:t>
            </a:r>
            <a:r>
              <a:rPr lang="it-IT" b="1" dirty="0"/>
              <a:t>62.208 (42%)</a:t>
            </a:r>
          </a:p>
          <a:p>
            <a:pPr>
              <a:defRPr/>
            </a:pPr>
            <a:r>
              <a:rPr lang="it-IT" dirty="0"/>
              <a:t>Saldo: </a:t>
            </a:r>
            <a:r>
              <a:rPr lang="it-IT" b="1" dirty="0">
                <a:solidFill>
                  <a:srgbClr val="00B050"/>
                </a:solidFill>
              </a:rPr>
              <a:t>+ 2.106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88871" y="19875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Anno 2015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012160" y="300365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Anno 2014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52376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I dati delle COB provinciali 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Avviamenti per tipologia contrattuale</a:t>
            </a:r>
            <a:endParaRPr lang="it-IT" sz="3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6127212"/>
              </p:ext>
            </p:extLst>
          </p:nvPr>
        </p:nvGraphicFramePr>
        <p:xfrm>
          <a:off x="755576" y="2173664"/>
          <a:ext cx="6912768" cy="11633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04256"/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Tipologie contrattuali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Anno 2014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Anno 2015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Temporanee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80%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68%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Permanenti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20%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32%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V="1">
            <a:off x="7925523" y="2990135"/>
            <a:ext cx="0" cy="440453"/>
          </a:xfrm>
          <a:prstGeom prst="straightConnector1">
            <a:avLst/>
          </a:prstGeom>
          <a:ln w="57150">
            <a:solidFill>
              <a:srgbClr val="2E984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7925523" y="2420888"/>
            <a:ext cx="0" cy="412040"/>
          </a:xfrm>
          <a:prstGeom prst="straightConnector1">
            <a:avLst/>
          </a:prstGeom>
          <a:ln w="57150">
            <a:solidFill>
              <a:srgbClr val="FF0066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76" y="3430588"/>
            <a:ext cx="659561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293517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>
            <a:noAutofit/>
          </a:bodyPr>
          <a:lstStyle/>
          <a:p>
            <a:r>
              <a:rPr lang="it-IT" sz="3200" b="1" dirty="0"/>
              <a:t>I dati delle COB provinciali 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Avviamenti per </a:t>
            </a:r>
            <a:r>
              <a:rPr lang="it-IT" sz="3200" dirty="0" smtClean="0"/>
              <a:t>settore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63965" y="2779707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2 punti percentuali</a:t>
            </a:r>
          </a:p>
          <a:p>
            <a:pPr algn="ctr"/>
            <a:r>
              <a:rPr lang="it-IT" sz="1600" dirty="0" smtClean="0">
                <a:solidFill>
                  <a:srgbClr val="2E9840"/>
                </a:solidFill>
              </a:rPr>
              <a:t>Commercio e servizi</a:t>
            </a:r>
            <a:endParaRPr lang="it-IT" sz="1600" dirty="0">
              <a:solidFill>
                <a:srgbClr val="2E984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V="1">
            <a:off x="6554734" y="2779707"/>
            <a:ext cx="0" cy="875247"/>
          </a:xfrm>
          <a:prstGeom prst="straightConnector1">
            <a:avLst/>
          </a:prstGeom>
          <a:ln w="38100">
            <a:solidFill>
              <a:srgbClr val="2E98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6518743" y="4111233"/>
            <a:ext cx="0" cy="11388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6383945" y="4265164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dirty="0"/>
          </a:p>
          <a:p>
            <a:pPr algn="ctr"/>
            <a:r>
              <a:rPr lang="it-IT" sz="1600" dirty="0" smtClean="0"/>
              <a:t>1 punto percentuale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Agricoltura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6121400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6673891" y="354566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Stazionarie Industria e Costruzioni</a:t>
            </a:r>
          </a:p>
        </p:txBody>
      </p:sp>
    </p:spTree>
    <p:extLst>
      <p:ext uri="{BB962C8B-B14F-4D97-AF65-F5344CB8AC3E}">
        <p14:creationId xmlns="" xmlns:p14="http://schemas.microsoft.com/office/powerpoint/2010/main" val="38864817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 dati delle COB provinciali 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Avviamenti per </a:t>
            </a:r>
            <a:r>
              <a:rPr lang="it-IT" sz="3200" dirty="0" smtClean="0"/>
              <a:t>settore e contratto – Anno 2015</a:t>
            </a:r>
            <a:endParaRPr lang="it-IT" sz="3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24944"/>
            <a:ext cx="8383735" cy="1917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83674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 dati delle COB provinciali 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Avviamenti per </a:t>
            </a:r>
            <a:r>
              <a:rPr lang="it-IT" sz="3200" dirty="0" err="1"/>
              <a:t>S</a:t>
            </a:r>
            <a:r>
              <a:rPr lang="it-IT" sz="3200" dirty="0" err="1" smtClean="0"/>
              <a:t>kill</a:t>
            </a:r>
            <a:r>
              <a:rPr lang="it-IT" sz="3200" dirty="0" smtClean="0"/>
              <a:t> Level e Settore - </a:t>
            </a:r>
            <a:r>
              <a:rPr lang="it-IT" sz="2800" dirty="0" smtClean="0"/>
              <a:t>Anno 2015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7958" y="515719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la Provincia di Mantova si osserva una presenza maggiore di figure di Medio livello di </a:t>
            </a:r>
            <a:r>
              <a:rPr lang="it-IT" dirty="0" err="1" smtClean="0"/>
              <a:t>skill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45%</a:t>
            </a:r>
            <a:r>
              <a:rPr lang="it-IT" dirty="0" smtClean="0"/>
              <a:t> </a:t>
            </a:r>
            <a:r>
              <a:rPr lang="it-IT" dirty="0"/>
              <a:t>degli avviamenti complessivi avviene per il </a:t>
            </a:r>
            <a:r>
              <a:rPr lang="it-IT" b="1" dirty="0"/>
              <a:t>Medium </a:t>
            </a:r>
            <a:r>
              <a:rPr lang="it-IT" b="1" dirty="0" err="1"/>
              <a:t>level</a:t>
            </a:r>
            <a:r>
              <a:rPr lang="it-IT" dirty="0"/>
              <a:t>, segue il </a:t>
            </a:r>
            <a:r>
              <a:rPr lang="it-IT" b="1" dirty="0" err="1"/>
              <a:t>Low</a:t>
            </a:r>
            <a:r>
              <a:rPr lang="it-IT" b="1" dirty="0"/>
              <a:t> </a:t>
            </a:r>
            <a:r>
              <a:rPr lang="it-IT" b="1" dirty="0" err="1"/>
              <a:t>leve</a:t>
            </a:r>
            <a:r>
              <a:rPr lang="it-IT" dirty="0" err="1"/>
              <a:t>l</a:t>
            </a:r>
            <a:r>
              <a:rPr lang="it-IT" dirty="0"/>
              <a:t> con il </a:t>
            </a:r>
            <a:r>
              <a:rPr lang="it-IT" b="1" dirty="0"/>
              <a:t>40%</a:t>
            </a:r>
            <a:r>
              <a:rPr lang="it-IT" dirty="0"/>
              <a:t> ed infine l’High </a:t>
            </a:r>
            <a:r>
              <a:rPr lang="it-IT" dirty="0" err="1"/>
              <a:t>level</a:t>
            </a:r>
            <a:r>
              <a:rPr lang="it-IT" dirty="0"/>
              <a:t> con il </a:t>
            </a:r>
            <a:r>
              <a:rPr lang="it-IT" b="1" dirty="0"/>
              <a:t>15%</a:t>
            </a:r>
            <a:r>
              <a:rPr lang="it-IT" dirty="0"/>
              <a:t>.</a:t>
            </a:r>
            <a:endParaRPr lang="it-IT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6243036"/>
              </p:ext>
            </p:extLst>
          </p:nvPr>
        </p:nvGraphicFramePr>
        <p:xfrm>
          <a:off x="507957" y="2492898"/>
          <a:ext cx="8024482" cy="2376260"/>
        </p:xfrm>
        <a:graphic>
          <a:graphicData uri="http://schemas.openxmlformats.org/drawingml/2006/table">
            <a:tbl>
              <a:tblPr/>
              <a:tblGrid>
                <a:gridCol w="1961659"/>
                <a:gridCol w="1358073"/>
                <a:gridCol w="2328124"/>
                <a:gridCol w="1341904"/>
                <a:gridCol w="1034722"/>
              </a:tblGrid>
              <a:tr h="47525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Skill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Level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Agricoltura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Commercio e servizi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Costruzioni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High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73"/>
                    </a:solidFill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Medium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709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504056"/>
          </a:xfrm>
        </p:spPr>
        <p:txBody>
          <a:bodyPr>
            <a:noAutofit/>
          </a:bodyPr>
          <a:lstStyle/>
          <a:p>
            <a:r>
              <a:rPr lang="it-IT" sz="3600" b="1" dirty="0"/>
              <a:t>Focus Distretti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5CC32-86BC-4E35-B034-46EAE5079F1C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1197798"/>
              </p:ext>
            </p:extLst>
          </p:nvPr>
        </p:nvGraphicFramePr>
        <p:xfrm>
          <a:off x="4355976" y="1724224"/>
          <a:ext cx="4068572" cy="22433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40942"/>
                <a:gridCol w="1449705"/>
                <a:gridCol w="1177925"/>
              </a:tblGrid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effectLst/>
                        </a:rPr>
                        <a:t>DISTRETTO</a:t>
                      </a:r>
                      <a:endParaRPr lang="it-IT" sz="1600" b="1" i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effectLst/>
                        </a:rPr>
                        <a:t>AVVIAMENTI</a:t>
                      </a:r>
                      <a:endParaRPr lang="it-IT" sz="1600" b="1" i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effectLst/>
                        </a:rPr>
                        <a:t>QUOTA %</a:t>
                      </a:r>
                      <a:endParaRPr lang="it-IT" sz="1600" b="1" i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ASOLA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5.923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9%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GUIDIZZOLO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9.643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15%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MANTOVA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27.213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42%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OSTIGLIA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8.003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12%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SUZZARA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8.056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13%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VIADANA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5.476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9%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64.314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100%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9" name="Immagine 8" descr="DistrettiM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07" y="2704785"/>
            <a:ext cx="4320480" cy="248170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173070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Avviamenti e Cessazioni - Anno 2015</a:t>
            </a:r>
            <a:endParaRPr lang="it-IT" b="1" dirty="0">
              <a:latin typeface="+mj-lt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6970889"/>
              </p:ext>
            </p:extLst>
          </p:nvPr>
        </p:nvGraphicFramePr>
        <p:xfrm>
          <a:off x="4360673" y="4221088"/>
          <a:ext cx="4068572" cy="22433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40942"/>
                <a:gridCol w="1449705"/>
                <a:gridCol w="1177925"/>
              </a:tblGrid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effectLst/>
                        </a:rPr>
                        <a:t>DISTRETTO</a:t>
                      </a:r>
                      <a:endParaRPr lang="it-IT" sz="1600" b="1" i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 smtClean="0">
                          <a:effectLst/>
                        </a:rPr>
                        <a:t>CESSAZIONI</a:t>
                      </a:r>
                      <a:endParaRPr lang="it-IT" sz="1600" b="1" i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effectLst/>
                        </a:rPr>
                        <a:t>QUOTA %</a:t>
                      </a:r>
                      <a:endParaRPr lang="it-IT" sz="1600" b="1" i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ASOLA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6.103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it-IT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GUIDIZZOLO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9.466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it-IT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MANTOVA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24.779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it-IT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OSTIGLIA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8.284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lang="it-IT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SUZZARA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7.901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lang="it-IT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</a:rPr>
                        <a:t>VIADANA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effectLst/>
                        </a:rPr>
                        <a:t>5.675</a:t>
                      </a:r>
                      <a:endParaRPr lang="it-IT" sz="1600" b="0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it-IT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196215"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62.208</a:t>
                      </a:r>
                      <a:endParaRPr lang="it-IT" sz="1600" b="1" dirty="0">
                        <a:solidFill>
                          <a:srgbClr val="262626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008937"/>
              </p:ext>
            </p:extLst>
          </p:nvPr>
        </p:nvGraphicFramePr>
        <p:xfrm>
          <a:off x="8532440" y="1915373"/>
          <a:ext cx="31220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204"/>
              </a:tblGrid>
              <a:tr h="206632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t-I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550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endParaRPr lang="it-IT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7550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endParaRPr lang="it-IT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7550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t-I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550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endParaRPr lang="it-IT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7550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t-IT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94599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18957</TotalTime>
  <Words>1326</Words>
  <Application>Microsoft Office PowerPoint</Application>
  <PresentationFormat>Lucidi</PresentationFormat>
  <Paragraphs>431</Paragraphs>
  <Slides>17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LAVORO 2015 dinamiche occupazionali in provincia di Mantova</vt:lpstr>
      <vt:lpstr>Analisi dei flussi delle Comunicazioni Obbligatorie</vt:lpstr>
      <vt:lpstr>Dati Forze Lavoro – ISTAT Anno 2013 - 2015</vt:lpstr>
      <vt:lpstr>I dati delle COB provinciali  Eventi per tipologia evento</vt:lpstr>
      <vt:lpstr>I dati delle COB provinciali  Avviamenti per tipologia contrattuale</vt:lpstr>
      <vt:lpstr>I dati delle COB provinciali  Avviamenti per settore</vt:lpstr>
      <vt:lpstr>I dati delle COB provinciali  Avviamenti per settore e contratto – Anno 2015</vt:lpstr>
      <vt:lpstr>I dati delle COB provinciali  Avviamenti per Skill Level e Settore - Anno 2015</vt:lpstr>
      <vt:lpstr>Focus Distretti</vt:lpstr>
      <vt:lpstr>Avviamenti per distretto e settore – Anno 2015</vt:lpstr>
      <vt:lpstr>Avviamenti per distretto e contratto – Anno 2015</vt:lpstr>
      <vt:lpstr>Focus giovani 18-29 anni</vt:lpstr>
      <vt:lpstr>Avviamenti per tipologia contrattuale – Giovani</vt:lpstr>
      <vt:lpstr>Avviamenti per settore – Giovani</vt:lpstr>
      <vt:lpstr>Avviamenti per settore e contratto</vt:lpstr>
      <vt:lpstr>I DATI DELLE COB 2015-2016 – DATO AMMINISTRATIVO</vt:lpstr>
      <vt:lpstr>I DATI DELLE COB 2015-2016 – DATO AMMINISTRATIVO AVVIAMENTI PER TIPOLOGIA CONTRATTO</vt:lpstr>
    </vt:vector>
  </TitlesOfParts>
  <Company>Amm. Prov. di Mantova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INQUADRAMENTO NELL’ENTE</dc:title>
  <dc:creator>Settore SOIA</dc:creator>
  <cp:lastModifiedBy>ferraria</cp:lastModifiedBy>
  <cp:revision>1995</cp:revision>
  <cp:lastPrinted>2016-06-01T09:01:51Z</cp:lastPrinted>
  <dcterms:created xsi:type="dcterms:W3CDTF">2001-06-13T06:53:23Z</dcterms:created>
  <dcterms:modified xsi:type="dcterms:W3CDTF">2016-06-08T07:51:39Z</dcterms:modified>
</cp:coreProperties>
</file>