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817" r:id="rId2"/>
    <p:sldId id="818" r:id="rId3"/>
    <p:sldId id="819" r:id="rId4"/>
    <p:sldId id="820" r:id="rId5"/>
    <p:sldId id="823" r:id="rId6"/>
    <p:sldId id="824" r:id="rId7"/>
    <p:sldId id="833" r:id="rId8"/>
    <p:sldId id="836" r:id="rId9"/>
    <p:sldId id="834" r:id="rId10"/>
    <p:sldId id="835" r:id="rId11"/>
    <p:sldId id="821" r:id="rId12"/>
    <p:sldId id="822" r:id="rId13"/>
    <p:sldId id="837" r:id="rId14"/>
    <p:sldId id="827" r:id="rId15"/>
    <p:sldId id="828" r:id="rId16"/>
    <p:sldId id="829" r:id="rId17"/>
    <p:sldId id="830" r:id="rId18"/>
    <p:sldId id="806" r:id="rId19"/>
    <p:sldId id="838" r:id="rId20"/>
    <p:sldId id="810" r:id="rId21"/>
    <p:sldId id="796" r:id="rId22"/>
    <p:sldId id="814" r:id="rId23"/>
    <p:sldId id="816" r:id="rId24"/>
    <p:sldId id="812" r:id="rId25"/>
    <p:sldId id="799" r:id="rId26"/>
    <p:sldId id="797" r:id="rId27"/>
    <p:sldId id="795" r:id="rId28"/>
    <p:sldId id="808" r:id="rId29"/>
    <p:sldId id="781" r:id="rId30"/>
    <p:sldId id="793" r:id="rId31"/>
    <p:sldId id="800" r:id="rId32"/>
    <p:sldId id="831" r:id="rId33"/>
  </p:sldIdLst>
  <p:sldSz cx="9906000" cy="6858000" type="A4"/>
  <p:notesSz cx="6797675" cy="9926638"/>
  <p:defaultTextStyle>
    <a:defPPr>
      <a:defRPr lang="en-GB"/>
    </a:defPPr>
    <a:lvl1pPr algn="l" rtl="0" fontAlgn="base">
      <a:spcBef>
        <a:spcPct val="0"/>
      </a:spcBef>
      <a:spcAft>
        <a:spcPct val="0"/>
      </a:spcAft>
      <a:defRPr sz="1100" kern="1200">
        <a:solidFill>
          <a:schemeClr val="tx1"/>
        </a:solidFill>
        <a:latin typeface="Arial" pitchFamily="34" charset="0"/>
        <a:ea typeface="+mn-ea"/>
        <a:cs typeface="+mn-cs"/>
      </a:defRPr>
    </a:lvl1pPr>
    <a:lvl2pPr marL="457200" algn="l" rtl="0" fontAlgn="base">
      <a:spcBef>
        <a:spcPct val="0"/>
      </a:spcBef>
      <a:spcAft>
        <a:spcPct val="0"/>
      </a:spcAft>
      <a:defRPr sz="1100" kern="1200">
        <a:solidFill>
          <a:schemeClr val="tx1"/>
        </a:solidFill>
        <a:latin typeface="Arial" pitchFamily="34" charset="0"/>
        <a:ea typeface="+mn-ea"/>
        <a:cs typeface="+mn-cs"/>
      </a:defRPr>
    </a:lvl2pPr>
    <a:lvl3pPr marL="914400" algn="l" rtl="0" fontAlgn="base">
      <a:spcBef>
        <a:spcPct val="0"/>
      </a:spcBef>
      <a:spcAft>
        <a:spcPct val="0"/>
      </a:spcAft>
      <a:defRPr sz="1100" kern="1200">
        <a:solidFill>
          <a:schemeClr val="tx1"/>
        </a:solidFill>
        <a:latin typeface="Arial" pitchFamily="34" charset="0"/>
        <a:ea typeface="+mn-ea"/>
        <a:cs typeface="+mn-cs"/>
      </a:defRPr>
    </a:lvl3pPr>
    <a:lvl4pPr marL="1371600" algn="l" rtl="0" fontAlgn="base">
      <a:spcBef>
        <a:spcPct val="0"/>
      </a:spcBef>
      <a:spcAft>
        <a:spcPct val="0"/>
      </a:spcAft>
      <a:defRPr sz="1100" kern="1200">
        <a:solidFill>
          <a:schemeClr val="tx1"/>
        </a:solidFill>
        <a:latin typeface="Arial" pitchFamily="34" charset="0"/>
        <a:ea typeface="+mn-ea"/>
        <a:cs typeface="+mn-cs"/>
      </a:defRPr>
    </a:lvl4pPr>
    <a:lvl5pPr marL="1828800" algn="l" rtl="0" fontAlgn="base">
      <a:spcBef>
        <a:spcPct val="0"/>
      </a:spcBef>
      <a:spcAft>
        <a:spcPct val="0"/>
      </a:spcAft>
      <a:defRPr sz="1100" kern="1200">
        <a:solidFill>
          <a:schemeClr val="tx1"/>
        </a:solidFill>
        <a:latin typeface="Arial" pitchFamily="34" charset="0"/>
        <a:ea typeface="+mn-ea"/>
        <a:cs typeface="+mn-cs"/>
      </a:defRPr>
    </a:lvl5pPr>
    <a:lvl6pPr marL="2286000" algn="l" defTabSz="914400" rtl="0" eaLnBrk="1" latinLnBrk="0" hangingPunct="1">
      <a:defRPr sz="1100" kern="1200">
        <a:solidFill>
          <a:schemeClr val="tx1"/>
        </a:solidFill>
        <a:latin typeface="Arial" pitchFamily="34" charset="0"/>
        <a:ea typeface="+mn-ea"/>
        <a:cs typeface="+mn-cs"/>
      </a:defRPr>
    </a:lvl6pPr>
    <a:lvl7pPr marL="2743200" algn="l" defTabSz="914400" rtl="0" eaLnBrk="1" latinLnBrk="0" hangingPunct="1">
      <a:defRPr sz="1100" kern="1200">
        <a:solidFill>
          <a:schemeClr val="tx1"/>
        </a:solidFill>
        <a:latin typeface="Arial" pitchFamily="34" charset="0"/>
        <a:ea typeface="+mn-ea"/>
        <a:cs typeface="+mn-cs"/>
      </a:defRPr>
    </a:lvl7pPr>
    <a:lvl8pPr marL="3200400" algn="l" defTabSz="914400" rtl="0" eaLnBrk="1" latinLnBrk="0" hangingPunct="1">
      <a:defRPr sz="1100" kern="1200">
        <a:solidFill>
          <a:schemeClr val="tx1"/>
        </a:solidFill>
        <a:latin typeface="Arial" pitchFamily="34" charset="0"/>
        <a:ea typeface="+mn-ea"/>
        <a:cs typeface="+mn-cs"/>
      </a:defRPr>
    </a:lvl8pPr>
    <a:lvl9pPr marL="3657600" algn="l" defTabSz="914400" rtl="0" eaLnBrk="1" latinLnBrk="0" hangingPunct="1">
      <a:defRPr sz="11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896">
          <p15:clr>
            <a:srgbClr val="A4A3A4"/>
          </p15:clr>
        </p15:guide>
        <p15:guide id="2" pos="493">
          <p15:clr>
            <a:srgbClr val="A4A3A4"/>
          </p15:clr>
        </p15:guide>
        <p15:guide id="3" pos="5807">
          <p15:clr>
            <a:srgbClr val="A4A3A4"/>
          </p15:clr>
        </p15:guide>
        <p15:guide id="4" pos="5806">
          <p15:clr>
            <a:srgbClr val="A4A3A4"/>
          </p15:clr>
        </p15:guide>
        <p15:guide id="5" pos="5631">
          <p15:clr>
            <a:srgbClr val="A4A3A4"/>
          </p15:clr>
        </p15:guide>
        <p15:guide id="6" pos="6114">
          <p15:clr>
            <a:srgbClr val="A4A3A4"/>
          </p15:clr>
        </p15:guide>
        <p15:guide id="7" pos="6117">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FF66"/>
    <a:srgbClr val="66FF33"/>
    <a:srgbClr val="CCFF99"/>
    <a:srgbClr val="0B2163"/>
    <a:srgbClr val="00B050"/>
    <a:srgbClr val="008000"/>
    <a:srgbClr val="FF9900"/>
    <a:srgbClr val="8463FF"/>
    <a:srgbClr val="9B9BBC"/>
    <a:srgbClr val="6342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054" autoAdjust="0"/>
    <p:restoredTop sz="96387" autoAdjust="0"/>
  </p:normalViewPr>
  <p:slideViewPr>
    <p:cSldViewPr snapToGrid="0" snapToObjects="1">
      <p:cViewPr varScale="1">
        <p:scale>
          <a:sx n="106" d="100"/>
          <a:sy n="106" d="100"/>
        </p:scale>
        <p:origin x="-150" y="-84"/>
      </p:cViewPr>
      <p:guideLst>
        <p:guide orient="horz" pos="896"/>
        <p:guide pos="493"/>
        <p:guide pos="5807"/>
        <p:guide pos="5806"/>
        <p:guide pos="5631"/>
        <p:guide pos="6114"/>
        <p:guide pos="61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94"/>
    </p:cViewPr>
  </p:sorterViewPr>
  <p:notesViewPr>
    <p:cSldViewPr snapToGrid="0" snapToObjects="1">
      <p:cViewPr varScale="1">
        <p:scale>
          <a:sx n="52" d="100"/>
          <a:sy n="52" d="100"/>
        </p:scale>
        <p:origin x="-2640" y="-90"/>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SRVRM1\R&amp;R%20Roma\Osservatorio%20RD\2015%20-%20XX%20Rapporto%20(dati%202014)\presentazione\20&#176;%20rapporto_grafici%20e%20tabelle%20-%20rev10%20-%20COMPLESSIVO.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SRVRM1\R&amp;R%20Roma\Osservatorio%20RD\2015%20-%20XX%20Rapporto%20(dati%202014)\presentazione\20&#176;%20rapporto_grafici%20e%20tabelle%20-%20rev10%20-%20COMPLESSIVO.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it-I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51678949384137"/>
          <c:y val="0.1101646804843983"/>
          <c:w val="0.66325319131949112"/>
          <c:h val="0.72793580136311486"/>
        </c:manualLayout>
      </c:layout>
      <c:lineChart>
        <c:grouping val="standard"/>
        <c:ser>
          <c:idx val="0"/>
          <c:order val="0"/>
          <c:tx>
            <c:strRef>
              <c:f>'fig 12'!$M$38</c:f>
              <c:strCache>
                <c:ptCount val="1"/>
                <c:pt idx="0">
                  <c:v>consumo di macero</c:v>
                </c:pt>
              </c:strCache>
            </c:strRef>
          </c:tx>
          <c:marker>
            <c:symbol val="none"/>
          </c:marker>
          <c:cat>
            <c:strRef>
              <c:f>'fig 12'!$L$39:$L$55</c:f>
              <c:strCach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strCache>
            </c:strRef>
          </c:cat>
          <c:val>
            <c:numRef>
              <c:f>'fig 12'!$M$39:$M$55</c:f>
              <c:numCache>
                <c:formatCode>#,##0</c:formatCode>
                <c:ptCount val="17"/>
                <c:pt idx="0">
                  <c:v>4561.1401006755468</c:v>
                </c:pt>
                <c:pt idx="1">
                  <c:v>4662.5828462146637</c:v>
                </c:pt>
                <c:pt idx="2">
                  <c:v>5089.0520000000024</c:v>
                </c:pt>
                <c:pt idx="3">
                  <c:v>5146.4720000000007</c:v>
                </c:pt>
                <c:pt idx="4">
                  <c:v>5272.8540000000003</c:v>
                </c:pt>
                <c:pt idx="5">
                  <c:v>5287.6680000000024</c:v>
                </c:pt>
                <c:pt idx="6">
                  <c:v>5459.9280000000008</c:v>
                </c:pt>
                <c:pt idx="7">
                  <c:v>5487.4000000000005</c:v>
                </c:pt>
                <c:pt idx="8">
                  <c:v>5572.7520000000004</c:v>
                </c:pt>
                <c:pt idx="9">
                  <c:v>5560.420000000001</c:v>
                </c:pt>
                <c:pt idx="10">
                  <c:v>5329.2000000000007</c:v>
                </c:pt>
                <c:pt idx="11">
                  <c:v>4751.8530000000001</c:v>
                </c:pt>
                <c:pt idx="12">
                  <c:v>5193.7</c:v>
                </c:pt>
                <c:pt idx="13">
                  <c:v>5057.4800000000005</c:v>
                </c:pt>
                <c:pt idx="14">
                  <c:v>4648.9760000000006</c:v>
                </c:pt>
                <c:pt idx="15">
                  <c:v>4714.5510000000004</c:v>
                </c:pt>
                <c:pt idx="16">
                  <c:v>4699.7999999999993</c:v>
                </c:pt>
              </c:numCache>
            </c:numRef>
          </c:val>
          <c:extLst xmlns:c16r2="http://schemas.microsoft.com/office/drawing/2015/06/chart">
            <c:ext xmlns:c16="http://schemas.microsoft.com/office/drawing/2014/chart" uri="{C3380CC4-5D6E-409C-BE32-E72D297353CC}">
              <c16:uniqueId val="{00000000-01A2-4331-A4AF-889C7E7973F6}"/>
            </c:ext>
          </c:extLst>
        </c:ser>
        <c:ser>
          <c:idx val="1"/>
          <c:order val="1"/>
          <c:tx>
            <c:strRef>
              <c:f>'fig 12'!$N$38</c:f>
              <c:strCache>
                <c:ptCount val="1"/>
                <c:pt idx="0">
                  <c:v>raccolta apparente</c:v>
                </c:pt>
              </c:strCache>
            </c:strRef>
          </c:tx>
          <c:marker>
            <c:symbol val="none"/>
          </c:marker>
          <c:cat>
            <c:strRef>
              <c:f>'fig 12'!$L$39:$L$55</c:f>
              <c:strCach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strCache>
            </c:strRef>
          </c:cat>
          <c:val>
            <c:numRef>
              <c:f>'fig 12'!$N$39:$N$55</c:f>
              <c:numCache>
                <c:formatCode>#,##0</c:formatCode>
                <c:ptCount val="17"/>
                <c:pt idx="0">
                  <c:v>3749.2951006755256</c:v>
                </c:pt>
                <c:pt idx="1">
                  <c:v>4084.1178462146631</c:v>
                </c:pt>
                <c:pt idx="2">
                  <c:v>4565.4859999999999</c:v>
                </c:pt>
                <c:pt idx="3">
                  <c:v>4730.1270000000013</c:v>
                </c:pt>
                <c:pt idx="4">
                  <c:v>5010.7449999999999</c:v>
                </c:pt>
                <c:pt idx="5">
                  <c:v>5226.99</c:v>
                </c:pt>
                <c:pt idx="6">
                  <c:v>5578.1280000000024</c:v>
                </c:pt>
                <c:pt idx="7">
                  <c:v>5791.8</c:v>
                </c:pt>
                <c:pt idx="8">
                  <c:v>6000.4520000000002</c:v>
                </c:pt>
                <c:pt idx="9">
                  <c:v>6166.52</c:v>
                </c:pt>
                <c:pt idx="10">
                  <c:v>6315.9</c:v>
                </c:pt>
                <c:pt idx="11">
                  <c:v>6198.71</c:v>
                </c:pt>
                <c:pt idx="12">
                  <c:v>6326.4</c:v>
                </c:pt>
                <c:pt idx="13">
                  <c:v>6321.28</c:v>
                </c:pt>
                <c:pt idx="14">
                  <c:v>6230.9859999999999</c:v>
                </c:pt>
                <c:pt idx="15">
                  <c:v>6061.683</c:v>
                </c:pt>
                <c:pt idx="16">
                  <c:v>6068.4</c:v>
                </c:pt>
              </c:numCache>
            </c:numRef>
          </c:val>
          <c:extLst xmlns:c16r2="http://schemas.microsoft.com/office/drawing/2015/06/chart">
            <c:ext xmlns:c16="http://schemas.microsoft.com/office/drawing/2014/chart" uri="{C3380CC4-5D6E-409C-BE32-E72D297353CC}">
              <c16:uniqueId val="{00000001-01A2-4331-A4AF-889C7E7973F6}"/>
            </c:ext>
          </c:extLst>
        </c:ser>
        <c:ser>
          <c:idx val="2"/>
          <c:order val="2"/>
          <c:tx>
            <c:strRef>
              <c:f>'fig 12'!$O$38</c:f>
              <c:strCache>
                <c:ptCount val="1"/>
                <c:pt idx="0">
                  <c:v>RD comunale</c:v>
                </c:pt>
              </c:strCache>
            </c:strRef>
          </c:tx>
          <c:marker>
            <c:symbol val="none"/>
          </c:marker>
          <c:cat>
            <c:strRef>
              <c:f>'fig 12'!$L$39:$L$55</c:f>
              <c:strCach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strCache>
            </c:strRef>
          </c:cat>
          <c:val>
            <c:numRef>
              <c:f>'fig 12'!$O$39:$O$55</c:f>
              <c:numCache>
                <c:formatCode>#,##0</c:formatCode>
                <c:ptCount val="17"/>
                <c:pt idx="0">
                  <c:v>1000.9930000000005</c:v>
                </c:pt>
                <c:pt idx="1">
                  <c:v>1246.771</c:v>
                </c:pt>
                <c:pt idx="2">
                  <c:v>1348.953</c:v>
                </c:pt>
                <c:pt idx="3">
                  <c:v>1500.6409999999998</c:v>
                </c:pt>
                <c:pt idx="4">
                  <c:v>1589.55</c:v>
                </c:pt>
                <c:pt idx="5">
                  <c:v>1870.6369999999999</c:v>
                </c:pt>
                <c:pt idx="6">
                  <c:v>2107.5916717</c:v>
                </c:pt>
                <c:pt idx="7">
                  <c:v>2358.0942631053013</c:v>
                </c:pt>
                <c:pt idx="8">
                  <c:v>2532.8790099289758</c:v>
                </c:pt>
                <c:pt idx="9">
                  <c:v>2749.7287599999822</c:v>
                </c:pt>
                <c:pt idx="10">
                  <c:v>2937.5754188873739</c:v>
                </c:pt>
                <c:pt idx="11">
                  <c:v>3007.8888888168062</c:v>
                </c:pt>
                <c:pt idx="12">
                  <c:v>3069.0734954162303</c:v>
                </c:pt>
                <c:pt idx="13">
                  <c:v>3003.6637903333312</c:v>
                </c:pt>
                <c:pt idx="14">
                  <c:v>2994.0859999999998</c:v>
                </c:pt>
                <c:pt idx="15">
                  <c:v>2990.5753834538541</c:v>
                </c:pt>
                <c:pt idx="16">
                  <c:v>3111.3729061010972</c:v>
                </c:pt>
              </c:numCache>
            </c:numRef>
          </c:val>
          <c:extLst xmlns:c16r2="http://schemas.microsoft.com/office/drawing/2015/06/chart">
            <c:ext xmlns:c16="http://schemas.microsoft.com/office/drawing/2014/chart" uri="{C3380CC4-5D6E-409C-BE32-E72D297353CC}">
              <c16:uniqueId val="{00000002-01A2-4331-A4AF-889C7E7973F6}"/>
            </c:ext>
          </c:extLst>
        </c:ser>
        <c:dLbls/>
        <c:marker val="1"/>
        <c:axId val="59109376"/>
        <c:axId val="59110912"/>
      </c:lineChart>
      <c:catAx>
        <c:axId val="59109376"/>
        <c:scaling>
          <c:orientation val="minMax"/>
        </c:scaling>
        <c:axPos val="b"/>
        <c:numFmt formatCode="General" sourceLinked="0"/>
        <c:majorTickMark val="none"/>
        <c:tickLblPos val="nextTo"/>
        <c:txPr>
          <a:bodyPr rot="5400000" vert="horz"/>
          <a:lstStyle/>
          <a:p>
            <a:pPr>
              <a:defRPr sz="900">
                <a:latin typeface="Arial" pitchFamily="34" charset="0"/>
                <a:cs typeface="Arial" pitchFamily="34" charset="0"/>
              </a:defRPr>
            </a:pPr>
            <a:endParaRPr lang="it-IT"/>
          </a:p>
        </c:txPr>
        <c:crossAx val="59110912"/>
        <c:crosses val="autoZero"/>
        <c:auto val="1"/>
        <c:lblAlgn val="ctr"/>
        <c:lblOffset val="100"/>
      </c:catAx>
      <c:valAx>
        <c:axId val="59110912"/>
        <c:scaling>
          <c:orientation val="minMax"/>
        </c:scaling>
        <c:axPos val="l"/>
        <c:majorGridlines/>
        <c:title>
          <c:tx>
            <c:rich>
              <a:bodyPr rot="0" vert="horz"/>
              <a:lstStyle/>
              <a:p>
                <a:pPr>
                  <a:defRPr/>
                </a:pPr>
                <a:r>
                  <a:rPr lang="en-US"/>
                  <a:t>kt</a:t>
                </a:r>
              </a:p>
            </c:rich>
          </c:tx>
          <c:layout>
            <c:manualLayout>
              <c:xMode val="edge"/>
              <c:yMode val="edge"/>
              <c:x val="8.7255321803694774E-2"/>
              <c:y val="1.6907953335344925E-2"/>
            </c:manualLayout>
          </c:layout>
        </c:title>
        <c:numFmt formatCode="#,##0" sourceLinked="1"/>
        <c:majorTickMark val="none"/>
        <c:tickLblPos val="nextTo"/>
        <c:txPr>
          <a:bodyPr/>
          <a:lstStyle/>
          <a:p>
            <a:pPr>
              <a:defRPr sz="900">
                <a:latin typeface="Arial" pitchFamily="34" charset="0"/>
                <a:cs typeface="Arial" pitchFamily="34" charset="0"/>
              </a:defRPr>
            </a:pPr>
            <a:endParaRPr lang="it-IT"/>
          </a:p>
        </c:txPr>
        <c:crossAx val="59109376"/>
        <c:crosses val="autoZero"/>
        <c:crossBetween val="between"/>
      </c:valAx>
    </c:plotArea>
    <c:legend>
      <c:legendPos val="r"/>
      <c:layout>
        <c:manualLayout>
          <c:xMode val="edge"/>
          <c:yMode val="edge"/>
          <c:x val="0.81333533109432021"/>
          <c:y val="0.32385465289892895"/>
          <c:w val="0.17242975779049197"/>
          <c:h val="0.43612271519952667"/>
        </c:manualLayout>
      </c:layout>
      <c:txPr>
        <a:bodyPr/>
        <a:lstStyle/>
        <a:p>
          <a:pPr>
            <a:defRPr sz="900"/>
          </a:pPr>
          <a:endParaRPr lang="it-IT"/>
        </a:p>
      </c:txPr>
    </c:legend>
    <c:plotVisOnly val="1"/>
    <c:dispBlanksAs val="gap"/>
  </c:chart>
  <c:spPr>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it-IT"/>
  <c:style val="18"/>
  <c:clrMapOvr bg1="lt1" tx1="dk1" bg2="lt2" tx2="dk2" accent1="accent1" accent2="accent2" accent3="accent3" accent4="accent4" accent5="accent5" accent6="accent6" hlink="hlink" folHlink="folHlink"/>
  <c:chart>
    <c:plotArea>
      <c:layout>
        <c:manualLayout>
          <c:layoutTarget val="inner"/>
          <c:xMode val="edge"/>
          <c:yMode val="edge"/>
          <c:x val="0.1121647897244487"/>
          <c:y val="6.4535254261100572E-2"/>
          <c:w val="0.75546347882079568"/>
          <c:h val="0.7954321768173076"/>
        </c:manualLayout>
      </c:layout>
      <c:lineChart>
        <c:grouping val="standard"/>
        <c:ser>
          <c:idx val="0"/>
          <c:order val="0"/>
          <c:tx>
            <c:strRef>
              <c:f>'fig 1'!$A$69</c:f>
              <c:strCache>
                <c:ptCount val="1"/>
                <c:pt idx="0">
                  <c:v>Nord</c:v>
                </c:pt>
              </c:strCache>
            </c:strRef>
          </c:tx>
          <c:marker>
            <c:symbol val="none"/>
          </c:marker>
          <c:cat>
            <c:strRef>
              <c:f>'fig 1'!$B$68:$S$68</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 prev</c:v>
                </c:pt>
              </c:strCache>
            </c:strRef>
          </c:cat>
          <c:val>
            <c:numRef>
              <c:f>'fig 1'!$B$69:$S$69</c:f>
              <c:numCache>
                <c:formatCode>#,##0</c:formatCode>
                <c:ptCount val="18"/>
                <c:pt idx="0">
                  <c:v>756813</c:v>
                </c:pt>
                <c:pt idx="1">
                  <c:v>933687</c:v>
                </c:pt>
                <c:pt idx="2">
                  <c:v>981687</c:v>
                </c:pt>
                <c:pt idx="3">
                  <c:v>1056582</c:v>
                </c:pt>
                <c:pt idx="4">
                  <c:v>1041535</c:v>
                </c:pt>
                <c:pt idx="5">
                  <c:v>1174418</c:v>
                </c:pt>
                <c:pt idx="6">
                  <c:v>1258786.3816999998</c:v>
                </c:pt>
                <c:pt idx="7">
                  <c:v>1427626.9446474134</c:v>
                </c:pt>
                <c:pt idx="8">
                  <c:v>1522642.7399289757</c:v>
                </c:pt>
                <c:pt idx="9">
                  <c:v>1674296.46</c:v>
                </c:pt>
                <c:pt idx="10">
                  <c:v>1749244.3694790129</c:v>
                </c:pt>
                <c:pt idx="11">
                  <c:v>1751448.1299329551</c:v>
                </c:pt>
                <c:pt idx="12">
                  <c:v>1806211.6019753003</c:v>
                </c:pt>
                <c:pt idx="13">
                  <c:v>1760958.7403333334</c:v>
                </c:pt>
                <c:pt idx="14">
                  <c:v>1762881</c:v>
                </c:pt>
                <c:pt idx="15">
                  <c:v>1701290.612066075</c:v>
                </c:pt>
                <c:pt idx="16">
                  <c:v>1728002.228803284</c:v>
                </c:pt>
                <c:pt idx="17">
                  <c:v>1738332.2250710498</c:v>
                </c:pt>
              </c:numCache>
            </c:numRef>
          </c:val>
          <c:extLst xmlns:c16r2="http://schemas.microsoft.com/office/drawing/2015/06/chart">
            <c:ext xmlns:c16="http://schemas.microsoft.com/office/drawing/2014/chart" uri="{C3380CC4-5D6E-409C-BE32-E72D297353CC}">
              <c16:uniqueId val="{00000000-F8C1-466D-9B5E-14EBE4AD7277}"/>
            </c:ext>
          </c:extLst>
        </c:ser>
        <c:ser>
          <c:idx val="2"/>
          <c:order val="1"/>
          <c:tx>
            <c:strRef>
              <c:f>'fig 1'!$A$71</c:f>
              <c:strCache>
                <c:ptCount val="1"/>
                <c:pt idx="0">
                  <c:v>Centro</c:v>
                </c:pt>
              </c:strCache>
            </c:strRef>
          </c:tx>
          <c:marker>
            <c:symbol val="none"/>
          </c:marker>
          <c:cat>
            <c:strRef>
              <c:f>'fig 1'!$B$68:$S$68</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 prev</c:v>
                </c:pt>
              </c:strCache>
            </c:strRef>
          </c:cat>
          <c:val>
            <c:numRef>
              <c:f>'fig 1'!$B$71:$S$71</c:f>
              <c:numCache>
                <c:formatCode>#,##0</c:formatCode>
                <c:ptCount val="18"/>
                <c:pt idx="0">
                  <c:v>193958</c:v>
                </c:pt>
                <c:pt idx="1">
                  <c:v>242497</c:v>
                </c:pt>
                <c:pt idx="2">
                  <c:v>278472</c:v>
                </c:pt>
                <c:pt idx="3">
                  <c:v>290074</c:v>
                </c:pt>
                <c:pt idx="4">
                  <c:v>325625</c:v>
                </c:pt>
                <c:pt idx="5">
                  <c:v>427490</c:v>
                </c:pt>
                <c:pt idx="6">
                  <c:v>535826.75</c:v>
                </c:pt>
                <c:pt idx="7">
                  <c:v>569772.12387356092</c:v>
                </c:pt>
                <c:pt idx="8">
                  <c:v>596572.91</c:v>
                </c:pt>
                <c:pt idx="9">
                  <c:v>638222.89999999898</c:v>
                </c:pt>
                <c:pt idx="10">
                  <c:v>681097.3077354097</c:v>
                </c:pt>
                <c:pt idx="11">
                  <c:v>698846.2059667164</c:v>
                </c:pt>
                <c:pt idx="12">
                  <c:v>704653.30277971597</c:v>
                </c:pt>
                <c:pt idx="13">
                  <c:v>696743.20437700697</c:v>
                </c:pt>
                <c:pt idx="14">
                  <c:v>693165</c:v>
                </c:pt>
                <c:pt idx="15">
                  <c:v>725202.42048789945</c:v>
                </c:pt>
                <c:pt idx="16">
                  <c:v>759279.93087604945</c:v>
                </c:pt>
                <c:pt idx="17">
                  <c:v>768190.48450139398</c:v>
                </c:pt>
              </c:numCache>
            </c:numRef>
          </c:val>
          <c:extLst xmlns:c16r2="http://schemas.microsoft.com/office/drawing/2015/06/chart">
            <c:ext xmlns:c16="http://schemas.microsoft.com/office/drawing/2014/chart" uri="{C3380CC4-5D6E-409C-BE32-E72D297353CC}">
              <c16:uniqueId val="{00000001-F8C1-466D-9B5E-14EBE4AD7277}"/>
            </c:ext>
          </c:extLst>
        </c:ser>
        <c:ser>
          <c:idx val="4"/>
          <c:order val="2"/>
          <c:tx>
            <c:strRef>
              <c:f>'fig 1'!$A$73</c:f>
              <c:strCache>
                <c:ptCount val="1"/>
                <c:pt idx="0">
                  <c:v>Sud</c:v>
                </c:pt>
              </c:strCache>
            </c:strRef>
          </c:tx>
          <c:spPr>
            <a:ln>
              <a:solidFill>
                <a:srgbClr val="FFC000"/>
              </a:solidFill>
            </a:ln>
          </c:spPr>
          <c:marker>
            <c:symbol val="none"/>
          </c:marker>
          <c:cat>
            <c:strRef>
              <c:f>'fig 1'!$B$68:$S$68</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 prev</c:v>
                </c:pt>
              </c:strCache>
            </c:strRef>
          </c:cat>
          <c:val>
            <c:numRef>
              <c:f>'fig 1'!$B$73:$S$73</c:f>
              <c:numCache>
                <c:formatCode>#,##0</c:formatCode>
                <c:ptCount val="18"/>
                <c:pt idx="0">
                  <c:v>50222</c:v>
                </c:pt>
                <c:pt idx="1">
                  <c:v>70587</c:v>
                </c:pt>
                <c:pt idx="2">
                  <c:v>88794</c:v>
                </c:pt>
                <c:pt idx="3">
                  <c:v>153985</c:v>
                </c:pt>
                <c:pt idx="4">
                  <c:v>222390</c:v>
                </c:pt>
                <c:pt idx="5">
                  <c:v>268729</c:v>
                </c:pt>
                <c:pt idx="6">
                  <c:v>312978.54000000004</c:v>
                </c:pt>
                <c:pt idx="7">
                  <c:v>360695.19458432728</c:v>
                </c:pt>
                <c:pt idx="8">
                  <c:v>413663.36000000004</c:v>
                </c:pt>
                <c:pt idx="9">
                  <c:v>437209.4</c:v>
                </c:pt>
                <c:pt idx="10">
                  <c:v>507233.74167293747</c:v>
                </c:pt>
                <c:pt idx="11">
                  <c:v>557594.55291715614</c:v>
                </c:pt>
                <c:pt idx="12">
                  <c:v>558208.59066121769</c:v>
                </c:pt>
                <c:pt idx="13">
                  <c:v>545961.84562299354</c:v>
                </c:pt>
                <c:pt idx="14">
                  <c:v>538040</c:v>
                </c:pt>
                <c:pt idx="15">
                  <c:v>564082.35089989344</c:v>
                </c:pt>
                <c:pt idx="16">
                  <c:v>624090.74642176705</c:v>
                </c:pt>
                <c:pt idx="17">
                  <c:v>636572.56135020242</c:v>
                </c:pt>
              </c:numCache>
            </c:numRef>
          </c:val>
          <c:extLst xmlns:c16r2="http://schemas.microsoft.com/office/drawing/2015/06/chart">
            <c:ext xmlns:c16="http://schemas.microsoft.com/office/drawing/2014/chart" uri="{C3380CC4-5D6E-409C-BE32-E72D297353CC}">
              <c16:uniqueId val="{00000002-F8C1-466D-9B5E-14EBE4AD7277}"/>
            </c:ext>
          </c:extLst>
        </c:ser>
        <c:ser>
          <c:idx val="6"/>
          <c:order val="3"/>
          <c:tx>
            <c:strRef>
              <c:f>'fig 1'!$A$75</c:f>
              <c:strCache>
                <c:ptCount val="1"/>
                <c:pt idx="0">
                  <c:v>Italia</c:v>
                </c:pt>
              </c:strCache>
            </c:strRef>
          </c:tx>
          <c:spPr>
            <a:ln>
              <a:solidFill>
                <a:schemeClr val="accent2">
                  <a:lumMod val="75000"/>
                </a:schemeClr>
              </a:solidFill>
            </a:ln>
          </c:spPr>
          <c:marker>
            <c:symbol val="none"/>
          </c:marker>
          <c:cat>
            <c:strRef>
              <c:f>'fig 1'!$B$68:$S$68</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 prev</c:v>
                </c:pt>
              </c:strCache>
            </c:strRef>
          </c:cat>
          <c:val>
            <c:numRef>
              <c:f>'fig 1'!$B$75:$S$75</c:f>
              <c:numCache>
                <c:formatCode>#,##0</c:formatCode>
                <c:ptCount val="18"/>
                <c:pt idx="0">
                  <c:v>1000993</c:v>
                </c:pt>
                <c:pt idx="1">
                  <c:v>1246771</c:v>
                </c:pt>
                <c:pt idx="2">
                  <c:v>1348953</c:v>
                </c:pt>
                <c:pt idx="3">
                  <c:v>1500641</c:v>
                </c:pt>
                <c:pt idx="4">
                  <c:v>1589550</c:v>
                </c:pt>
                <c:pt idx="5">
                  <c:v>1870637</c:v>
                </c:pt>
                <c:pt idx="6">
                  <c:v>2107591.6716999998</c:v>
                </c:pt>
                <c:pt idx="7">
                  <c:v>2358094.2631053007</c:v>
                </c:pt>
                <c:pt idx="8">
                  <c:v>2532879.0099289762</c:v>
                </c:pt>
                <c:pt idx="9">
                  <c:v>2749728.7600000002</c:v>
                </c:pt>
                <c:pt idx="10">
                  <c:v>2937575.4188873447</c:v>
                </c:pt>
                <c:pt idx="11">
                  <c:v>3007888.888816826</c:v>
                </c:pt>
                <c:pt idx="12">
                  <c:v>3069073.4954162044</c:v>
                </c:pt>
                <c:pt idx="13">
                  <c:v>3003663.7903333288</c:v>
                </c:pt>
                <c:pt idx="14">
                  <c:v>2994086</c:v>
                </c:pt>
                <c:pt idx="15">
                  <c:v>2990575.3834538292</c:v>
                </c:pt>
                <c:pt idx="16">
                  <c:v>3111372.9061010857</c:v>
                </c:pt>
                <c:pt idx="17">
                  <c:v>3143095.270922645</c:v>
                </c:pt>
              </c:numCache>
            </c:numRef>
          </c:val>
          <c:extLst xmlns:c16r2="http://schemas.microsoft.com/office/drawing/2015/06/chart">
            <c:ext xmlns:c16="http://schemas.microsoft.com/office/drawing/2014/chart" uri="{C3380CC4-5D6E-409C-BE32-E72D297353CC}">
              <c16:uniqueId val="{00000003-F8C1-466D-9B5E-14EBE4AD7277}"/>
            </c:ext>
          </c:extLst>
        </c:ser>
        <c:dLbls/>
        <c:marker val="1"/>
        <c:axId val="59826176"/>
        <c:axId val="59827712"/>
      </c:lineChart>
      <c:catAx>
        <c:axId val="59826176"/>
        <c:scaling>
          <c:orientation val="minMax"/>
        </c:scaling>
        <c:axPos val="b"/>
        <c:numFmt formatCode="General" sourceLinked="1"/>
        <c:tickLblPos val="nextTo"/>
        <c:txPr>
          <a:bodyPr rot="5400000" vert="horz"/>
          <a:lstStyle/>
          <a:p>
            <a:pPr>
              <a:defRPr sz="900"/>
            </a:pPr>
            <a:endParaRPr lang="it-IT"/>
          </a:p>
        </c:txPr>
        <c:crossAx val="59827712"/>
        <c:crosses val="autoZero"/>
        <c:auto val="1"/>
        <c:lblAlgn val="ctr"/>
        <c:lblOffset val="100"/>
      </c:catAx>
      <c:valAx>
        <c:axId val="59827712"/>
        <c:scaling>
          <c:orientation val="minMax"/>
          <c:max val="3500000"/>
        </c:scaling>
        <c:axPos val="l"/>
        <c:majorGridlines/>
        <c:numFmt formatCode="#,##0" sourceLinked="1"/>
        <c:tickLblPos val="nextTo"/>
        <c:txPr>
          <a:bodyPr rot="0" vert="horz"/>
          <a:lstStyle/>
          <a:p>
            <a:pPr>
              <a:defRPr sz="900"/>
            </a:pPr>
            <a:endParaRPr lang="it-IT"/>
          </a:p>
        </c:txPr>
        <c:crossAx val="59826176"/>
        <c:crosses val="autoZero"/>
        <c:crossBetween val="between"/>
        <c:minorUnit val="100000"/>
      </c:valAx>
    </c:plotArea>
    <c:legend>
      <c:legendPos val="b"/>
      <c:layout>
        <c:manualLayout>
          <c:xMode val="edge"/>
          <c:yMode val="edge"/>
          <c:x val="0.13867466666666667"/>
          <c:y val="7.381198613589029E-4"/>
          <c:w val="0.15314900786037597"/>
          <c:h val="0.38831545132033768"/>
        </c:manualLayout>
      </c:layout>
      <c:spPr>
        <a:solidFill>
          <a:sysClr val="window" lastClr="FFFFFF"/>
        </a:solidFill>
        <a:ln>
          <a:solidFill>
            <a:sysClr val="windowText" lastClr="000000"/>
          </a:solidFill>
        </a:ln>
      </c:spPr>
      <c:txPr>
        <a:bodyPr/>
        <a:lstStyle/>
        <a:p>
          <a:pPr>
            <a:defRPr sz="900" b="1"/>
          </a:pPr>
          <a:endParaRPr lang="it-IT"/>
        </a:p>
      </c:txPr>
    </c:legend>
    <c:plotVisOnly val="1"/>
    <c:dispBlanksAs val="gap"/>
  </c:chart>
  <c:txPr>
    <a:bodyPr/>
    <a:lstStyle/>
    <a:p>
      <a:pPr>
        <a:defRPr sz="1000" b="0" i="0" u="none" strike="noStrike" baseline="0">
          <a:solidFill>
            <a:srgbClr val="000000"/>
          </a:solidFill>
          <a:latin typeface="Arial" pitchFamily="34" charset="0"/>
          <a:ea typeface="Calibri"/>
          <a:cs typeface="Arial" pitchFamily="34" charset="0"/>
        </a:defRPr>
      </a:pPr>
      <a:endParaRPr lang="it-IT"/>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2946400" cy="496889"/>
          </a:xfrm>
          <a:prstGeom prst="rect">
            <a:avLst/>
          </a:prstGeom>
          <a:noFill/>
          <a:ln w="9525">
            <a:noFill/>
            <a:miter lim="800000"/>
            <a:headEnd/>
            <a:tailEnd/>
          </a:ln>
        </p:spPr>
        <p:txBody>
          <a:bodyPr vert="horz" wrap="square" lIns="92442" tIns="46221" rIns="92442" bIns="46221" numCol="1" anchor="t" anchorCtr="0" compatLnSpc="1">
            <a:prstTxWarp prst="textNoShape">
              <a:avLst/>
            </a:prstTxWarp>
          </a:bodyPr>
          <a:lstStyle>
            <a:lvl1pPr algn="l" defTabSz="925098" eaLnBrk="1" hangingPunct="1">
              <a:spcBef>
                <a:spcPct val="0"/>
              </a:spcBef>
              <a:buClrTx/>
              <a:buSzTx/>
              <a:buFontTx/>
              <a:buNone/>
              <a:defRPr sz="1200">
                <a:latin typeface="Univers 45 Light" pitchFamily="2" charset="0"/>
              </a:defRPr>
            </a:lvl1pPr>
          </a:lstStyle>
          <a:p>
            <a:pPr>
              <a:defRPr/>
            </a:pPr>
            <a:endParaRPr lang="en-US"/>
          </a:p>
        </p:txBody>
      </p:sp>
      <p:sp>
        <p:nvSpPr>
          <p:cNvPr id="48131" name="Rectangle 3"/>
          <p:cNvSpPr>
            <a:spLocks noGrp="1" noChangeArrowheads="1"/>
          </p:cNvSpPr>
          <p:nvPr>
            <p:ph type="dt" sz="quarter" idx="1"/>
          </p:nvPr>
        </p:nvSpPr>
        <p:spPr bwMode="auto">
          <a:xfrm>
            <a:off x="3851275" y="1"/>
            <a:ext cx="2946400" cy="496889"/>
          </a:xfrm>
          <a:prstGeom prst="rect">
            <a:avLst/>
          </a:prstGeom>
          <a:noFill/>
          <a:ln w="9525">
            <a:noFill/>
            <a:miter lim="800000"/>
            <a:headEnd/>
            <a:tailEnd/>
          </a:ln>
        </p:spPr>
        <p:txBody>
          <a:bodyPr vert="horz" wrap="square" lIns="92442" tIns="46221" rIns="92442" bIns="46221" numCol="1" anchor="t" anchorCtr="0" compatLnSpc="1">
            <a:prstTxWarp prst="textNoShape">
              <a:avLst/>
            </a:prstTxWarp>
          </a:bodyPr>
          <a:lstStyle>
            <a:lvl1pPr algn="r" defTabSz="925098" eaLnBrk="1" hangingPunct="1">
              <a:spcBef>
                <a:spcPct val="0"/>
              </a:spcBef>
              <a:buClrTx/>
              <a:buSzTx/>
              <a:buFontTx/>
              <a:buNone/>
              <a:defRPr sz="1200">
                <a:latin typeface="Univers 45 Light" pitchFamily="2" charset="0"/>
              </a:defRPr>
            </a:lvl1pPr>
          </a:lstStyle>
          <a:p>
            <a:pPr>
              <a:defRPr/>
            </a:pPr>
            <a:endParaRPr lang="en-US"/>
          </a:p>
        </p:txBody>
      </p:sp>
      <p:sp>
        <p:nvSpPr>
          <p:cNvPr id="48132" name="Rectangle 4"/>
          <p:cNvSpPr>
            <a:spLocks noGrp="1" noChangeArrowheads="1"/>
          </p:cNvSpPr>
          <p:nvPr>
            <p:ph type="ftr" sz="quarter" idx="2"/>
          </p:nvPr>
        </p:nvSpPr>
        <p:spPr bwMode="auto">
          <a:xfrm>
            <a:off x="0" y="9429751"/>
            <a:ext cx="2946400" cy="496889"/>
          </a:xfrm>
          <a:prstGeom prst="rect">
            <a:avLst/>
          </a:prstGeom>
          <a:noFill/>
          <a:ln w="9525">
            <a:noFill/>
            <a:miter lim="800000"/>
            <a:headEnd/>
            <a:tailEnd/>
          </a:ln>
        </p:spPr>
        <p:txBody>
          <a:bodyPr vert="horz" wrap="square" lIns="92442" tIns="46221" rIns="92442" bIns="46221" numCol="1" anchor="b" anchorCtr="0" compatLnSpc="1">
            <a:prstTxWarp prst="textNoShape">
              <a:avLst/>
            </a:prstTxWarp>
          </a:bodyPr>
          <a:lstStyle>
            <a:lvl1pPr algn="l" defTabSz="925098" eaLnBrk="1" hangingPunct="1">
              <a:spcBef>
                <a:spcPct val="0"/>
              </a:spcBef>
              <a:buClrTx/>
              <a:buSzTx/>
              <a:buFontTx/>
              <a:buNone/>
              <a:defRPr sz="1200">
                <a:latin typeface="Univers 45 Light" pitchFamily="2" charset="0"/>
              </a:defRPr>
            </a:lvl1pPr>
          </a:lstStyle>
          <a:p>
            <a:pPr>
              <a:defRPr/>
            </a:pPr>
            <a:endParaRPr lang="en-US"/>
          </a:p>
        </p:txBody>
      </p:sp>
      <p:sp>
        <p:nvSpPr>
          <p:cNvPr id="48133" name="Rectangle 5"/>
          <p:cNvSpPr>
            <a:spLocks noGrp="1" noChangeArrowheads="1"/>
          </p:cNvSpPr>
          <p:nvPr>
            <p:ph type="sldNum" sz="quarter" idx="3"/>
          </p:nvPr>
        </p:nvSpPr>
        <p:spPr bwMode="auto">
          <a:xfrm>
            <a:off x="3851275" y="9429751"/>
            <a:ext cx="2946400" cy="496889"/>
          </a:xfrm>
          <a:prstGeom prst="rect">
            <a:avLst/>
          </a:prstGeom>
          <a:noFill/>
          <a:ln w="9525">
            <a:noFill/>
            <a:miter lim="800000"/>
            <a:headEnd/>
            <a:tailEnd/>
          </a:ln>
        </p:spPr>
        <p:txBody>
          <a:bodyPr vert="horz" wrap="square" lIns="92442" tIns="46221" rIns="92442" bIns="46221" numCol="1" anchor="b" anchorCtr="0" compatLnSpc="1">
            <a:prstTxWarp prst="textNoShape">
              <a:avLst/>
            </a:prstTxWarp>
          </a:bodyPr>
          <a:lstStyle>
            <a:lvl1pPr algn="r" defTabSz="925098" eaLnBrk="1" hangingPunct="1">
              <a:spcBef>
                <a:spcPct val="0"/>
              </a:spcBef>
              <a:buClrTx/>
              <a:buSzTx/>
              <a:buFontTx/>
              <a:buNone/>
              <a:defRPr sz="1200">
                <a:latin typeface="Univers 45 Light" pitchFamily="2" charset="0"/>
              </a:defRPr>
            </a:lvl1pPr>
          </a:lstStyle>
          <a:p>
            <a:pPr>
              <a:defRPr/>
            </a:pPr>
            <a:fld id="{72D541D5-E324-43FB-82E2-029C5D87EDB2}" type="slidenum">
              <a:rPr lang="en-US"/>
              <a:pPr>
                <a:defRPr/>
              </a:pPr>
              <a:t>‹N›</a:t>
            </a:fld>
            <a:endParaRPr lang="en-US"/>
          </a:p>
        </p:txBody>
      </p:sp>
    </p:spTree>
    <p:extLst>
      <p:ext uri="{BB962C8B-B14F-4D97-AF65-F5344CB8AC3E}">
        <p14:creationId xmlns:p14="http://schemas.microsoft.com/office/powerpoint/2010/main" xmlns="" val="24678993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2946400" cy="496889"/>
          </a:xfrm>
          <a:prstGeom prst="rect">
            <a:avLst/>
          </a:prstGeom>
          <a:noFill/>
          <a:ln w="9525">
            <a:noFill/>
            <a:miter lim="800000"/>
            <a:headEnd/>
            <a:tailEnd/>
          </a:ln>
        </p:spPr>
        <p:txBody>
          <a:bodyPr vert="horz" wrap="square" lIns="92442" tIns="46221" rIns="92442" bIns="46221" numCol="1" anchor="t" anchorCtr="0" compatLnSpc="1">
            <a:prstTxWarp prst="textNoShape">
              <a:avLst/>
            </a:prstTxWarp>
          </a:bodyPr>
          <a:lstStyle>
            <a:lvl1pPr algn="l" defTabSz="925098" eaLnBrk="1" hangingPunct="1">
              <a:spcBef>
                <a:spcPct val="0"/>
              </a:spcBef>
              <a:buClrTx/>
              <a:buSzTx/>
              <a:buFontTx/>
              <a:buNone/>
              <a:defRPr sz="1200">
                <a:latin typeface="Univers 45 Light" pitchFamily="2" charset="0"/>
              </a:defRPr>
            </a:lvl1pPr>
          </a:lstStyle>
          <a:p>
            <a:pPr>
              <a:defRPr/>
            </a:pPr>
            <a:endParaRPr lang="en-US"/>
          </a:p>
        </p:txBody>
      </p:sp>
      <p:sp>
        <p:nvSpPr>
          <p:cNvPr id="14339" name="Rectangle 3"/>
          <p:cNvSpPr>
            <a:spLocks noGrp="1" noChangeArrowheads="1"/>
          </p:cNvSpPr>
          <p:nvPr>
            <p:ph type="dt" idx="1"/>
          </p:nvPr>
        </p:nvSpPr>
        <p:spPr bwMode="auto">
          <a:xfrm>
            <a:off x="3851275" y="1"/>
            <a:ext cx="2946400" cy="496889"/>
          </a:xfrm>
          <a:prstGeom prst="rect">
            <a:avLst/>
          </a:prstGeom>
          <a:noFill/>
          <a:ln w="9525">
            <a:noFill/>
            <a:miter lim="800000"/>
            <a:headEnd/>
            <a:tailEnd/>
          </a:ln>
        </p:spPr>
        <p:txBody>
          <a:bodyPr vert="horz" wrap="square" lIns="92442" tIns="46221" rIns="92442" bIns="46221" numCol="1" anchor="t" anchorCtr="0" compatLnSpc="1">
            <a:prstTxWarp prst="textNoShape">
              <a:avLst/>
            </a:prstTxWarp>
          </a:bodyPr>
          <a:lstStyle>
            <a:lvl1pPr algn="r" defTabSz="925098" eaLnBrk="1" hangingPunct="1">
              <a:spcBef>
                <a:spcPct val="0"/>
              </a:spcBef>
              <a:buClrTx/>
              <a:buSzTx/>
              <a:buFontTx/>
              <a:buNone/>
              <a:defRPr sz="1200">
                <a:latin typeface="Univers 45 Light" pitchFamily="2"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714375" y="747713"/>
            <a:ext cx="5372100" cy="3719512"/>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06463" y="4714875"/>
            <a:ext cx="4984750" cy="4465638"/>
          </a:xfrm>
          <a:prstGeom prst="rect">
            <a:avLst/>
          </a:prstGeom>
          <a:noFill/>
          <a:ln w="9525">
            <a:noFill/>
            <a:miter lim="800000"/>
            <a:headEnd/>
            <a:tailEnd/>
          </a:ln>
        </p:spPr>
        <p:txBody>
          <a:bodyPr vert="horz" wrap="square" lIns="92442" tIns="46221" rIns="92442" bIns="46221"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14342" name="Rectangle 6"/>
          <p:cNvSpPr>
            <a:spLocks noGrp="1" noChangeArrowheads="1"/>
          </p:cNvSpPr>
          <p:nvPr>
            <p:ph type="ftr" sz="quarter" idx="4"/>
          </p:nvPr>
        </p:nvSpPr>
        <p:spPr bwMode="auto">
          <a:xfrm>
            <a:off x="0" y="9429751"/>
            <a:ext cx="2946400" cy="496889"/>
          </a:xfrm>
          <a:prstGeom prst="rect">
            <a:avLst/>
          </a:prstGeom>
          <a:noFill/>
          <a:ln w="9525">
            <a:noFill/>
            <a:miter lim="800000"/>
            <a:headEnd/>
            <a:tailEnd/>
          </a:ln>
        </p:spPr>
        <p:txBody>
          <a:bodyPr vert="horz" wrap="square" lIns="92442" tIns="46221" rIns="92442" bIns="46221" numCol="1" anchor="b" anchorCtr="0" compatLnSpc="1">
            <a:prstTxWarp prst="textNoShape">
              <a:avLst/>
            </a:prstTxWarp>
          </a:bodyPr>
          <a:lstStyle>
            <a:lvl1pPr algn="l" defTabSz="925098" eaLnBrk="1" hangingPunct="1">
              <a:spcBef>
                <a:spcPct val="0"/>
              </a:spcBef>
              <a:buClrTx/>
              <a:buSzTx/>
              <a:buFontTx/>
              <a:buNone/>
              <a:defRPr sz="1200">
                <a:latin typeface="Univers 45 Light" pitchFamily="2" charset="0"/>
              </a:defRPr>
            </a:lvl1pPr>
          </a:lstStyle>
          <a:p>
            <a:pPr>
              <a:defRPr/>
            </a:pPr>
            <a:endParaRPr lang="en-US"/>
          </a:p>
        </p:txBody>
      </p:sp>
      <p:sp>
        <p:nvSpPr>
          <p:cNvPr id="14343" name="Rectangle 7"/>
          <p:cNvSpPr>
            <a:spLocks noGrp="1" noChangeArrowheads="1"/>
          </p:cNvSpPr>
          <p:nvPr>
            <p:ph type="sldNum" sz="quarter" idx="5"/>
          </p:nvPr>
        </p:nvSpPr>
        <p:spPr bwMode="auto">
          <a:xfrm>
            <a:off x="3851275" y="9429751"/>
            <a:ext cx="2946400" cy="496889"/>
          </a:xfrm>
          <a:prstGeom prst="rect">
            <a:avLst/>
          </a:prstGeom>
          <a:noFill/>
          <a:ln w="9525">
            <a:noFill/>
            <a:miter lim="800000"/>
            <a:headEnd/>
            <a:tailEnd/>
          </a:ln>
        </p:spPr>
        <p:txBody>
          <a:bodyPr vert="horz" wrap="square" lIns="92442" tIns="46221" rIns="92442" bIns="46221" numCol="1" anchor="b" anchorCtr="0" compatLnSpc="1">
            <a:prstTxWarp prst="textNoShape">
              <a:avLst/>
            </a:prstTxWarp>
          </a:bodyPr>
          <a:lstStyle>
            <a:lvl1pPr algn="r" defTabSz="925098" eaLnBrk="1" hangingPunct="1">
              <a:spcBef>
                <a:spcPct val="0"/>
              </a:spcBef>
              <a:buClrTx/>
              <a:buSzTx/>
              <a:buFontTx/>
              <a:buNone/>
              <a:defRPr sz="1200">
                <a:latin typeface="Univers 45 Light" pitchFamily="2" charset="0"/>
              </a:defRPr>
            </a:lvl1pPr>
          </a:lstStyle>
          <a:p>
            <a:pPr>
              <a:defRPr/>
            </a:pPr>
            <a:fld id="{DB23D37D-13DD-4494-BA36-3F805DBD78EC}" type="slidenum">
              <a:rPr lang="en-US"/>
              <a:pPr>
                <a:defRPr/>
              </a:pPr>
              <a:t>‹N›</a:t>
            </a:fld>
            <a:endParaRPr lang="en-US"/>
          </a:p>
        </p:txBody>
      </p:sp>
    </p:spTree>
    <p:extLst>
      <p:ext uri="{BB962C8B-B14F-4D97-AF65-F5344CB8AC3E}">
        <p14:creationId xmlns:p14="http://schemas.microsoft.com/office/powerpoint/2010/main" xmlns="" val="345145788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sp>
        <p:nvSpPr>
          <p:cNvPr id="7" name="Rectangle 2"/>
          <p:cNvSpPr>
            <a:spLocks noGrp="1" noChangeArrowheads="1"/>
          </p:cNvSpPr>
          <p:nvPr>
            <p:ph type="ctrTitle" hasCustomPrompt="1"/>
          </p:nvPr>
        </p:nvSpPr>
        <p:spPr>
          <a:xfrm>
            <a:off x="7089015" y="2483808"/>
            <a:ext cx="1038225" cy="727075"/>
          </a:xfrm>
          <a:prstGeom prst="rect">
            <a:avLst/>
          </a:prstGeom>
        </p:spPr>
        <p:txBody>
          <a:bodyPr lIns="0" tIns="0" rIns="0" bIns="0" anchor="ctr"/>
          <a:lstStyle>
            <a:lvl1pPr algn="ctr">
              <a:lnSpc>
                <a:spcPct val="100000"/>
              </a:lnSpc>
              <a:defRPr sz="1050">
                <a:solidFill>
                  <a:schemeClr val="tx1"/>
                </a:solidFill>
                <a:latin typeface="Calibri" pitchFamily="34" charset="0"/>
              </a:defRPr>
            </a:lvl1pPr>
          </a:lstStyle>
          <a:p>
            <a:r>
              <a:rPr lang="en-GB" dirty="0" err="1" smtClean="0"/>
              <a:t>inserire</a:t>
            </a:r>
            <a:r>
              <a:rPr lang="en-GB" dirty="0" smtClean="0"/>
              <a:t> qui </a:t>
            </a:r>
            <a:r>
              <a:rPr lang="en-GB" dirty="0" err="1" smtClean="0"/>
              <a:t>il</a:t>
            </a:r>
            <a:r>
              <a:rPr lang="en-GB" dirty="0" smtClean="0"/>
              <a:t> logo del </a:t>
            </a:r>
            <a:r>
              <a:rPr lang="en-GB" dirty="0" err="1" smtClean="0"/>
              <a:t>cliente</a:t>
            </a:r>
            <a:endParaRPr lang="en-GB" dirty="0"/>
          </a:p>
        </p:txBody>
      </p:sp>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3" name="Titolo 1"/>
          <p:cNvSpPr txBox="1">
            <a:spLocks/>
          </p:cNvSpPr>
          <p:nvPr userDrawn="1"/>
        </p:nvSpPr>
        <p:spPr>
          <a:xfrm>
            <a:off x="638766" y="626301"/>
            <a:ext cx="7373937" cy="438411"/>
          </a:xfrm>
          <a:prstGeom prst="rect">
            <a:avLst/>
          </a:prstGeom>
        </p:spPr>
        <p:txBody>
          <a:bodyPr/>
          <a:lstStyle>
            <a:lvl1pPr>
              <a:defRPr/>
            </a:lvl1p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it-IT" sz="2400" b="0" i="0" u="none" strike="noStrike" kern="0" cap="none" spc="0" normalizeH="0" baseline="0" noProof="0" dirty="0" smtClean="0">
                <a:ln>
                  <a:noFill/>
                </a:ln>
                <a:solidFill>
                  <a:srgbClr val="002060"/>
                </a:solidFill>
                <a:effectLst/>
                <a:uLnTx/>
                <a:uFillTx/>
                <a:latin typeface="+mj-lt"/>
                <a:ea typeface="+mj-ea"/>
                <a:cs typeface="+mj-cs"/>
              </a:rPr>
              <a:t>Sommario</a:t>
            </a:r>
            <a:endParaRPr kumimoji="0" lang="it-IT" sz="2400" b="0" i="0" u="none" strike="noStrike" kern="0" cap="none" spc="0" normalizeH="0" baseline="0" noProof="0" dirty="0">
              <a:ln>
                <a:noFill/>
              </a:ln>
              <a:solidFill>
                <a:srgbClr val="002060"/>
              </a:solidFill>
              <a:effectLst/>
              <a:uLnTx/>
              <a:uFillTx/>
              <a:latin typeface="+mj-lt"/>
              <a:ea typeface="+mj-ea"/>
              <a:cs typeface="+mj-cs"/>
            </a:endParaRPr>
          </a:p>
        </p:txBody>
      </p:sp>
      <p:sp>
        <p:nvSpPr>
          <p:cNvPr id="8" name="Line 7"/>
          <p:cNvSpPr>
            <a:spLocks noChangeShapeType="1"/>
          </p:cNvSpPr>
          <p:nvPr userDrawn="1"/>
        </p:nvSpPr>
        <p:spPr bwMode="invGray">
          <a:xfrm>
            <a:off x="723000" y="1092200"/>
            <a:ext cx="8460000" cy="0"/>
          </a:xfrm>
          <a:prstGeom prst="line">
            <a:avLst/>
          </a:prstGeom>
          <a:noFill/>
          <a:ln w="9525">
            <a:solidFill>
              <a:schemeClr val="bg1">
                <a:lumMod val="65000"/>
              </a:schemeClr>
            </a:solidFill>
            <a:round/>
            <a:headEnd/>
            <a:tailEnd/>
          </a:ln>
        </p:spPr>
        <p:txBody>
          <a:bodyPr/>
          <a:lstStyle/>
          <a:p>
            <a:pPr>
              <a:defRPr/>
            </a:pPr>
            <a:endParaRPr lang="it-IT"/>
          </a:p>
        </p:txBody>
      </p:sp>
      <p:sp>
        <p:nvSpPr>
          <p:cNvPr id="5" name="Rectangle 2"/>
          <p:cNvSpPr>
            <a:spLocks noGrp="1" noChangeArrowheads="1"/>
          </p:cNvSpPr>
          <p:nvPr>
            <p:ph type="ctrTitle" hasCustomPrompt="1"/>
          </p:nvPr>
        </p:nvSpPr>
        <p:spPr>
          <a:xfrm>
            <a:off x="8127240" y="296233"/>
            <a:ext cx="1038225" cy="727075"/>
          </a:xfrm>
          <a:prstGeom prst="rect">
            <a:avLst/>
          </a:prstGeom>
        </p:spPr>
        <p:txBody>
          <a:bodyPr lIns="0" tIns="0" rIns="0" bIns="0" anchor="ctr"/>
          <a:lstStyle>
            <a:lvl1pPr algn="ctr">
              <a:lnSpc>
                <a:spcPct val="100000"/>
              </a:lnSpc>
              <a:defRPr sz="1050">
                <a:solidFill>
                  <a:schemeClr val="tx1"/>
                </a:solidFill>
                <a:latin typeface="Calibri" pitchFamily="34" charset="0"/>
              </a:defRPr>
            </a:lvl1pPr>
          </a:lstStyle>
          <a:p>
            <a:r>
              <a:rPr lang="en-GB" dirty="0" err="1" smtClean="0"/>
              <a:t>inserire</a:t>
            </a:r>
            <a:r>
              <a:rPr lang="en-GB" dirty="0" smtClean="0"/>
              <a:t> qui </a:t>
            </a:r>
            <a:r>
              <a:rPr lang="en-GB" dirty="0" err="1" smtClean="0"/>
              <a:t>il</a:t>
            </a:r>
            <a:r>
              <a:rPr lang="en-GB" dirty="0" smtClean="0"/>
              <a:t> logo del </a:t>
            </a:r>
            <a:r>
              <a:rPr lang="en-GB" dirty="0" err="1" smtClean="0"/>
              <a:t>cliente</a:t>
            </a:r>
            <a:endParaRPr lang="en-GB" dirty="0"/>
          </a:p>
        </p:txBody>
      </p:sp>
      <p:sp>
        <p:nvSpPr>
          <p:cNvPr id="7" name="Rectangle 6"/>
          <p:cNvSpPr>
            <a:spLocks noChangeArrowheads="1"/>
          </p:cNvSpPr>
          <p:nvPr userDrawn="1"/>
        </p:nvSpPr>
        <p:spPr bwMode="auto">
          <a:xfrm>
            <a:off x="735700" y="1128713"/>
            <a:ext cx="7373937"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r>
              <a:rPr lang="it-IT" sz="1400" b="1" dirty="0" smtClean="0">
                <a:solidFill>
                  <a:schemeClr val="bg1">
                    <a:lumMod val="65000"/>
                  </a:schemeClr>
                </a:solidFill>
                <a:latin typeface="+mn-lt"/>
              </a:rPr>
              <a:t>Nome società</a:t>
            </a:r>
            <a:endParaRPr lang="en-GB" sz="1400" b="1" dirty="0">
              <a:solidFill>
                <a:schemeClr val="bg1">
                  <a:lumMod val="65000"/>
                </a:schemeClr>
              </a:solidFill>
              <a:latin typeface="+mn-lt"/>
            </a:endParaRPr>
          </a:p>
        </p:txBody>
      </p:sp>
      <p:sp>
        <p:nvSpPr>
          <p:cNvPr id="9" name="Segnaposto contenuto 4"/>
          <p:cNvSpPr>
            <a:spLocks noGrp="1"/>
          </p:cNvSpPr>
          <p:nvPr userDrawn="1"/>
        </p:nvSpPr>
        <p:spPr>
          <a:xfrm>
            <a:off x="1066799" y="1495260"/>
            <a:ext cx="3355869" cy="4183882"/>
          </a:xfrm>
          <a:prstGeom prst="rect">
            <a:avLst/>
          </a:prstGeom>
        </p:spPr>
        <p:txBody>
          <a:bodyPr lIns="0" rIns="72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chemeClr val="accent1"/>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0" indent="0" algn="just">
              <a:spcBef>
                <a:spcPts val="300"/>
              </a:spcBef>
              <a:buNone/>
            </a:pPr>
            <a:r>
              <a:rPr lang="it-IT" sz="1600" b="1" dirty="0" smtClean="0">
                <a:solidFill>
                  <a:srgbClr val="002060"/>
                </a:solidFill>
                <a:latin typeface="+mj-lt"/>
                <a:ea typeface="+mj-ea"/>
                <a:cs typeface="+mj-cs"/>
              </a:rPr>
              <a:t>Indice</a:t>
            </a:r>
            <a:r>
              <a:rPr lang="it-IT" sz="1600" b="1" dirty="0" smtClean="0">
                <a:solidFill>
                  <a:schemeClr val="accent1"/>
                </a:solidFill>
                <a:latin typeface="+mj-lt"/>
                <a:ea typeface="+mj-ea"/>
                <a:cs typeface="+mj-cs"/>
              </a:rPr>
              <a:t>:</a:t>
            </a:r>
          </a:p>
          <a:p>
            <a:pPr marL="0" indent="0" algn="just">
              <a:spcBef>
                <a:spcPts val="300"/>
              </a:spcBef>
              <a:buNone/>
            </a:pPr>
            <a:endParaRPr lang="it-IT" sz="1600" b="1" dirty="0" smtClean="0">
              <a:solidFill>
                <a:schemeClr val="accent1"/>
              </a:solidFill>
              <a:latin typeface="+mj-lt"/>
              <a:ea typeface="+mj-ea"/>
              <a:cs typeface="+mj-cs"/>
            </a:endParaRPr>
          </a:p>
          <a:p>
            <a:pPr marL="228600" indent="-228600" algn="just">
              <a:spcBef>
                <a:spcPts val="300"/>
              </a:spcBef>
              <a:buClr>
                <a:srgbClr val="002060"/>
              </a:buClr>
              <a:buFont typeface="+mj-lt"/>
              <a:buAutoNum type="arabicParenR"/>
            </a:pPr>
            <a:r>
              <a:rPr lang="it-IT" dirty="0" smtClean="0"/>
              <a:t>Titolo</a:t>
            </a:r>
            <a:r>
              <a:rPr lang="it-IT" baseline="0" dirty="0" smtClean="0"/>
              <a:t> slide</a:t>
            </a:r>
            <a:endParaRPr lang="it-IT" dirty="0"/>
          </a:p>
        </p:txBody>
      </p:sp>
      <p:sp>
        <p:nvSpPr>
          <p:cNvPr id="10" name="Rectangle 5"/>
          <p:cNvSpPr>
            <a:spLocks noChangeArrowheads="1"/>
          </p:cNvSpPr>
          <p:nvPr userDrawn="1"/>
        </p:nvSpPr>
        <p:spPr bwMode="invGray">
          <a:xfrm>
            <a:off x="9124510" y="6401557"/>
            <a:ext cx="328490" cy="149225"/>
          </a:xfrm>
          <a:prstGeom prst="rect">
            <a:avLst/>
          </a:prstGeom>
          <a:noFill/>
          <a:ln w="9525">
            <a:noFill/>
            <a:miter lim="800000"/>
            <a:headEnd/>
            <a:tailEnd/>
          </a:ln>
        </p:spPr>
        <p:txBody>
          <a:bodyPr lIns="0" tIns="0" rIns="0" bIns="0" anchor="ctr"/>
          <a:lstStyle/>
          <a:p>
            <a:pPr algn="ctr">
              <a:defRPr/>
            </a:pPr>
            <a:fld id="{619139E6-8AB1-4ABF-9089-743FFB848E9F}" type="slidenum">
              <a:rPr lang="en-GB" sz="900">
                <a:solidFill>
                  <a:schemeClr val="tx1"/>
                </a:solidFill>
                <a:latin typeface="+mn-lt"/>
              </a:rPr>
              <a:pPr algn="ctr">
                <a:defRPr/>
              </a:pPr>
              <a:t>‹N›</a:t>
            </a:fld>
            <a:endParaRPr lang="en-GB" sz="900" dirty="0">
              <a:solidFill>
                <a:schemeClr val="tx1"/>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pitolo 1">
    <p:spTree>
      <p:nvGrpSpPr>
        <p:cNvPr id="1" name=""/>
        <p:cNvGrpSpPr/>
        <p:nvPr/>
      </p:nvGrpSpPr>
      <p:grpSpPr>
        <a:xfrm>
          <a:off x="0" y="0"/>
          <a:ext cx="0" cy="0"/>
          <a:chOff x="0" y="0"/>
          <a:chExt cx="0" cy="0"/>
        </a:xfrm>
      </p:grpSpPr>
      <p:sp>
        <p:nvSpPr>
          <p:cNvPr id="12" name="Titolo 10"/>
          <p:cNvSpPr>
            <a:spLocks noGrp="1"/>
          </p:cNvSpPr>
          <p:nvPr>
            <p:ph type="title"/>
          </p:nvPr>
        </p:nvSpPr>
        <p:spPr>
          <a:xfrm>
            <a:off x="453000" y="244486"/>
            <a:ext cx="9000000" cy="439200"/>
          </a:xfrm>
          <a:prstGeom prst="rect">
            <a:avLst/>
          </a:prstGeom>
        </p:spPr>
        <p:txBody>
          <a:bodyPr lIns="0"/>
          <a:lstStyle>
            <a:lvl1pPr>
              <a:defRPr kumimoji="0" lang="it-IT" sz="2400" b="0" i="0" u="none" strike="noStrike" kern="0" cap="none" spc="0" normalizeH="0" baseline="0" noProof="0" dirty="0" smtClean="0">
                <a:ln>
                  <a:noFill/>
                </a:ln>
                <a:solidFill>
                  <a:srgbClr val="002060"/>
                </a:solidFill>
                <a:effectLst/>
                <a:uLnTx/>
                <a:uFillTx/>
                <a:latin typeface="+mj-lt"/>
                <a:ea typeface="+mj-ea"/>
                <a:cs typeface="+mj-cs"/>
              </a:defRPr>
            </a:lvl1pPr>
          </a:lstStyle>
          <a:p>
            <a:pPr marL="0" marR="0" lvl="0" indent="0" algn="l" defTabSz="914400" rtl="0" eaLnBrk="0" fontAlgn="base" latinLnBrk="0" hangingPunct="0">
              <a:lnSpc>
                <a:spcPct val="110000"/>
              </a:lnSpc>
              <a:spcBef>
                <a:spcPct val="0"/>
              </a:spcBef>
              <a:spcAft>
                <a:spcPct val="0"/>
              </a:spcAft>
              <a:buClrTx/>
              <a:buSzTx/>
              <a:buFontTx/>
              <a:buNone/>
              <a:tabLst/>
              <a:defRPr/>
            </a:pPr>
            <a:r>
              <a:rPr lang="it-IT" dirty="0" smtClean="0"/>
              <a:t>Fare clic per modificare lo stile del titolo</a:t>
            </a:r>
            <a:endParaRPr lang="it-IT" dirty="0"/>
          </a:p>
        </p:txBody>
      </p:sp>
      <p:sp>
        <p:nvSpPr>
          <p:cNvPr id="15" name="Segnaposto contenuto 22"/>
          <p:cNvSpPr>
            <a:spLocks noGrp="1"/>
          </p:cNvSpPr>
          <p:nvPr>
            <p:ph sz="quarter" idx="11"/>
          </p:nvPr>
        </p:nvSpPr>
        <p:spPr>
          <a:xfrm>
            <a:off x="453000" y="825500"/>
            <a:ext cx="9000000" cy="4978400"/>
          </a:xfrm>
          <a:prstGeom prst="rect">
            <a:avLst/>
          </a:prstGeom>
        </p:spPr>
        <p:txBody>
          <a:bodyPr lIns="0" rIns="72000"/>
          <a:lstStyle>
            <a:lvl1pPr marL="174625" indent="-174625">
              <a:buClr>
                <a:schemeClr val="accent1"/>
              </a:buClr>
              <a:buSzPct val="80000"/>
              <a:buFont typeface="Wingdings" pitchFamily="2" charset="2"/>
              <a:buChar char=""/>
              <a:defRPr/>
            </a:lvl1pPr>
            <a:lvl2pPr marL="366713" indent="-190500">
              <a:buSzPct val="105000"/>
              <a:buFontTx/>
              <a:buBlip>
                <a:blip r:embed="rId2"/>
              </a:buBlip>
              <a:defRPr/>
            </a:lvl2pPr>
            <a:lvl3pPr marL="538163" indent="-182563">
              <a:spcBef>
                <a:spcPts val="792"/>
              </a:spcBef>
              <a:buClr>
                <a:srgbClr val="002060"/>
              </a:buClr>
              <a:buFont typeface="Wingdings" pitchFamily="2" charset="2"/>
              <a:buChar char="ü"/>
              <a:defRPr/>
            </a:lvl3pPr>
          </a:lstStyle>
          <a:p>
            <a:pPr lvl="0"/>
            <a:r>
              <a:rPr lang="it-IT" dirty="0" smtClean="0"/>
              <a:t>Fare clic per modificare stili del testo dello schema</a:t>
            </a:r>
          </a:p>
          <a:p>
            <a:pPr lvl="1"/>
            <a:r>
              <a:rPr lang="it-IT" dirty="0" smtClean="0"/>
              <a:t>Secondo livello</a:t>
            </a:r>
          </a:p>
          <a:p>
            <a:pPr lvl="2"/>
            <a:r>
              <a:rPr lang="it-IT" dirty="0" smtClean="0"/>
              <a:t>Terzo livello</a:t>
            </a:r>
          </a:p>
        </p:txBody>
      </p:sp>
      <p:sp>
        <p:nvSpPr>
          <p:cNvPr id="14" name="Line 7"/>
          <p:cNvSpPr>
            <a:spLocks noChangeShapeType="1"/>
          </p:cNvSpPr>
          <p:nvPr userDrawn="1"/>
        </p:nvSpPr>
        <p:spPr bwMode="invGray">
          <a:xfrm>
            <a:off x="453000" y="683686"/>
            <a:ext cx="9000000" cy="0"/>
          </a:xfrm>
          <a:prstGeom prst="line">
            <a:avLst/>
          </a:prstGeom>
          <a:noFill/>
          <a:ln w="9525">
            <a:solidFill>
              <a:schemeClr val="bg1">
                <a:lumMod val="65000"/>
              </a:schemeClr>
            </a:solidFill>
            <a:round/>
            <a:headEnd/>
            <a:tailEnd/>
          </a:ln>
        </p:spPr>
        <p:txBody>
          <a:bodyPr/>
          <a:lstStyle/>
          <a:p>
            <a:pPr>
              <a:defRPr/>
            </a:pPr>
            <a:endParaRPr lang="it-IT"/>
          </a:p>
        </p:txBody>
      </p:sp>
      <p:sp>
        <p:nvSpPr>
          <p:cNvPr id="6" name="Rectangle 5"/>
          <p:cNvSpPr>
            <a:spLocks noChangeArrowheads="1"/>
          </p:cNvSpPr>
          <p:nvPr userDrawn="1"/>
        </p:nvSpPr>
        <p:spPr bwMode="invGray">
          <a:xfrm>
            <a:off x="9124510" y="6401557"/>
            <a:ext cx="328490" cy="149225"/>
          </a:xfrm>
          <a:prstGeom prst="rect">
            <a:avLst/>
          </a:prstGeom>
          <a:noFill/>
          <a:ln w="9525">
            <a:noFill/>
            <a:miter lim="800000"/>
            <a:headEnd/>
            <a:tailEnd/>
          </a:ln>
        </p:spPr>
        <p:txBody>
          <a:bodyPr lIns="0" tIns="0" rIns="0" bIns="0" anchor="ctr"/>
          <a:lstStyle/>
          <a:p>
            <a:pPr algn="ctr">
              <a:defRPr/>
            </a:pPr>
            <a:fld id="{619139E6-8AB1-4ABF-9089-743FFB848E9F}" type="slidenum">
              <a:rPr lang="en-GB" sz="900">
                <a:solidFill>
                  <a:schemeClr val="tx1"/>
                </a:solidFill>
                <a:latin typeface="+mn-lt"/>
              </a:rPr>
              <a:pPr algn="ctr">
                <a:defRPr/>
              </a:pPr>
              <a:t>‹N›</a:t>
            </a:fld>
            <a:endParaRPr lang="en-GB" sz="900" dirty="0">
              <a:solidFill>
                <a:schemeClr val="tx1"/>
              </a:solidFill>
              <a:latin typeface="+mn-lt"/>
            </a:endParaRPr>
          </a:p>
        </p:txBody>
      </p:sp>
      <p:pic>
        <p:nvPicPr>
          <p:cNvPr id="8" name="Immagine 7"/>
          <p:cNvPicPr/>
          <p:nvPr userDrawn="1"/>
        </p:nvPicPr>
        <p:blipFill rotWithShape="1">
          <a:blip r:embed="rId3" cstate="print">
            <a:extLst>
              <a:ext uri="{28A0092B-C50C-407E-A947-70E740481C1C}">
                <a14:useLocalDpi xmlns:a14="http://schemas.microsoft.com/office/drawing/2010/main" xmlns="" val="0"/>
              </a:ext>
            </a:extLst>
          </a:blip>
          <a:srcRect r="4238"/>
          <a:stretch/>
        </p:blipFill>
        <p:spPr>
          <a:xfrm>
            <a:off x="7624707" y="147111"/>
            <a:ext cx="1828293" cy="5365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Line 7"/>
          <p:cNvSpPr>
            <a:spLocks noChangeShapeType="1"/>
          </p:cNvSpPr>
          <p:nvPr/>
        </p:nvSpPr>
        <p:spPr bwMode="invGray">
          <a:xfrm>
            <a:off x="453000" y="6225436"/>
            <a:ext cx="9000000" cy="0"/>
          </a:xfrm>
          <a:prstGeom prst="line">
            <a:avLst/>
          </a:prstGeom>
          <a:noFill/>
          <a:ln w="9525">
            <a:solidFill>
              <a:schemeClr val="bg1">
                <a:lumMod val="65000"/>
              </a:schemeClr>
            </a:solidFill>
            <a:round/>
            <a:headEnd/>
            <a:tailEnd/>
          </a:ln>
        </p:spPr>
        <p:txBody>
          <a:bodyPr/>
          <a:lstStyle/>
          <a:p>
            <a:pPr>
              <a:defRPr/>
            </a:pPr>
            <a:endParaRPr lang="it-IT"/>
          </a:p>
        </p:txBody>
      </p:sp>
    </p:spTree>
  </p:cSld>
  <p:clrMap bg1="lt1" tx1="dk1" bg2="lt2" tx2="dk2" accent1="accent1" accent2="accent2" accent3="accent3" accent4="accent4" accent5="accent5" accent6="accent6" hlink="hlink" folHlink="folHlink"/>
  <p:sldLayoutIdLst>
    <p:sldLayoutId id="2147484574" r:id="rId1"/>
    <p:sldLayoutId id="2147484586" r:id="rId2"/>
    <p:sldLayoutId id="2147484593" r:id="rId3"/>
  </p:sldLayoutIdLst>
  <p:hf hdr="0" ftr="0" dt="0"/>
  <p:txStyles>
    <p:titleStyle>
      <a:lvl1pPr algn="l" rtl="0" eaLnBrk="0" fontAlgn="base" hangingPunct="0">
        <a:lnSpc>
          <a:spcPct val="110000"/>
        </a:lnSpc>
        <a:spcBef>
          <a:spcPct val="0"/>
        </a:spcBef>
        <a:spcAft>
          <a:spcPct val="0"/>
        </a:spcAft>
        <a:defRPr sz="2400">
          <a:solidFill>
            <a:schemeClr val="accent1"/>
          </a:solidFill>
          <a:latin typeface="+mj-lt"/>
          <a:ea typeface="+mj-ea"/>
          <a:cs typeface="+mj-cs"/>
        </a:defRPr>
      </a:lvl1pPr>
      <a:lvl2pPr algn="l" rtl="0" eaLnBrk="0" fontAlgn="base" hangingPunct="0">
        <a:lnSpc>
          <a:spcPct val="110000"/>
        </a:lnSpc>
        <a:spcBef>
          <a:spcPct val="0"/>
        </a:spcBef>
        <a:spcAft>
          <a:spcPct val="0"/>
        </a:spcAft>
        <a:defRPr sz="2400">
          <a:solidFill>
            <a:schemeClr val="accent1"/>
          </a:solidFill>
          <a:latin typeface="Arial" charset="0"/>
        </a:defRPr>
      </a:lvl2pPr>
      <a:lvl3pPr algn="l" rtl="0" eaLnBrk="0" fontAlgn="base" hangingPunct="0">
        <a:lnSpc>
          <a:spcPct val="110000"/>
        </a:lnSpc>
        <a:spcBef>
          <a:spcPct val="0"/>
        </a:spcBef>
        <a:spcAft>
          <a:spcPct val="0"/>
        </a:spcAft>
        <a:defRPr sz="2400">
          <a:solidFill>
            <a:schemeClr val="accent1"/>
          </a:solidFill>
          <a:latin typeface="Arial" charset="0"/>
        </a:defRPr>
      </a:lvl3pPr>
      <a:lvl4pPr algn="l" rtl="0" eaLnBrk="0" fontAlgn="base" hangingPunct="0">
        <a:lnSpc>
          <a:spcPct val="110000"/>
        </a:lnSpc>
        <a:spcBef>
          <a:spcPct val="0"/>
        </a:spcBef>
        <a:spcAft>
          <a:spcPct val="0"/>
        </a:spcAft>
        <a:defRPr sz="2400">
          <a:solidFill>
            <a:schemeClr val="accent1"/>
          </a:solidFill>
          <a:latin typeface="Arial" charset="0"/>
        </a:defRPr>
      </a:lvl4pPr>
      <a:lvl5pPr algn="l" rtl="0" eaLnBrk="0" fontAlgn="base" hangingPunct="0">
        <a:lnSpc>
          <a:spcPct val="110000"/>
        </a:lnSpc>
        <a:spcBef>
          <a:spcPct val="0"/>
        </a:spcBef>
        <a:spcAft>
          <a:spcPct val="0"/>
        </a:spcAft>
        <a:defRPr sz="2400">
          <a:solidFill>
            <a:schemeClr val="accent1"/>
          </a:solidFill>
          <a:latin typeface="Arial" charset="0"/>
        </a:defRPr>
      </a:lvl5pPr>
      <a:lvl6pPr marL="457200" algn="l" rtl="0" fontAlgn="base">
        <a:lnSpc>
          <a:spcPct val="110000"/>
        </a:lnSpc>
        <a:spcBef>
          <a:spcPct val="0"/>
        </a:spcBef>
        <a:spcAft>
          <a:spcPct val="0"/>
        </a:spcAft>
        <a:defRPr sz="2400">
          <a:solidFill>
            <a:schemeClr val="accent1"/>
          </a:solidFill>
          <a:latin typeface="Arial" charset="0"/>
        </a:defRPr>
      </a:lvl6pPr>
      <a:lvl7pPr marL="914400" algn="l" rtl="0" fontAlgn="base">
        <a:lnSpc>
          <a:spcPct val="110000"/>
        </a:lnSpc>
        <a:spcBef>
          <a:spcPct val="0"/>
        </a:spcBef>
        <a:spcAft>
          <a:spcPct val="0"/>
        </a:spcAft>
        <a:defRPr sz="2400">
          <a:solidFill>
            <a:schemeClr val="accent1"/>
          </a:solidFill>
          <a:latin typeface="Arial" charset="0"/>
        </a:defRPr>
      </a:lvl7pPr>
      <a:lvl8pPr marL="1371600" algn="l" rtl="0" fontAlgn="base">
        <a:lnSpc>
          <a:spcPct val="110000"/>
        </a:lnSpc>
        <a:spcBef>
          <a:spcPct val="0"/>
        </a:spcBef>
        <a:spcAft>
          <a:spcPct val="0"/>
        </a:spcAft>
        <a:defRPr sz="2400">
          <a:solidFill>
            <a:schemeClr val="accent1"/>
          </a:solidFill>
          <a:latin typeface="Arial" charset="0"/>
        </a:defRPr>
      </a:lvl8pPr>
      <a:lvl9pPr marL="1828800" algn="l" rtl="0" fontAlgn="base">
        <a:lnSpc>
          <a:spcPct val="110000"/>
        </a:lnSpc>
        <a:spcBef>
          <a:spcPct val="0"/>
        </a:spcBef>
        <a:spcAft>
          <a:spcPct val="0"/>
        </a:spcAft>
        <a:defRPr sz="2400">
          <a:solidFill>
            <a:schemeClr val="accent1"/>
          </a:solidFill>
          <a:latin typeface="Arial" charset="0"/>
        </a:defRPr>
      </a:lvl9pPr>
    </p:titleStyle>
    <p:bodyStyle>
      <a:lvl1pPr marL="342900" marR="0" indent="-342900" algn="l" defTabSz="914400" rtl="0" eaLnBrk="0" fontAlgn="base" latinLnBrk="0" hangingPunct="0">
        <a:lnSpc>
          <a:spcPct val="100000"/>
        </a:lnSpc>
        <a:spcBef>
          <a:spcPct val="55000"/>
        </a:spcBef>
        <a:spcAft>
          <a:spcPct val="0"/>
        </a:spcAft>
        <a:buClr>
          <a:schemeClr val="accent2"/>
        </a:buClr>
        <a:buSzPct val="90000"/>
        <a:buFont typeface="Wingdings" pitchFamily="2" charset="2"/>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1pPr>
      <a:lvl2pPr marL="192088" marR="0" indent="-190500" algn="l" defTabSz="914400" rtl="0" eaLnBrk="0" fontAlgn="base" latinLnBrk="0" hangingPunct="0">
        <a:lnSpc>
          <a:spcPct val="100000"/>
        </a:lnSpc>
        <a:spcBef>
          <a:spcPct val="55000"/>
        </a:spcBef>
        <a:spcAft>
          <a:spcPct val="0"/>
        </a:spcAft>
        <a:buClr>
          <a:schemeClr val="accent1"/>
        </a:buClr>
        <a:buSzPct val="85000"/>
        <a:buFont typeface="Wingdings" pitchFamily="2" charset="2"/>
        <a:buChar char="n"/>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2pPr>
      <a:lvl3pPr marL="376238"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2.emf"/><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gif"/><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gif"/></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6.gif"/><Relationship Id="rId5" Type="http://schemas.openxmlformats.org/officeDocument/2006/relationships/image" Target="../media/image7.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gif"/><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69682" y="518819"/>
            <a:ext cx="9000000" cy="3417188"/>
          </a:xfrm>
          <a:prstGeom prst="rect">
            <a:avLst/>
          </a:prstGeom>
        </p:spPr>
      </p:pic>
      <p:sp>
        <p:nvSpPr>
          <p:cNvPr id="4" name="CasellaDiTesto 3"/>
          <p:cNvSpPr txBox="1"/>
          <p:nvPr/>
        </p:nvSpPr>
        <p:spPr>
          <a:xfrm>
            <a:off x="2854928" y="5771509"/>
            <a:ext cx="4833838" cy="307777"/>
          </a:xfrm>
          <a:prstGeom prst="rect">
            <a:avLst/>
          </a:prstGeom>
          <a:noFill/>
        </p:spPr>
        <p:txBody>
          <a:bodyPr wrap="square" rtlCol="0">
            <a:spAutoFit/>
          </a:bodyPr>
          <a:lstStyle/>
          <a:p>
            <a:r>
              <a:rPr lang="it-IT" sz="1400" i="1" dirty="0" smtClean="0">
                <a:latin typeface="+mn-lt"/>
              </a:rPr>
              <a:t>Presentazione Piano Industriale – Mantova, 8 Febbraio 2016</a:t>
            </a:r>
            <a:endParaRPr lang="en-US" sz="1400" i="1" dirty="0">
              <a:latin typeface="+mn-lt"/>
            </a:endParaRPr>
          </a:p>
        </p:txBody>
      </p:sp>
      <p:pic>
        <p:nvPicPr>
          <p:cNvPr id="2" name="Immagine 1"/>
          <p:cNvPicPr>
            <a:picLocks noChangeAspect="1"/>
          </p:cNvPicPr>
          <p:nvPr/>
        </p:nvPicPr>
        <p:blipFill>
          <a:blip r:embed="rId3" cstate="print"/>
          <a:stretch>
            <a:fillRect/>
          </a:stretch>
        </p:blipFill>
        <p:spPr>
          <a:xfrm>
            <a:off x="469682" y="6313342"/>
            <a:ext cx="1534947" cy="544658"/>
          </a:xfrm>
          <a:prstGeom prst="rect">
            <a:avLst/>
          </a:prstGeom>
        </p:spPr>
      </p:pic>
      <p:pic>
        <p:nvPicPr>
          <p:cNvPr id="7" name="Immagine 6"/>
          <p:cNvPicPr>
            <a:picLocks noChangeAspect="1"/>
          </p:cNvPicPr>
          <p:nvPr/>
        </p:nvPicPr>
        <p:blipFill>
          <a:blip r:embed="rId4"/>
          <a:stretch>
            <a:fillRect/>
          </a:stretch>
        </p:blipFill>
        <p:spPr>
          <a:xfrm>
            <a:off x="3612369" y="3936007"/>
            <a:ext cx="2714625" cy="1819275"/>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07358" y="4075166"/>
            <a:ext cx="1262323" cy="518916"/>
          </a:xfrm>
          <a:prstGeom prst="rect">
            <a:avLst/>
          </a:prstGeom>
        </p:spPr>
      </p:pic>
      <p:pic>
        <p:nvPicPr>
          <p:cNvPr id="15" name="Immagine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7455" y="4053640"/>
            <a:ext cx="2396512" cy="540442"/>
          </a:xfrm>
          <a:prstGeom prst="rect">
            <a:avLst/>
          </a:prstGeom>
        </p:spPr>
      </p:pic>
    </p:spTree>
    <p:extLst>
      <p:ext uri="{BB962C8B-B14F-4D97-AF65-F5344CB8AC3E}">
        <p14:creationId xmlns:p14="http://schemas.microsoft.com/office/powerpoint/2010/main" xmlns="" val="40752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000" y="772843"/>
            <a:ext cx="247650" cy="54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err="1"/>
              <a:t>Overview</a:t>
            </a:r>
            <a:r>
              <a:rPr lang="it-IT" dirty="0"/>
              <a:t> del Gruppo</a:t>
            </a:r>
            <a:endParaRPr lang="it-IT" dirty="0">
              <a:solidFill>
                <a:srgbClr val="002060"/>
              </a:solidFill>
            </a:endParaRPr>
          </a:p>
        </p:txBody>
      </p:sp>
      <p:sp>
        <p:nvSpPr>
          <p:cNvPr id="8" name="Rectangle 6"/>
          <p:cNvSpPr>
            <a:spLocks noChangeArrowheads="1"/>
          </p:cNvSpPr>
          <p:nvPr/>
        </p:nvSpPr>
        <p:spPr bwMode="auto">
          <a:xfrm>
            <a:off x="735700" y="783956"/>
            <a:ext cx="8717300" cy="252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ALCUNI NOSTRI PRODOTTI - TISSUE</a:t>
            </a:r>
            <a:endParaRPr lang="en-GB" sz="1400" b="1" dirty="0">
              <a:solidFill>
                <a:schemeClr val="bg1"/>
              </a:solidFill>
              <a:latin typeface="+mn-lt"/>
              <a:ea typeface="Gulim" pitchFamily="34" charset="-127"/>
            </a:endParaRPr>
          </a:p>
        </p:txBody>
      </p:sp>
      <p:sp>
        <p:nvSpPr>
          <p:cNvPr id="3" name="CasellaDiTesto 2"/>
          <p:cNvSpPr txBox="1"/>
          <p:nvPr/>
        </p:nvSpPr>
        <p:spPr>
          <a:xfrm>
            <a:off x="5506435" y="4697107"/>
            <a:ext cx="163902" cy="261610"/>
          </a:xfrm>
          <a:prstGeom prst="rect">
            <a:avLst/>
          </a:prstGeom>
          <a:noFill/>
        </p:spPr>
        <p:txBody>
          <a:bodyPr vert="vert270" wrap="square" lIns="0" tIns="0" rIns="0" bIns="0" rtlCol="0">
            <a:noAutofit/>
          </a:bodyPr>
          <a:lstStyle/>
          <a:p>
            <a:endParaRPr lang="it-IT" dirty="0"/>
          </a:p>
        </p:txBody>
      </p:sp>
      <p:pic>
        <p:nvPicPr>
          <p:cNvPr id="5" name="Immagine 4"/>
          <p:cNvPicPr>
            <a:picLocks noChangeAspect="1"/>
          </p:cNvPicPr>
          <p:nvPr/>
        </p:nvPicPr>
        <p:blipFill>
          <a:blip r:embed="rId3"/>
          <a:stretch>
            <a:fillRect/>
          </a:stretch>
        </p:blipFill>
        <p:spPr>
          <a:xfrm>
            <a:off x="700650" y="1035957"/>
            <a:ext cx="2863832" cy="2216202"/>
          </a:xfrm>
          <a:prstGeom prst="rect">
            <a:avLst/>
          </a:prstGeom>
        </p:spPr>
      </p:pic>
      <p:pic>
        <p:nvPicPr>
          <p:cNvPr id="7" name="Immagine 6"/>
          <p:cNvPicPr>
            <a:picLocks noChangeAspect="1"/>
          </p:cNvPicPr>
          <p:nvPr/>
        </p:nvPicPr>
        <p:blipFill>
          <a:blip r:embed="rId4"/>
          <a:stretch>
            <a:fillRect/>
          </a:stretch>
        </p:blipFill>
        <p:spPr>
          <a:xfrm>
            <a:off x="6418680" y="1051160"/>
            <a:ext cx="3034320" cy="2240532"/>
          </a:xfrm>
          <a:prstGeom prst="rect">
            <a:avLst/>
          </a:prstGeom>
        </p:spPr>
      </p:pic>
      <p:pic>
        <p:nvPicPr>
          <p:cNvPr id="9" name="Immagine 8"/>
          <p:cNvPicPr>
            <a:picLocks noChangeAspect="1"/>
          </p:cNvPicPr>
          <p:nvPr/>
        </p:nvPicPr>
        <p:blipFill>
          <a:blip r:embed="rId5"/>
          <a:stretch>
            <a:fillRect/>
          </a:stretch>
        </p:blipFill>
        <p:spPr>
          <a:xfrm>
            <a:off x="3564482" y="1361326"/>
            <a:ext cx="3039464" cy="2238870"/>
          </a:xfrm>
          <a:prstGeom prst="rect">
            <a:avLst/>
          </a:prstGeom>
        </p:spPr>
      </p:pic>
      <p:pic>
        <p:nvPicPr>
          <p:cNvPr id="10" name="Immagine 9"/>
          <p:cNvPicPr>
            <a:picLocks noChangeAspect="1"/>
          </p:cNvPicPr>
          <p:nvPr/>
        </p:nvPicPr>
        <p:blipFill>
          <a:blip r:embed="rId6"/>
          <a:stretch>
            <a:fillRect/>
          </a:stretch>
        </p:blipFill>
        <p:spPr>
          <a:xfrm>
            <a:off x="6124087" y="3857449"/>
            <a:ext cx="3328913" cy="2202535"/>
          </a:xfrm>
          <a:prstGeom prst="rect">
            <a:avLst/>
          </a:prstGeom>
        </p:spPr>
      </p:pic>
      <p:pic>
        <p:nvPicPr>
          <p:cNvPr id="11" name="Immagine 10"/>
          <p:cNvPicPr>
            <a:picLocks noChangeAspect="1"/>
          </p:cNvPicPr>
          <p:nvPr/>
        </p:nvPicPr>
        <p:blipFill>
          <a:blip r:embed="rId7"/>
          <a:stretch>
            <a:fillRect/>
          </a:stretch>
        </p:blipFill>
        <p:spPr>
          <a:xfrm>
            <a:off x="823480" y="3701004"/>
            <a:ext cx="3205058" cy="2358980"/>
          </a:xfrm>
          <a:prstGeom prst="rect">
            <a:avLst/>
          </a:prstGeom>
        </p:spPr>
      </p:pic>
      <p:pic>
        <p:nvPicPr>
          <p:cNvPr id="13" name="Immagine 12"/>
          <p:cNvPicPr>
            <a:picLocks noChangeAspect="1"/>
          </p:cNvPicPr>
          <p:nvPr/>
        </p:nvPicPr>
        <p:blipFill>
          <a:blip r:embed="rId8"/>
          <a:stretch>
            <a:fillRect/>
          </a:stretch>
        </p:blipFill>
        <p:spPr>
          <a:xfrm>
            <a:off x="3778140" y="3857449"/>
            <a:ext cx="2730081" cy="1948127"/>
          </a:xfrm>
          <a:prstGeom prst="rect">
            <a:avLst/>
          </a:prstGeom>
        </p:spPr>
      </p:pic>
    </p:spTree>
    <p:extLst>
      <p:ext uri="{BB962C8B-B14F-4D97-AF65-F5344CB8AC3E}">
        <p14:creationId xmlns:p14="http://schemas.microsoft.com/office/powerpoint/2010/main" xmlns="" val="133737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Overview</a:t>
            </a:r>
            <a:r>
              <a:rPr lang="it-IT" dirty="0" smtClean="0"/>
              <a:t> del Gruppo</a:t>
            </a:r>
            <a:endParaRPr lang="it-IT" dirty="0">
              <a:solidFill>
                <a:srgbClr val="002060"/>
              </a:solidFill>
            </a:endParaRPr>
          </a:p>
        </p:txBody>
      </p:sp>
      <p:sp>
        <p:nvSpPr>
          <p:cNvPr id="8" name="Segnaposto contenuto 2"/>
          <p:cNvSpPr>
            <a:spLocks noGrp="1"/>
          </p:cNvSpPr>
          <p:nvPr>
            <p:ph sz="quarter" idx="11"/>
          </p:nvPr>
        </p:nvSpPr>
        <p:spPr>
          <a:xfrm>
            <a:off x="700650" y="1023108"/>
            <a:ext cx="8752350" cy="642923"/>
          </a:xfrm>
        </p:spPr>
        <p:txBody>
          <a:bodyPr lIns="72000" tIns="36000" rIns="36000" bIns="36000"/>
          <a:lstStyle/>
          <a:p>
            <a:pPr algn="just">
              <a:spcBef>
                <a:spcPts val="1000"/>
              </a:spcBef>
              <a:buClr>
                <a:srgbClr val="0B2163"/>
              </a:buClr>
            </a:pPr>
            <a:r>
              <a:rPr lang="it-IT" dirty="0" smtClean="0">
                <a:latin typeface="Calibri (Corpo)"/>
              </a:rPr>
              <a:t>Il Gruppo Pro-</a:t>
            </a:r>
            <a:r>
              <a:rPr lang="it-IT" dirty="0" err="1" smtClean="0">
                <a:latin typeface="Calibri (Corpo)"/>
              </a:rPr>
              <a:t>Gest</a:t>
            </a:r>
            <a:r>
              <a:rPr lang="it-IT" dirty="0" smtClean="0">
                <a:latin typeface="Calibri (Corpo)"/>
              </a:rPr>
              <a:t> si è posto una chiara </a:t>
            </a:r>
            <a:r>
              <a:rPr lang="it-IT" b="1" dirty="0" smtClean="0">
                <a:latin typeface="Calibri (Corpo)"/>
              </a:rPr>
              <a:t>missione</a:t>
            </a:r>
            <a:r>
              <a:rPr lang="it-IT" dirty="0" smtClean="0">
                <a:latin typeface="Calibri (Corpo)"/>
              </a:rPr>
              <a:t>, che </a:t>
            </a:r>
            <a:r>
              <a:rPr lang="it-IT" dirty="0">
                <a:latin typeface="Calibri (Corpo)"/>
              </a:rPr>
              <a:t>rappresenta il parametro di riferimento delle </a:t>
            </a:r>
            <a:r>
              <a:rPr lang="it-IT" dirty="0" smtClean="0">
                <a:latin typeface="Calibri (Corpo)"/>
              </a:rPr>
              <a:t>sue azioni </a:t>
            </a:r>
            <a:r>
              <a:rPr lang="it-IT" dirty="0">
                <a:latin typeface="Calibri (Corpo)"/>
              </a:rPr>
              <a:t>e </a:t>
            </a:r>
            <a:r>
              <a:rPr lang="it-IT" dirty="0" smtClean="0">
                <a:latin typeface="Calibri (Corpo)"/>
              </a:rPr>
              <a:t>decisioni; ha una </a:t>
            </a:r>
            <a:r>
              <a:rPr lang="it-IT" b="1" dirty="0" smtClean="0">
                <a:latin typeface="Calibri (Corpo)"/>
              </a:rPr>
              <a:t>visione</a:t>
            </a:r>
            <a:r>
              <a:rPr lang="it-IT" dirty="0" smtClean="0">
                <a:latin typeface="Calibri (Corpo)"/>
              </a:rPr>
              <a:t> </a:t>
            </a:r>
            <a:r>
              <a:rPr lang="it-IT" dirty="0">
                <a:latin typeface="Calibri (Corpo)"/>
              </a:rPr>
              <a:t>precisa </a:t>
            </a:r>
            <a:r>
              <a:rPr lang="it-IT" dirty="0" smtClean="0">
                <a:latin typeface="Calibri (Corpo)"/>
              </a:rPr>
              <a:t>come </a:t>
            </a:r>
            <a:r>
              <a:rPr lang="it-IT" dirty="0">
                <a:latin typeface="Calibri (Corpo)"/>
              </a:rPr>
              <a:t>quadro di riferimento della </a:t>
            </a:r>
            <a:r>
              <a:rPr lang="it-IT" dirty="0" smtClean="0">
                <a:latin typeface="Calibri (Corpo)"/>
              </a:rPr>
              <a:t>tabella </a:t>
            </a:r>
            <a:r>
              <a:rPr lang="it-IT" dirty="0">
                <a:latin typeface="Calibri (Corpo)"/>
              </a:rPr>
              <a:t>di </a:t>
            </a:r>
            <a:r>
              <a:rPr lang="it-IT" dirty="0" smtClean="0">
                <a:latin typeface="Calibri (Corpo)"/>
              </a:rPr>
              <a:t>marcia e, infine, ha </a:t>
            </a:r>
            <a:r>
              <a:rPr lang="it-IT" dirty="0">
                <a:latin typeface="Calibri (Corpo)"/>
              </a:rPr>
              <a:t>dei </a:t>
            </a:r>
            <a:r>
              <a:rPr lang="it-IT" b="1" dirty="0">
                <a:latin typeface="Calibri (Corpo)"/>
              </a:rPr>
              <a:t>valori</a:t>
            </a:r>
            <a:r>
              <a:rPr lang="it-IT" dirty="0">
                <a:latin typeface="Calibri (Corpo)"/>
              </a:rPr>
              <a:t> </a:t>
            </a:r>
            <a:r>
              <a:rPr lang="it-IT" dirty="0" smtClean="0">
                <a:latin typeface="Calibri (Corpo)"/>
              </a:rPr>
              <a:t>che guidano </a:t>
            </a:r>
            <a:r>
              <a:rPr lang="it-IT" dirty="0">
                <a:latin typeface="Calibri (Corpo)"/>
              </a:rPr>
              <a:t>le </a:t>
            </a:r>
            <a:r>
              <a:rPr lang="it-IT" dirty="0" smtClean="0">
                <a:latin typeface="Calibri (Corpo)"/>
              </a:rPr>
              <a:t>sue azioni </a:t>
            </a:r>
            <a:r>
              <a:rPr lang="it-IT" dirty="0">
                <a:latin typeface="Calibri (Corpo)"/>
              </a:rPr>
              <a:t>e delineano il </a:t>
            </a:r>
            <a:r>
              <a:rPr lang="it-IT" dirty="0" smtClean="0">
                <a:latin typeface="Calibri (Corpo)"/>
              </a:rPr>
              <a:t>suo comportamento in Italia e nel mondo:</a:t>
            </a:r>
            <a:endParaRPr lang="it-IT" dirty="0">
              <a:latin typeface="Calibri (Corpo)"/>
            </a:endParaRPr>
          </a:p>
        </p:txBody>
      </p:sp>
      <p:sp>
        <p:nvSpPr>
          <p:cNvPr id="6" name="Oval 3"/>
          <p:cNvSpPr>
            <a:spLocks noChangeArrowheads="1"/>
          </p:cNvSpPr>
          <p:nvPr/>
        </p:nvSpPr>
        <p:spPr bwMode="auto">
          <a:xfrm>
            <a:off x="3899724" y="2986280"/>
            <a:ext cx="2789238" cy="2778125"/>
          </a:xfrm>
          <a:prstGeom prst="ellipse">
            <a:avLst/>
          </a:prstGeom>
          <a:solidFill>
            <a:schemeClr val="accent5">
              <a:lumMod val="40000"/>
              <a:lumOff val="60000"/>
            </a:schemeClr>
          </a:solidFill>
          <a:ln>
            <a:noFill/>
          </a:ln>
          <a:effectLst/>
        </p:spPr>
        <p:txBody>
          <a:bodyPr lIns="72000" tIns="0" rIns="0" bIns="0" anchor="ct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algn="ctr"/>
            <a:endParaRPr lang="it-IT" altLang="it-IT" dirty="0">
              <a:latin typeface="+mn-lt"/>
            </a:endParaRPr>
          </a:p>
        </p:txBody>
      </p:sp>
      <p:sp>
        <p:nvSpPr>
          <p:cNvPr id="7" name="Rectangle 6"/>
          <p:cNvSpPr>
            <a:spLocks noChangeArrowheads="1"/>
          </p:cNvSpPr>
          <p:nvPr/>
        </p:nvSpPr>
        <p:spPr bwMode="auto">
          <a:xfrm>
            <a:off x="766861" y="3346804"/>
            <a:ext cx="3564000" cy="219600"/>
          </a:xfrm>
          <a:prstGeom prst="rect">
            <a:avLst/>
          </a:prstGeom>
          <a:solidFill>
            <a:srgbClr val="0B2163"/>
          </a:solidFill>
          <a:ln>
            <a:noFill/>
          </a:ln>
          <a:effectLst/>
        </p:spPr>
        <p:txBody>
          <a:bodyPr wrap="none" lIns="36000" tIns="0" rIns="0" bIns="0" anchor="ctr"/>
          <a:lstStyle>
            <a:lvl1pPr marL="195263" indent="-195263" defTabSz="977900">
              <a:tabLst>
                <a:tab pos="381000" algn="l"/>
                <a:tab pos="4381500" algn="ctr"/>
                <a:tab pos="6477000" algn="ctr"/>
              </a:tabLst>
              <a:defRPr sz="1000">
                <a:solidFill>
                  <a:schemeClr val="tx1"/>
                </a:solidFill>
                <a:latin typeface="Arial" charset="0"/>
              </a:defRPr>
            </a:lvl1pPr>
            <a:lvl2pPr marL="742950" indent="-285750" defTabSz="977900">
              <a:tabLst>
                <a:tab pos="381000" algn="l"/>
                <a:tab pos="4381500" algn="ctr"/>
                <a:tab pos="6477000" algn="ctr"/>
              </a:tabLst>
              <a:defRPr sz="1000">
                <a:solidFill>
                  <a:schemeClr val="tx1"/>
                </a:solidFill>
                <a:latin typeface="Arial" charset="0"/>
              </a:defRPr>
            </a:lvl2pPr>
            <a:lvl3pPr marL="1143000" indent="-228600" defTabSz="977900">
              <a:tabLst>
                <a:tab pos="381000" algn="l"/>
                <a:tab pos="4381500" algn="ctr"/>
                <a:tab pos="6477000" algn="ctr"/>
              </a:tabLst>
              <a:defRPr sz="1000">
                <a:solidFill>
                  <a:schemeClr val="tx1"/>
                </a:solidFill>
                <a:latin typeface="Arial" charset="0"/>
              </a:defRPr>
            </a:lvl3pPr>
            <a:lvl4pPr marL="1600200" indent="-228600" defTabSz="977900">
              <a:tabLst>
                <a:tab pos="381000" algn="l"/>
                <a:tab pos="4381500" algn="ctr"/>
                <a:tab pos="6477000" algn="ctr"/>
              </a:tabLst>
              <a:defRPr sz="1000">
                <a:solidFill>
                  <a:schemeClr val="tx1"/>
                </a:solidFill>
                <a:latin typeface="Arial" charset="0"/>
              </a:defRPr>
            </a:lvl4pPr>
            <a:lvl5pPr marL="2057400" indent="-228600" defTabSz="977900">
              <a:tabLst>
                <a:tab pos="381000" algn="l"/>
                <a:tab pos="4381500" algn="ctr"/>
                <a:tab pos="6477000" algn="ctr"/>
              </a:tabLst>
              <a:defRPr sz="1000">
                <a:solidFill>
                  <a:schemeClr val="tx1"/>
                </a:solidFill>
                <a:latin typeface="Arial" charset="0"/>
              </a:defRPr>
            </a:lvl5pPr>
            <a:lvl6pPr marL="25146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6pPr>
            <a:lvl7pPr marL="29718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7pPr>
            <a:lvl8pPr marL="34290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8pPr>
            <a:lvl9pPr marL="38862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9pPr>
          </a:lstStyle>
          <a:p>
            <a:pPr>
              <a:lnSpc>
                <a:spcPct val="90000"/>
              </a:lnSpc>
              <a:spcBef>
                <a:spcPct val="20000"/>
              </a:spcBef>
              <a:buClr>
                <a:schemeClr val="accent1"/>
              </a:buClr>
              <a:buSzPct val="85000"/>
              <a:buFont typeface="Wingdings 3" pitchFamily="18" charset="2"/>
              <a:buNone/>
            </a:pPr>
            <a:r>
              <a:rPr lang="it-IT" altLang="it-IT" b="1" dirty="0" smtClean="0">
                <a:solidFill>
                  <a:schemeClr val="bg1"/>
                </a:solidFill>
                <a:latin typeface="+mn-lt"/>
              </a:rPr>
              <a:t>Soddisfazione del Cliente</a:t>
            </a:r>
            <a:endParaRPr lang="it-IT" altLang="it-IT" b="1" dirty="0">
              <a:solidFill>
                <a:schemeClr val="bg1"/>
              </a:solidFill>
              <a:latin typeface="+mn-lt"/>
            </a:endParaRPr>
          </a:p>
        </p:txBody>
      </p:sp>
      <p:sp>
        <p:nvSpPr>
          <p:cNvPr id="9" name="Freeform 7"/>
          <p:cNvSpPr>
            <a:spLocks/>
          </p:cNvSpPr>
          <p:nvPr/>
        </p:nvSpPr>
        <p:spPr bwMode="auto">
          <a:xfrm>
            <a:off x="4330861" y="3346804"/>
            <a:ext cx="698339" cy="622699"/>
          </a:xfrm>
          <a:custGeom>
            <a:avLst/>
            <a:gdLst>
              <a:gd name="T0" fmla="*/ 922041167 w 420"/>
              <a:gd name="T1" fmla="*/ 1008662537 h 420"/>
              <a:gd name="T2" fmla="*/ 0 w 420"/>
              <a:gd name="T3" fmla="*/ 0 h 420"/>
              <a:gd name="T4" fmla="*/ 0 w 420"/>
              <a:gd name="T5" fmla="*/ 357835578 h 420"/>
              <a:gd name="T6" fmla="*/ 922041167 w 420"/>
              <a:gd name="T7" fmla="*/ 1008662537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0" h="420">
                <a:moveTo>
                  <a:pt x="420" y="420"/>
                </a:moveTo>
                <a:lnTo>
                  <a:pt x="0" y="0"/>
                </a:lnTo>
                <a:lnTo>
                  <a:pt x="0" y="149"/>
                </a:lnTo>
                <a:lnTo>
                  <a:pt x="420" y="420"/>
                </a:lnTo>
                <a:close/>
              </a:path>
            </a:pathLst>
          </a:custGeom>
          <a:solidFill>
            <a:srgbClr val="0B2163"/>
          </a:solidFill>
          <a:ln>
            <a:noFill/>
          </a:ln>
          <a:effectLst/>
        </p:spPr>
        <p:txBody>
          <a:bodyPr wrap="none" lIns="0" tIns="0" rIns="0" bIns="0" anchor="ctr"/>
          <a:lstStyle/>
          <a:p>
            <a:endParaRPr lang="it-IT" dirty="0">
              <a:latin typeface="+mn-lt"/>
            </a:endParaRPr>
          </a:p>
        </p:txBody>
      </p:sp>
      <p:sp>
        <p:nvSpPr>
          <p:cNvPr id="10" name="Rectangle 8"/>
          <p:cNvSpPr>
            <a:spLocks noChangeArrowheads="1"/>
          </p:cNvSpPr>
          <p:nvPr/>
        </p:nvSpPr>
        <p:spPr bwMode="auto">
          <a:xfrm>
            <a:off x="6295051" y="3402011"/>
            <a:ext cx="3165887" cy="219600"/>
          </a:xfrm>
          <a:prstGeom prst="rect">
            <a:avLst/>
          </a:prstGeom>
          <a:solidFill>
            <a:srgbClr val="0B2163"/>
          </a:solidFill>
          <a:ln>
            <a:noFill/>
          </a:ln>
          <a:effectLst/>
        </p:spPr>
        <p:txBody>
          <a:bodyPr wrap="none" lIns="0" tIns="0" rIns="72000" bIns="0" anchor="ctr"/>
          <a:lstStyle>
            <a:lvl1pPr marL="195263" indent="-195263" defTabSz="977900">
              <a:tabLst>
                <a:tab pos="381000" algn="l"/>
                <a:tab pos="4381500" algn="ctr"/>
                <a:tab pos="6477000" algn="ctr"/>
              </a:tabLst>
              <a:defRPr sz="1000">
                <a:solidFill>
                  <a:schemeClr val="tx1"/>
                </a:solidFill>
                <a:latin typeface="Arial" charset="0"/>
              </a:defRPr>
            </a:lvl1pPr>
            <a:lvl2pPr marL="742950" indent="-285750" defTabSz="977900">
              <a:tabLst>
                <a:tab pos="381000" algn="l"/>
                <a:tab pos="4381500" algn="ctr"/>
                <a:tab pos="6477000" algn="ctr"/>
              </a:tabLst>
              <a:defRPr sz="1000">
                <a:solidFill>
                  <a:schemeClr val="tx1"/>
                </a:solidFill>
                <a:latin typeface="Arial" charset="0"/>
              </a:defRPr>
            </a:lvl2pPr>
            <a:lvl3pPr marL="1143000" indent="-228600" defTabSz="977900">
              <a:tabLst>
                <a:tab pos="381000" algn="l"/>
                <a:tab pos="4381500" algn="ctr"/>
                <a:tab pos="6477000" algn="ctr"/>
              </a:tabLst>
              <a:defRPr sz="1000">
                <a:solidFill>
                  <a:schemeClr val="tx1"/>
                </a:solidFill>
                <a:latin typeface="Arial" charset="0"/>
              </a:defRPr>
            </a:lvl3pPr>
            <a:lvl4pPr marL="1600200" indent="-228600" defTabSz="977900">
              <a:tabLst>
                <a:tab pos="381000" algn="l"/>
                <a:tab pos="4381500" algn="ctr"/>
                <a:tab pos="6477000" algn="ctr"/>
              </a:tabLst>
              <a:defRPr sz="1000">
                <a:solidFill>
                  <a:schemeClr val="tx1"/>
                </a:solidFill>
                <a:latin typeface="Arial" charset="0"/>
              </a:defRPr>
            </a:lvl4pPr>
            <a:lvl5pPr marL="2057400" indent="-228600" defTabSz="977900">
              <a:tabLst>
                <a:tab pos="381000" algn="l"/>
                <a:tab pos="4381500" algn="ctr"/>
                <a:tab pos="6477000" algn="ctr"/>
              </a:tabLst>
              <a:defRPr sz="1000">
                <a:solidFill>
                  <a:schemeClr val="tx1"/>
                </a:solidFill>
                <a:latin typeface="Arial" charset="0"/>
              </a:defRPr>
            </a:lvl5pPr>
            <a:lvl6pPr marL="25146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6pPr>
            <a:lvl7pPr marL="29718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7pPr>
            <a:lvl8pPr marL="34290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8pPr>
            <a:lvl9pPr marL="38862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9pPr>
          </a:lstStyle>
          <a:p>
            <a:pPr algn="r">
              <a:lnSpc>
                <a:spcPct val="90000"/>
              </a:lnSpc>
              <a:spcBef>
                <a:spcPct val="20000"/>
              </a:spcBef>
              <a:buClr>
                <a:schemeClr val="accent1"/>
              </a:buClr>
              <a:buSzPct val="85000"/>
              <a:buFont typeface="Wingdings 3" pitchFamily="18" charset="2"/>
              <a:buNone/>
            </a:pPr>
            <a:r>
              <a:rPr lang="it-IT" altLang="it-IT" b="1" dirty="0" smtClean="0">
                <a:solidFill>
                  <a:schemeClr val="bg1"/>
                </a:solidFill>
                <a:latin typeface="+mn-lt"/>
              </a:rPr>
              <a:t>Sviluppo Eco-Sostenibile</a:t>
            </a:r>
            <a:endParaRPr lang="it-IT" altLang="it-IT" b="1" dirty="0">
              <a:solidFill>
                <a:schemeClr val="bg1"/>
              </a:solidFill>
              <a:latin typeface="+mn-lt"/>
            </a:endParaRPr>
          </a:p>
        </p:txBody>
      </p:sp>
      <p:sp>
        <p:nvSpPr>
          <p:cNvPr id="11" name="Freeform 9"/>
          <p:cNvSpPr>
            <a:spLocks/>
          </p:cNvSpPr>
          <p:nvPr/>
        </p:nvSpPr>
        <p:spPr bwMode="auto">
          <a:xfrm flipH="1">
            <a:off x="5674339" y="3402011"/>
            <a:ext cx="620712" cy="635355"/>
          </a:xfrm>
          <a:custGeom>
            <a:avLst/>
            <a:gdLst>
              <a:gd name="T0" fmla="*/ 917341397 w 420"/>
              <a:gd name="T1" fmla="*/ 1008662537 h 420"/>
              <a:gd name="T2" fmla="*/ 0 w 420"/>
              <a:gd name="T3" fmla="*/ 0 h 420"/>
              <a:gd name="T4" fmla="*/ 0 w 420"/>
              <a:gd name="T5" fmla="*/ 357835578 h 420"/>
              <a:gd name="T6" fmla="*/ 917341397 w 420"/>
              <a:gd name="T7" fmla="*/ 1008662537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0" h="420">
                <a:moveTo>
                  <a:pt x="420" y="420"/>
                </a:moveTo>
                <a:lnTo>
                  <a:pt x="0" y="0"/>
                </a:lnTo>
                <a:lnTo>
                  <a:pt x="0" y="149"/>
                </a:lnTo>
                <a:lnTo>
                  <a:pt x="420" y="420"/>
                </a:lnTo>
                <a:close/>
              </a:path>
            </a:pathLst>
          </a:custGeom>
          <a:solidFill>
            <a:srgbClr val="0B2163"/>
          </a:solidFill>
          <a:ln>
            <a:noFill/>
          </a:ln>
          <a:effectLst/>
        </p:spPr>
        <p:txBody>
          <a:bodyPr wrap="none" lIns="0" tIns="0" rIns="0" bIns="0" anchor="ctr"/>
          <a:lstStyle/>
          <a:p>
            <a:endParaRPr lang="it-IT" dirty="0">
              <a:latin typeface="+mn-lt"/>
            </a:endParaRPr>
          </a:p>
        </p:txBody>
      </p:sp>
      <p:sp>
        <p:nvSpPr>
          <p:cNvPr id="12" name="Rectangle 10"/>
          <p:cNvSpPr>
            <a:spLocks noChangeArrowheads="1"/>
          </p:cNvSpPr>
          <p:nvPr/>
        </p:nvSpPr>
        <p:spPr bwMode="auto">
          <a:xfrm>
            <a:off x="747220" y="5383887"/>
            <a:ext cx="3996000" cy="219600"/>
          </a:xfrm>
          <a:prstGeom prst="rect">
            <a:avLst/>
          </a:prstGeom>
          <a:solidFill>
            <a:srgbClr val="0B2163"/>
          </a:solidFill>
          <a:ln>
            <a:noFill/>
          </a:ln>
          <a:effectLst/>
        </p:spPr>
        <p:txBody>
          <a:bodyPr wrap="none" lIns="36000" tIns="0" rIns="0" bIns="0" anchor="ctr"/>
          <a:lstStyle>
            <a:lvl1pPr marL="195263" indent="-195263" defTabSz="977900">
              <a:tabLst>
                <a:tab pos="381000" algn="l"/>
                <a:tab pos="4381500" algn="ctr"/>
                <a:tab pos="6477000" algn="ctr"/>
              </a:tabLst>
              <a:defRPr sz="1000">
                <a:solidFill>
                  <a:schemeClr val="tx1"/>
                </a:solidFill>
                <a:latin typeface="Arial" charset="0"/>
              </a:defRPr>
            </a:lvl1pPr>
            <a:lvl2pPr marL="742950" indent="-285750" defTabSz="977900">
              <a:tabLst>
                <a:tab pos="381000" algn="l"/>
                <a:tab pos="4381500" algn="ctr"/>
                <a:tab pos="6477000" algn="ctr"/>
              </a:tabLst>
              <a:defRPr sz="1000">
                <a:solidFill>
                  <a:schemeClr val="tx1"/>
                </a:solidFill>
                <a:latin typeface="Arial" charset="0"/>
              </a:defRPr>
            </a:lvl2pPr>
            <a:lvl3pPr marL="1143000" indent="-228600" defTabSz="977900">
              <a:tabLst>
                <a:tab pos="381000" algn="l"/>
                <a:tab pos="4381500" algn="ctr"/>
                <a:tab pos="6477000" algn="ctr"/>
              </a:tabLst>
              <a:defRPr sz="1000">
                <a:solidFill>
                  <a:schemeClr val="tx1"/>
                </a:solidFill>
                <a:latin typeface="Arial" charset="0"/>
              </a:defRPr>
            </a:lvl3pPr>
            <a:lvl4pPr marL="1600200" indent="-228600" defTabSz="977900">
              <a:tabLst>
                <a:tab pos="381000" algn="l"/>
                <a:tab pos="4381500" algn="ctr"/>
                <a:tab pos="6477000" algn="ctr"/>
              </a:tabLst>
              <a:defRPr sz="1000">
                <a:solidFill>
                  <a:schemeClr val="tx1"/>
                </a:solidFill>
                <a:latin typeface="Arial" charset="0"/>
              </a:defRPr>
            </a:lvl4pPr>
            <a:lvl5pPr marL="2057400" indent="-228600" defTabSz="977900">
              <a:tabLst>
                <a:tab pos="381000" algn="l"/>
                <a:tab pos="4381500" algn="ctr"/>
                <a:tab pos="6477000" algn="ctr"/>
              </a:tabLst>
              <a:defRPr sz="1000">
                <a:solidFill>
                  <a:schemeClr val="tx1"/>
                </a:solidFill>
                <a:latin typeface="Arial" charset="0"/>
              </a:defRPr>
            </a:lvl5pPr>
            <a:lvl6pPr marL="25146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6pPr>
            <a:lvl7pPr marL="29718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7pPr>
            <a:lvl8pPr marL="34290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8pPr>
            <a:lvl9pPr marL="38862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9pPr>
          </a:lstStyle>
          <a:p>
            <a:pPr>
              <a:lnSpc>
                <a:spcPct val="90000"/>
              </a:lnSpc>
              <a:spcBef>
                <a:spcPct val="20000"/>
              </a:spcBef>
              <a:buClr>
                <a:schemeClr val="accent1"/>
              </a:buClr>
              <a:buSzPct val="85000"/>
              <a:buFont typeface="Wingdings 3" pitchFamily="18" charset="2"/>
              <a:buNone/>
            </a:pPr>
            <a:r>
              <a:rPr lang="it-IT" altLang="it-IT" b="1" dirty="0" smtClean="0">
                <a:solidFill>
                  <a:schemeClr val="bg1"/>
                </a:solidFill>
                <a:latin typeface="+mn-lt"/>
              </a:rPr>
              <a:t>Affidabilità e capacità di dare risposte ai clienti</a:t>
            </a:r>
            <a:endParaRPr lang="it-IT" altLang="it-IT" b="1" dirty="0">
              <a:solidFill>
                <a:schemeClr val="bg1"/>
              </a:solidFill>
              <a:latin typeface="+mn-lt"/>
            </a:endParaRPr>
          </a:p>
        </p:txBody>
      </p:sp>
      <p:sp>
        <p:nvSpPr>
          <p:cNvPr id="13" name="Freeform 11"/>
          <p:cNvSpPr>
            <a:spLocks/>
          </p:cNvSpPr>
          <p:nvPr/>
        </p:nvSpPr>
        <p:spPr bwMode="auto">
          <a:xfrm>
            <a:off x="4731344" y="4794789"/>
            <a:ext cx="534616" cy="810000"/>
          </a:xfrm>
          <a:custGeom>
            <a:avLst/>
            <a:gdLst>
              <a:gd name="T0" fmla="*/ 546872319 w 217"/>
              <a:gd name="T1" fmla="*/ 0 h 550"/>
              <a:gd name="T2" fmla="*/ 0 w 217"/>
              <a:gd name="T3" fmla="*/ 1386085938 h 550"/>
              <a:gd name="T4" fmla="*/ 0 w 217"/>
              <a:gd name="T5" fmla="*/ 1033264063 h 550"/>
              <a:gd name="T6" fmla="*/ 546872319 w 217"/>
              <a:gd name="T7" fmla="*/ 0 h 5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550">
                <a:moveTo>
                  <a:pt x="217" y="0"/>
                </a:moveTo>
                <a:lnTo>
                  <a:pt x="0" y="550"/>
                </a:lnTo>
                <a:lnTo>
                  <a:pt x="0" y="410"/>
                </a:lnTo>
                <a:lnTo>
                  <a:pt x="217" y="0"/>
                </a:lnTo>
                <a:close/>
              </a:path>
            </a:pathLst>
          </a:custGeom>
          <a:solidFill>
            <a:srgbClr val="0B2163"/>
          </a:solidFill>
          <a:ln>
            <a:noFill/>
          </a:ln>
          <a:effectLst/>
        </p:spPr>
        <p:txBody>
          <a:bodyPr wrap="none" lIns="0" tIns="0" rIns="0" bIns="0" anchor="ctr"/>
          <a:lstStyle/>
          <a:p>
            <a:endParaRPr lang="it-IT" dirty="0">
              <a:latin typeface="+mn-lt"/>
            </a:endParaRPr>
          </a:p>
        </p:txBody>
      </p:sp>
      <p:sp>
        <p:nvSpPr>
          <p:cNvPr id="19" name="Freeform 17"/>
          <p:cNvSpPr>
            <a:spLocks/>
          </p:cNvSpPr>
          <p:nvPr/>
        </p:nvSpPr>
        <p:spPr bwMode="auto">
          <a:xfrm flipH="1">
            <a:off x="3963628" y="4335815"/>
            <a:ext cx="860425" cy="219076"/>
          </a:xfrm>
          <a:custGeom>
            <a:avLst/>
            <a:gdLst>
              <a:gd name="T0" fmla="*/ 0 w 581"/>
              <a:gd name="T1" fmla="*/ 0 h 139"/>
              <a:gd name="T2" fmla="*/ 1274236111 w 581"/>
              <a:gd name="T3" fmla="*/ 0 h 139"/>
              <a:gd name="T4" fmla="*/ 1274236111 w 581"/>
              <a:gd name="T5" fmla="*/ 350300131 h 139"/>
              <a:gd name="T6" fmla="*/ 0 w 581"/>
              <a:gd name="T7" fmla="*/ 0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1" h="139">
                <a:moveTo>
                  <a:pt x="0" y="0"/>
                </a:moveTo>
                <a:lnTo>
                  <a:pt x="581" y="0"/>
                </a:lnTo>
                <a:lnTo>
                  <a:pt x="581" y="139"/>
                </a:lnTo>
                <a:lnTo>
                  <a:pt x="0" y="0"/>
                </a:lnTo>
                <a:close/>
              </a:path>
            </a:pathLst>
          </a:custGeom>
          <a:solidFill>
            <a:srgbClr val="0B2163"/>
          </a:solidFill>
          <a:ln>
            <a:noFill/>
          </a:ln>
          <a:effectLst/>
        </p:spPr>
        <p:txBody>
          <a:bodyPr wrap="none" lIns="0" tIns="0" rIns="0" bIns="0" anchor="ctr"/>
          <a:lstStyle/>
          <a:p>
            <a:endParaRPr lang="it-IT" dirty="0">
              <a:latin typeface="+mn-lt"/>
            </a:endParaRPr>
          </a:p>
        </p:txBody>
      </p:sp>
      <p:sp>
        <p:nvSpPr>
          <p:cNvPr id="22" name="Oval 20"/>
          <p:cNvSpPr>
            <a:spLocks noChangeArrowheads="1"/>
          </p:cNvSpPr>
          <p:nvPr/>
        </p:nvSpPr>
        <p:spPr bwMode="auto">
          <a:xfrm>
            <a:off x="4853601" y="3918142"/>
            <a:ext cx="914400" cy="914400"/>
          </a:xfrm>
          <a:prstGeom prst="ellipse">
            <a:avLst/>
          </a:prstGeom>
          <a:solidFill>
            <a:srgbClr val="0B2163"/>
          </a:solidFill>
          <a:ln>
            <a:noFill/>
          </a:ln>
          <a:effectLst/>
        </p:spPr>
        <p:txBody>
          <a:bodyPr wrap="none" anchor="ct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algn="ctr" eaLnBrk="1" hangingPunct="1">
              <a:buFont typeface="Wingdings" pitchFamily="2" charset="2"/>
              <a:buNone/>
            </a:pPr>
            <a:r>
              <a:rPr lang="it-IT" altLang="it-IT" sz="1400" b="1" dirty="0" smtClean="0">
                <a:solidFill>
                  <a:schemeClr val="bg1"/>
                </a:solidFill>
                <a:latin typeface="+mn-lt"/>
              </a:rPr>
              <a:t>VALORI</a:t>
            </a:r>
            <a:endParaRPr lang="it-IT" altLang="it-IT" sz="1400" b="1" dirty="0">
              <a:solidFill>
                <a:schemeClr val="bg1"/>
              </a:solidFill>
              <a:latin typeface="+mn-lt"/>
            </a:endParaRPr>
          </a:p>
        </p:txBody>
      </p:sp>
      <p:sp>
        <p:nvSpPr>
          <p:cNvPr id="24" name="Rectangle 22"/>
          <p:cNvSpPr>
            <a:spLocks noChangeArrowheads="1"/>
          </p:cNvSpPr>
          <p:nvPr/>
        </p:nvSpPr>
        <p:spPr bwMode="auto">
          <a:xfrm>
            <a:off x="6539526" y="3653191"/>
            <a:ext cx="2913475" cy="1537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a:lnSpc>
                <a:spcPct val="105000"/>
              </a:lnSpc>
              <a:spcBef>
                <a:spcPct val="80000"/>
              </a:spcBef>
              <a:defRPr sz="1200" b="1">
                <a:solidFill>
                  <a:schemeClr val="tx1"/>
                </a:solidFill>
                <a:latin typeface="Arial" charset="0"/>
              </a:defRPr>
            </a:lvl1pPr>
            <a:lvl2pPr marL="742950" indent="-285750">
              <a:lnSpc>
                <a:spcPct val="105000"/>
              </a:lnSpc>
              <a:spcBef>
                <a:spcPct val="30000"/>
              </a:spcBef>
              <a:defRPr sz="1100">
                <a:solidFill>
                  <a:schemeClr val="tx1"/>
                </a:solidFill>
                <a:latin typeface="Arial" charset="0"/>
              </a:defRPr>
            </a:lvl2pPr>
            <a:lvl3pPr marL="190500" indent="-187325">
              <a:lnSpc>
                <a:spcPct val="105000"/>
              </a:lnSpc>
              <a:spcBef>
                <a:spcPct val="30000"/>
              </a:spcBef>
              <a:buSzPct val="75000"/>
              <a:buFont typeface="Wingdings" pitchFamily="2" charset="2"/>
              <a:buChar char="n"/>
              <a:defRPr sz="1100">
                <a:solidFill>
                  <a:schemeClr val="tx1"/>
                </a:solidFill>
                <a:latin typeface="Arial" charset="0"/>
              </a:defRPr>
            </a:lvl3pPr>
            <a:lvl4pPr marL="1600200" indent="-228600">
              <a:lnSpc>
                <a:spcPct val="105000"/>
              </a:lnSpc>
              <a:spcBef>
                <a:spcPct val="30000"/>
              </a:spcBef>
              <a:buChar char="–"/>
              <a:defRPr sz="1100">
                <a:solidFill>
                  <a:schemeClr val="tx1"/>
                </a:solidFill>
                <a:latin typeface="Arial" charset="0"/>
              </a:defRPr>
            </a:lvl4pPr>
            <a:lvl5pPr marL="2057400" indent="-228600">
              <a:lnSpc>
                <a:spcPct val="105000"/>
              </a:lnSpc>
              <a:spcBef>
                <a:spcPct val="30000"/>
              </a:spcBef>
              <a:buChar char="–"/>
              <a:defRPr sz="1100">
                <a:solidFill>
                  <a:schemeClr val="tx1"/>
                </a:solidFill>
                <a:latin typeface="Arial" charset="0"/>
              </a:defRPr>
            </a:lvl5pPr>
            <a:lvl6pPr marL="2514600" indent="-228600" eaLnBrk="0" fontAlgn="base" hangingPunct="0">
              <a:lnSpc>
                <a:spcPct val="105000"/>
              </a:lnSpc>
              <a:spcBef>
                <a:spcPct val="30000"/>
              </a:spcBef>
              <a:spcAft>
                <a:spcPct val="0"/>
              </a:spcAft>
              <a:buChar char="–"/>
              <a:defRPr sz="1100">
                <a:solidFill>
                  <a:schemeClr val="tx1"/>
                </a:solidFill>
                <a:latin typeface="Arial" charset="0"/>
              </a:defRPr>
            </a:lvl6pPr>
            <a:lvl7pPr marL="2971800" indent="-228600" eaLnBrk="0" fontAlgn="base" hangingPunct="0">
              <a:lnSpc>
                <a:spcPct val="105000"/>
              </a:lnSpc>
              <a:spcBef>
                <a:spcPct val="30000"/>
              </a:spcBef>
              <a:spcAft>
                <a:spcPct val="0"/>
              </a:spcAft>
              <a:buChar char="–"/>
              <a:defRPr sz="1100">
                <a:solidFill>
                  <a:schemeClr val="tx1"/>
                </a:solidFill>
                <a:latin typeface="Arial" charset="0"/>
              </a:defRPr>
            </a:lvl7pPr>
            <a:lvl8pPr marL="3429000" indent="-228600" eaLnBrk="0" fontAlgn="base" hangingPunct="0">
              <a:lnSpc>
                <a:spcPct val="105000"/>
              </a:lnSpc>
              <a:spcBef>
                <a:spcPct val="30000"/>
              </a:spcBef>
              <a:spcAft>
                <a:spcPct val="0"/>
              </a:spcAft>
              <a:buChar char="–"/>
              <a:defRPr sz="1100">
                <a:solidFill>
                  <a:schemeClr val="tx1"/>
                </a:solidFill>
                <a:latin typeface="Arial" charset="0"/>
              </a:defRPr>
            </a:lvl8pPr>
            <a:lvl9pPr marL="3886200" indent="-228600" eaLnBrk="0" fontAlgn="base" hangingPunct="0">
              <a:lnSpc>
                <a:spcPct val="105000"/>
              </a:lnSpc>
              <a:spcBef>
                <a:spcPct val="30000"/>
              </a:spcBef>
              <a:spcAft>
                <a:spcPct val="0"/>
              </a:spcAft>
              <a:buChar char="–"/>
              <a:defRPr sz="1100">
                <a:solidFill>
                  <a:schemeClr val="tx1"/>
                </a:solidFill>
                <a:latin typeface="Arial" charset="0"/>
              </a:defRPr>
            </a:lvl9pPr>
          </a:lstStyle>
          <a:p>
            <a:pPr marL="185738" lvl="2" indent="-182563" algn="just">
              <a:buClr>
                <a:srgbClr val="0B2163"/>
              </a:buClr>
            </a:pPr>
            <a:r>
              <a:rPr lang="it-IT" altLang="it-IT" sz="900" b="1" dirty="0">
                <a:latin typeface="Calibri (Corpo)"/>
              </a:rPr>
              <a:t>Tali normative (come ad esempio il Protocollo di Kyoto) comportano la </a:t>
            </a:r>
            <a:r>
              <a:rPr lang="it-IT" altLang="it-IT" sz="900" b="1" dirty="0" smtClean="0">
                <a:latin typeface="Calibri (Corpo)"/>
              </a:rPr>
              <a:t>riduzione </a:t>
            </a:r>
            <a:r>
              <a:rPr lang="it-IT" altLang="it-IT" sz="900" b="1" dirty="0">
                <a:latin typeface="Calibri (Corpo)"/>
              </a:rPr>
              <a:t>delle emissioni di elementi inquinanti ma anche l’attenzione al riciclo della carta utilizzata e alla depurazione dell’acqua impiegata nei processi produttivi. </a:t>
            </a:r>
          </a:p>
          <a:p>
            <a:pPr marL="185738" lvl="2" indent="-182563" algn="just">
              <a:buClr>
                <a:srgbClr val="0B2163"/>
              </a:buClr>
            </a:pPr>
            <a:r>
              <a:rPr lang="it-IT" altLang="it-IT" sz="900" b="1" dirty="0">
                <a:latin typeface="Calibri (Corpo)"/>
              </a:rPr>
              <a:t>Pro-Gest è la prima realtà europea ad aver ottenuto la certificazione di custodia forestale FSC e PEFC, </a:t>
            </a:r>
          </a:p>
          <a:p>
            <a:pPr marL="185738" lvl="2" indent="-182563" algn="just">
              <a:buClr>
                <a:srgbClr val="0B2163"/>
              </a:buClr>
            </a:pPr>
            <a:r>
              <a:rPr lang="it-IT" altLang="it-IT" sz="900" b="1" dirty="0" smtClean="0">
                <a:latin typeface="Calibri (Corpo)"/>
              </a:rPr>
              <a:t>Le </a:t>
            </a:r>
            <a:r>
              <a:rPr lang="it-IT" altLang="it-IT" sz="900" b="1" dirty="0">
                <a:latin typeface="Calibri (Corpo)"/>
              </a:rPr>
              <a:t>cartiere Pro-Gest sono certificate ISO 14001 </a:t>
            </a:r>
            <a:r>
              <a:rPr lang="it-IT" altLang="it-IT" sz="900" b="1" dirty="0" smtClean="0">
                <a:latin typeface="Calibri (Corpo)"/>
              </a:rPr>
              <a:t>Ambiente attraverso l’accreditamento di TÜV Sud</a:t>
            </a:r>
            <a:endParaRPr lang="it-IT" altLang="it-IT" sz="900" b="1" dirty="0">
              <a:latin typeface="Calibri (Corpo)"/>
            </a:endParaRPr>
          </a:p>
        </p:txBody>
      </p:sp>
      <p:sp>
        <p:nvSpPr>
          <p:cNvPr id="26" name="Rectangle 24"/>
          <p:cNvSpPr>
            <a:spLocks noChangeArrowheads="1"/>
          </p:cNvSpPr>
          <p:nvPr/>
        </p:nvSpPr>
        <p:spPr bwMode="auto">
          <a:xfrm>
            <a:off x="6539527" y="5457539"/>
            <a:ext cx="2913474" cy="727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a:lnSpc>
                <a:spcPct val="105000"/>
              </a:lnSpc>
              <a:spcBef>
                <a:spcPct val="80000"/>
              </a:spcBef>
              <a:defRPr sz="1200" b="1">
                <a:solidFill>
                  <a:schemeClr val="tx1"/>
                </a:solidFill>
                <a:latin typeface="Arial" charset="0"/>
              </a:defRPr>
            </a:lvl1pPr>
            <a:lvl2pPr marL="742950" indent="-285750">
              <a:lnSpc>
                <a:spcPct val="105000"/>
              </a:lnSpc>
              <a:spcBef>
                <a:spcPct val="30000"/>
              </a:spcBef>
              <a:defRPr sz="1100">
                <a:solidFill>
                  <a:schemeClr val="tx1"/>
                </a:solidFill>
                <a:latin typeface="Arial" charset="0"/>
              </a:defRPr>
            </a:lvl2pPr>
            <a:lvl3pPr marL="190500" indent="-187325">
              <a:lnSpc>
                <a:spcPct val="105000"/>
              </a:lnSpc>
              <a:spcBef>
                <a:spcPct val="30000"/>
              </a:spcBef>
              <a:buSzPct val="75000"/>
              <a:buFont typeface="Wingdings" pitchFamily="2" charset="2"/>
              <a:buChar char="n"/>
              <a:defRPr sz="1100">
                <a:solidFill>
                  <a:schemeClr val="tx1"/>
                </a:solidFill>
                <a:latin typeface="Arial" charset="0"/>
              </a:defRPr>
            </a:lvl3pPr>
            <a:lvl4pPr marL="1600200" indent="-228600">
              <a:lnSpc>
                <a:spcPct val="105000"/>
              </a:lnSpc>
              <a:spcBef>
                <a:spcPct val="30000"/>
              </a:spcBef>
              <a:buChar char="–"/>
              <a:defRPr sz="1100">
                <a:solidFill>
                  <a:schemeClr val="tx1"/>
                </a:solidFill>
                <a:latin typeface="Arial" charset="0"/>
              </a:defRPr>
            </a:lvl4pPr>
            <a:lvl5pPr marL="2057400" indent="-228600">
              <a:lnSpc>
                <a:spcPct val="105000"/>
              </a:lnSpc>
              <a:spcBef>
                <a:spcPct val="30000"/>
              </a:spcBef>
              <a:buChar char="–"/>
              <a:defRPr sz="1100">
                <a:solidFill>
                  <a:schemeClr val="tx1"/>
                </a:solidFill>
                <a:latin typeface="Arial" charset="0"/>
              </a:defRPr>
            </a:lvl5pPr>
            <a:lvl6pPr marL="2514600" indent="-228600" eaLnBrk="0" fontAlgn="base" hangingPunct="0">
              <a:lnSpc>
                <a:spcPct val="105000"/>
              </a:lnSpc>
              <a:spcBef>
                <a:spcPct val="30000"/>
              </a:spcBef>
              <a:spcAft>
                <a:spcPct val="0"/>
              </a:spcAft>
              <a:buChar char="–"/>
              <a:defRPr sz="1100">
                <a:solidFill>
                  <a:schemeClr val="tx1"/>
                </a:solidFill>
                <a:latin typeface="Arial" charset="0"/>
              </a:defRPr>
            </a:lvl6pPr>
            <a:lvl7pPr marL="2971800" indent="-228600" eaLnBrk="0" fontAlgn="base" hangingPunct="0">
              <a:lnSpc>
                <a:spcPct val="105000"/>
              </a:lnSpc>
              <a:spcBef>
                <a:spcPct val="30000"/>
              </a:spcBef>
              <a:spcAft>
                <a:spcPct val="0"/>
              </a:spcAft>
              <a:buChar char="–"/>
              <a:defRPr sz="1100">
                <a:solidFill>
                  <a:schemeClr val="tx1"/>
                </a:solidFill>
                <a:latin typeface="Arial" charset="0"/>
              </a:defRPr>
            </a:lvl7pPr>
            <a:lvl8pPr marL="3429000" indent="-228600" eaLnBrk="0" fontAlgn="base" hangingPunct="0">
              <a:lnSpc>
                <a:spcPct val="105000"/>
              </a:lnSpc>
              <a:spcBef>
                <a:spcPct val="30000"/>
              </a:spcBef>
              <a:spcAft>
                <a:spcPct val="0"/>
              </a:spcAft>
              <a:buChar char="–"/>
              <a:defRPr sz="1100">
                <a:solidFill>
                  <a:schemeClr val="tx1"/>
                </a:solidFill>
                <a:latin typeface="Arial" charset="0"/>
              </a:defRPr>
            </a:lvl8pPr>
            <a:lvl9pPr marL="3886200" indent="-228600" eaLnBrk="0" fontAlgn="base" hangingPunct="0">
              <a:lnSpc>
                <a:spcPct val="105000"/>
              </a:lnSpc>
              <a:spcBef>
                <a:spcPct val="30000"/>
              </a:spcBef>
              <a:spcAft>
                <a:spcPct val="0"/>
              </a:spcAft>
              <a:buChar char="–"/>
              <a:defRPr sz="1100">
                <a:solidFill>
                  <a:schemeClr val="tx1"/>
                </a:solidFill>
                <a:latin typeface="Arial" charset="0"/>
              </a:defRPr>
            </a:lvl9pPr>
          </a:lstStyle>
          <a:p>
            <a:pPr marL="185738" lvl="2" indent="-182563" algn="just">
              <a:buClr>
                <a:srgbClr val="0B2163"/>
              </a:buClr>
            </a:pPr>
            <a:r>
              <a:rPr lang="it-IT" altLang="it-IT" sz="900" dirty="0">
                <a:latin typeface="Calibri (Corpo)"/>
              </a:rPr>
              <a:t>Il Gruppo, già leader in Italia come produttore di carta, cartone e packaging, mira a </a:t>
            </a:r>
            <a:r>
              <a:rPr lang="it-IT" altLang="it-IT" sz="900" dirty="0" smtClean="0">
                <a:latin typeface="Calibri (Corpo)"/>
              </a:rPr>
              <a:t>consolidare la propria posizione attraverso </a:t>
            </a:r>
            <a:r>
              <a:rPr lang="it-IT" altLang="it-IT" sz="900" dirty="0">
                <a:latin typeface="Calibri (Corpo)"/>
              </a:rPr>
              <a:t>un’offerta integrata e personalizzabile rispetto alle esigenze </a:t>
            </a:r>
            <a:r>
              <a:rPr lang="it-IT" altLang="it-IT" sz="900" dirty="0" smtClean="0">
                <a:latin typeface="Calibri (Corpo)"/>
              </a:rPr>
              <a:t>e alle  </a:t>
            </a:r>
            <a:r>
              <a:rPr lang="it-IT" altLang="it-IT" sz="900" dirty="0">
                <a:latin typeface="Calibri (Corpo)"/>
              </a:rPr>
              <a:t>richieste della clientela.</a:t>
            </a:r>
          </a:p>
        </p:txBody>
      </p:sp>
      <p:sp>
        <p:nvSpPr>
          <p:cNvPr id="27" name="Rectangle 25"/>
          <p:cNvSpPr>
            <a:spLocks noChangeArrowheads="1"/>
          </p:cNvSpPr>
          <p:nvPr/>
        </p:nvSpPr>
        <p:spPr bwMode="auto">
          <a:xfrm>
            <a:off x="774466" y="5656639"/>
            <a:ext cx="3270051" cy="436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a:lnSpc>
                <a:spcPct val="105000"/>
              </a:lnSpc>
              <a:spcBef>
                <a:spcPct val="80000"/>
              </a:spcBef>
              <a:defRPr sz="1200" b="1">
                <a:solidFill>
                  <a:schemeClr val="tx1"/>
                </a:solidFill>
                <a:latin typeface="Arial" charset="0"/>
              </a:defRPr>
            </a:lvl1pPr>
            <a:lvl2pPr marL="742950" indent="-285750">
              <a:lnSpc>
                <a:spcPct val="105000"/>
              </a:lnSpc>
              <a:spcBef>
                <a:spcPct val="30000"/>
              </a:spcBef>
              <a:defRPr sz="1100">
                <a:solidFill>
                  <a:schemeClr val="tx1"/>
                </a:solidFill>
                <a:latin typeface="Arial" charset="0"/>
              </a:defRPr>
            </a:lvl2pPr>
            <a:lvl3pPr marL="190500" indent="-187325">
              <a:lnSpc>
                <a:spcPct val="105000"/>
              </a:lnSpc>
              <a:spcBef>
                <a:spcPct val="30000"/>
              </a:spcBef>
              <a:buSzPct val="75000"/>
              <a:buFont typeface="Wingdings" pitchFamily="2" charset="2"/>
              <a:buChar char="n"/>
              <a:defRPr sz="1100">
                <a:solidFill>
                  <a:schemeClr val="tx1"/>
                </a:solidFill>
                <a:latin typeface="Arial" charset="0"/>
              </a:defRPr>
            </a:lvl3pPr>
            <a:lvl4pPr marL="1600200" indent="-228600">
              <a:lnSpc>
                <a:spcPct val="105000"/>
              </a:lnSpc>
              <a:spcBef>
                <a:spcPct val="30000"/>
              </a:spcBef>
              <a:buChar char="–"/>
              <a:defRPr sz="1100">
                <a:solidFill>
                  <a:schemeClr val="tx1"/>
                </a:solidFill>
                <a:latin typeface="Arial" charset="0"/>
              </a:defRPr>
            </a:lvl4pPr>
            <a:lvl5pPr marL="2057400" indent="-228600">
              <a:lnSpc>
                <a:spcPct val="105000"/>
              </a:lnSpc>
              <a:spcBef>
                <a:spcPct val="30000"/>
              </a:spcBef>
              <a:buChar char="–"/>
              <a:defRPr sz="1100">
                <a:solidFill>
                  <a:schemeClr val="tx1"/>
                </a:solidFill>
                <a:latin typeface="Arial" charset="0"/>
              </a:defRPr>
            </a:lvl5pPr>
            <a:lvl6pPr marL="2514600" indent="-228600" eaLnBrk="0" fontAlgn="base" hangingPunct="0">
              <a:lnSpc>
                <a:spcPct val="105000"/>
              </a:lnSpc>
              <a:spcBef>
                <a:spcPct val="30000"/>
              </a:spcBef>
              <a:spcAft>
                <a:spcPct val="0"/>
              </a:spcAft>
              <a:buChar char="–"/>
              <a:defRPr sz="1100">
                <a:solidFill>
                  <a:schemeClr val="tx1"/>
                </a:solidFill>
                <a:latin typeface="Arial" charset="0"/>
              </a:defRPr>
            </a:lvl6pPr>
            <a:lvl7pPr marL="2971800" indent="-228600" eaLnBrk="0" fontAlgn="base" hangingPunct="0">
              <a:lnSpc>
                <a:spcPct val="105000"/>
              </a:lnSpc>
              <a:spcBef>
                <a:spcPct val="30000"/>
              </a:spcBef>
              <a:spcAft>
                <a:spcPct val="0"/>
              </a:spcAft>
              <a:buChar char="–"/>
              <a:defRPr sz="1100">
                <a:solidFill>
                  <a:schemeClr val="tx1"/>
                </a:solidFill>
                <a:latin typeface="Arial" charset="0"/>
              </a:defRPr>
            </a:lvl7pPr>
            <a:lvl8pPr marL="3429000" indent="-228600" eaLnBrk="0" fontAlgn="base" hangingPunct="0">
              <a:lnSpc>
                <a:spcPct val="105000"/>
              </a:lnSpc>
              <a:spcBef>
                <a:spcPct val="30000"/>
              </a:spcBef>
              <a:spcAft>
                <a:spcPct val="0"/>
              </a:spcAft>
              <a:buChar char="–"/>
              <a:defRPr sz="1100">
                <a:solidFill>
                  <a:schemeClr val="tx1"/>
                </a:solidFill>
                <a:latin typeface="Arial" charset="0"/>
              </a:defRPr>
            </a:lvl8pPr>
            <a:lvl9pPr marL="3886200" indent="-228600" eaLnBrk="0" fontAlgn="base" hangingPunct="0">
              <a:lnSpc>
                <a:spcPct val="105000"/>
              </a:lnSpc>
              <a:spcBef>
                <a:spcPct val="30000"/>
              </a:spcBef>
              <a:spcAft>
                <a:spcPct val="0"/>
              </a:spcAft>
              <a:buChar char="–"/>
              <a:defRPr sz="1100">
                <a:solidFill>
                  <a:schemeClr val="tx1"/>
                </a:solidFill>
                <a:latin typeface="Arial" charset="0"/>
              </a:defRPr>
            </a:lvl9pPr>
          </a:lstStyle>
          <a:p>
            <a:pPr marL="185738" lvl="2" indent="-182563">
              <a:buClr>
                <a:srgbClr val="0B2163"/>
              </a:buClr>
            </a:pPr>
            <a:r>
              <a:rPr lang="it-IT" altLang="it-IT" sz="900" dirty="0">
                <a:latin typeface="Calibri (Corpo)"/>
              </a:rPr>
              <a:t>Tutto ciò è possibile grazie al continuo recepimento delle esigenze dei clienti, fornendo prodotti altamente personalizzati e di elevata qualità.</a:t>
            </a:r>
          </a:p>
        </p:txBody>
      </p:sp>
      <p:sp>
        <p:nvSpPr>
          <p:cNvPr id="28" name="Rectangle 26"/>
          <p:cNvSpPr>
            <a:spLocks noChangeArrowheads="1"/>
          </p:cNvSpPr>
          <p:nvPr/>
        </p:nvSpPr>
        <p:spPr bwMode="auto">
          <a:xfrm>
            <a:off x="774466" y="4601877"/>
            <a:ext cx="2911709" cy="727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a:lnSpc>
                <a:spcPct val="105000"/>
              </a:lnSpc>
              <a:spcBef>
                <a:spcPct val="80000"/>
              </a:spcBef>
              <a:defRPr sz="1200" b="1">
                <a:solidFill>
                  <a:schemeClr val="tx1"/>
                </a:solidFill>
                <a:latin typeface="Arial" charset="0"/>
              </a:defRPr>
            </a:lvl1pPr>
            <a:lvl2pPr marL="742950" indent="-285750">
              <a:lnSpc>
                <a:spcPct val="105000"/>
              </a:lnSpc>
              <a:spcBef>
                <a:spcPct val="30000"/>
              </a:spcBef>
              <a:defRPr sz="1100">
                <a:solidFill>
                  <a:schemeClr val="tx1"/>
                </a:solidFill>
                <a:latin typeface="Arial" charset="0"/>
              </a:defRPr>
            </a:lvl2pPr>
            <a:lvl3pPr marL="190500" indent="-187325">
              <a:lnSpc>
                <a:spcPct val="105000"/>
              </a:lnSpc>
              <a:spcBef>
                <a:spcPct val="30000"/>
              </a:spcBef>
              <a:buSzPct val="75000"/>
              <a:buFont typeface="Wingdings" pitchFamily="2" charset="2"/>
              <a:buChar char="n"/>
              <a:defRPr sz="1100">
                <a:solidFill>
                  <a:schemeClr val="tx1"/>
                </a:solidFill>
                <a:latin typeface="Arial" charset="0"/>
              </a:defRPr>
            </a:lvl3pPr>
            <a:lvl4pPr marL="1600200" indent="-228600">
              <a:lnSpc>
                <a:spcPct val="105000"/>
              </a:lnSpc>
              <a:spcBef>
                <a:spcPct val="30000"/>
              </a:spcBef>
              <a:buChar char="–"/>
              <a:defRPr sz="1100">
                <a:solidFill>
                  <a:schemeClr val="tx1"/>
                </a:solidFill>
                <a:latin typeface="Arial" charset="0"/>
              </a:defRPr>
            </a:lvl4pPr>
            <a:lvl5pPr marL="2057400" indent="-228600">
              <a:lnSpc>
                <a:spcPct val="105000"/>
              </a:lnSpc>
              <a:spcBef>
                <a:spcPct val="30000"/>
              </a:spcBef>
              <a:buChar char="–"/>
              <a:defRPr sz="1100">
                <a:solidFill>
                  <a:schemeClr val="tx1"/>
                </a:solidFill>
                <a:latin typeface="Arial" charset="0"/>
              </a:defRPr>
            </a:lvl5pPr>
            <a:lvl6pPr marL="2514600" indent="-228600" eaLnBrk="0" fontAlgn="base" hangingPunct="0">
              <a:lnSpc>
                <a:spcPct val="105000"/>
              </a:lnSpc>
              <a:spcBef>
                <a:spcPct val="30000"/>
              </a:spcBef>
              <a:spcAft>
                <a:spcPct val="0"/>
              </a:spcAft>
              <a:buChar char="–"/>
              <a:defRPr sz="1100">
                <a:solidFill>
                  <a:schemeClr val="tx1"/>
                </a:solidFill>
                <a:latin typeface="Arial" charset="0"/>
              </a:defRPr>
            </a:lvl6pPr>
            <a:lvl7pPr marL="2971800" indent="-228600" eaLnBrk="0" fontAlgn="base" hangingPunct="0">
              <a:lnSpc>
                <a:spcPct val="105000"/>
              </a:lnSpc>
              <a:spcBef>
                <a:spcPct val="30000"/>
              </a:spcBef>
              <a:spcAft>
                <a:spcPct val="0"/>
              </a:spcAft>
              <a:buChar char="–"/>
              <a:defRPr sz="1100">
                <a:solidFill>
                  <a:schemeClr val="tx1"/>
                </a:solidFill>
                <a:latin typeface="Arial" charset="0"/>
              </a:defRPr>
            </a:lvl7pPr>
            <a:lvl8pPr marL="3429000" indent="-228600" eaLnBrk="0" fontAlgn="base" hangingPunct="0">
              <a:lnSpc>
                <a:spcPct val="105000"/>
              </a:lnSpc>
              <a:spcBef>
                <a:spcPct val="30000"/>
              </a:spcBef>
              <a:spcAft>
                <a:spcPct val="0"/>
              </a:spcAft>
              <a:buChar char="–"/>
              <a:defRPr sz="1100">
                <a:solidFill>
                  <a:schemeClr val="tx1"/>
                </a:solidFill>
                <a:latin typeface="Arial" charset="0"/>
              </a:defRPr>
            </a:lvl8pPr>
            <a:lvl9pPr marL="3886200" indent="-228600" eaLnBrk="0" fontAlgn="base" hangingPunct="0">
              <a:lnSpc>
                <a:spcPct val="105000"/>
              </a:lnSpc>
              <a:spcBef>
                <a:spcPct val="30000"/>
              </a:spcBef>
              <a:spcAft>
                <a:spcPct val="0"/>
              </a:spcAft>
              <a:buChar char="–"/>
              <a:defRPr sz="1100">
                <a:solidFill>
                  <a:schemeClr val="tx1"/>
                </a:solidFill>
                <a:latin typeface="Arial" charset="0"/>
              </a:defRPr>
            </a:lvl9pPr>
          </a:lstStyle>
          <a:p>
            <a:pPr marL="185738" lvl="2" indent="-182563">
              <a:buClr>
                <a:srgbClr val="0B2163"/>
              </a:buClr>
            </a:pPr>
            <a:r>
              <a:rPr lang="it-IT" altLang="it-IT" sz="900" dirty="0" smtClean="0">
                <a:latin typeface="Calibri (Corpo)"/>
              </a:rPr>
              <a:t>L’obiettivo è quello di </a:t>
            </a:r>
            <a:r>
              <a:rPr lang="it-IT" altLang="it-IT" sz="900" dirty="0">
                <a:latin typeface="Calibri (Corpo)"/>
              </a:rPr>
              <a:t>realizzare nuovi prodotti, ottimizzare gli spazi e </a:t>
            </a:r>
            <a:r>
              <a:rPr lang="it-IT" altLang="it-IT" sz="900" dirty="0" smtClean="0">
                <a:latin typeface="Calibri (Corpo)"/>
              </a:rPr>
              <a:t>avere </a:t>
            </a:r>
            <a:r>
              <a:rPr lang="it-IT" altLang="it-IT" sz="900" dirty="0">
                <a:latin typeface="Calibri (Corpo)"/>
              </a:rPr>
              <a:t>macchinari sempre più all’avanguardia in termini di qualità e di tecniche produttive che garantiscano un impatto minimo dei processi sull’ambiente.</a:t>
            </a:r>
          </a:p>
        </p:txBody>
      </p:sp>
      <p:sp>
        <p:nvSpPr>
          <p:cNvPr id="29" name="Rectangle 27"/>
          <p:cNvSpPr>
            <a:spLocks noChangeArrowheads="1"/>
          </p:cNvSpPr>
          <p:nvPr/>
        </p:nvSpPr>
        <p:spPr bwMode="auto">
          <a:xfrm>
            <a:off x="774467" y="3595402"/>
            <a:ext cx="3016484" cy="727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a:defRPr sz="1000">
                <a:solidFill>
                  <a:schemeClr val="tx1"/>
                </a:solidFill>
                <a:latin typeface="Arial" charset="0"/>
              </a:defRPr>
            </a:lvl1pPr>
            <a:lvl2pPr marL="742950" indent="-285750">
              <a:defRPr sz="1000">
                <a:solidFill>
                  <a:schemeClr val="tx1"/>
                </a:solidFill>
                <a:latin typeface="Arial" charset="0"/>
              </a:defRPr>
            </a:lvl2pPr>
            <a:lvl3pPr marL="185738" indent="-182563">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lvl="2">
              <a:lnSpc>
                <a:spcPct val="105000"/>
              </a:lnSpc>
              <a:spcBef>
                <a:spcPct val="30000"/>
              </a:spcBef>
              <a:buClr>
                <a:srgbClr val="0B2163"/>
              </a:buClr>
              <a:buSzPct val="75000"/>
              <a:buFont typeface="Wingdings" pitchFamily="2" charset="2"/>
              <a:buChar char="n"/>
            </a:pPr>
            <a:r>
              <a:rPr lang="it-IT" altLang="it-IT" sz="900" dirty="0" smtClean="0">
                <a:latin typeface="Calibri (Corpo)"/>
              </a:rPr>
              <a:t>Rappresenta l’elemento principale sul quale il Gruppo si concentra per consolidare rapporti di collaborazione duraturi e leali. Ogni singolo stabilimento è in stretto contatto con i clienti, tale vicinanza consente la soddisfazione delle esigenze della clientela.</a:t>
            </a:r>
            <a:endParaRPr lang="it-IT" altLang="it-IT" sz="900" dirty="0">
              <a:latin typeface="Calibri (Corpo)"/>
            </a:endParaRPr>
          </a:p>
        </p:txBody>
      </p:sp>
      <p:sp>
        <p:nvSpPr>
          <p:cNvPr id="15" name="Freeform 13"/>
          <p:cNvSpPr>
            <a:spLocks/>
          </p:cNvSpPr>
          <p:nvPr/>
        </p:nvSpPr>
        <p:spPr bwMode="auto">
          <a:xfrm>
            <a:off x="5625126" y="4727289"/>
            <a:ext cx="587874" cy="696913"/>
          </a:xfrm>
          <a:custGeom>
            <a:avLst/>
            <a:gdLst>
              <a:gd name="T0" fmla="*/ 0 w 376"/>
              <a:gd name="T1" fmla="*/ 0 h 441"/>
              <a:gd name="T2" fmla="*/ 947578750 w 376"/>
              <a:gd name="T3" fmla="*/ 1111390494 h 441"/>
              <a:gd name="T4" fmla="*/ 947578750 w 376"/>
              <a:gd name="T5" fmla="*/ 758568367 h 441"/>
              <a:gd name="T6" fmla="*/ 0 w 376"/>
              <a:gd name="T7" fmla="*/ 0 h 4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6" h="441">
                <a:moveTo>
                  <a:pt x="0" y="0"/>
                </a:moveTo>
                <a:lnTo>
                  <a:pt x="376" y="441"/>
                </a:lnTo>
                <a:lnTo>
                  <a:pt x="376" y="301"/>
                </a:lnTo>
                <a:lnTo>
                  <a:pt x="0" y="0"/>
                </a:lnTo>
                <a:close/>
              </a:path>
            </a:pathLst>
          </a:custGeom>
          <a:solidFill>
            <a:srgbClr val="0B2163"/>
          </a:solidFill>
          <a:ln>
            <a:noFill/>
          </a:ln>
          <a:effectLst/>
        </p:spPr>
        <p:txBody>
          <a:bodyPr wrap="none" lIns="0" tIns="0" rIns="0" bIns="0" anchor="ctr"/>
          <a:lstStyle/>
          <a:p>
            <a:endParaRPr lang="it-IT" dirty="0">
              <a:latin typeface="+mn-lt"/>
            </a:endParaRPr>
          </a:p>
        </p:txBody>
      </p:sp>
      <p:sp>
        <p:nvSpPr>
          <p:cNvPr id="14" name="Rectangle 12"/>
          <p:cNvSpPr>
            <a:spLocks noChangeArrowheads="1"/>
          </p:cNvSpPr>
          <p:nvPr/>
        </p:nvSpPr>
        <p:spPr bwMode="auto">
          <a:xfrm>
            <a:off x="6213000" y="5205127"/>
            <a:ext cx="3240000" cy="219075"/>
          </a:xfrm>
          <a:prstGeom prst="rect">
            <a:avLst/>
          </a:prstGeom>
          <a:solidFill>
            <a:srgbClr val="0B2163"/>
          </a:solidFill>
          <a:ln>
            <a:noFill/>
          </a:ln>
          <a:effectLst/>
        </p:spPr>
        <p:txBody>
          <a:bodyPr wrap="none" lIns="0" tIns="0" rIns="72000" bIns="0" anchor="ctr"/>
          <a:lstStyle>
            <a:lvl1pPr marL="195263" indent="-195263" defTabSz="977900">
              <a:tabLst>
                <a:tab pos="381000" algn="l"/>
                <a:tab pos="4381500" algn="ctr"/>
                <a:tab pos="6477000" algn="ctr"/>
              </a:tabLst>
              <a:defRPr sz="1000">
                <a:solidFill>
                  <a:schemeClr val="tx1"/>
                </a:solidFill>
                <a:latin typeface="Arial" charset="0"/>
              </a:defRPr>
            </a:lvl1pPr>
            <a:lvl2pPr marL="742950" indent="-285750" defTabSz="977900">
              <a:tabLst>
                <a:tab pos="381000" algn="l"/>
                <a:tab pos="4381500" algn="ctr"/>
                <a:tab pos="6477000" algn="ctr"/>
              </a:tabLst>
              <a:defRPr sz="1000">
                <a:solidFill>
                  <a:schemeClr val="tx1"/>
                </a:solidFill>
                <a:latin typeface="Arial" charset="0"/>
              </a:defRPr>
            </a:lvl2pPr>
            <a:lvl3pPr marL="1143000" indent="-228600" defTabSz="977900">
              <a:tabLst>
                <a:tab pos="381000" algn="l"/>
                <a:tab pos="4381500" algn="ctr"/>
                <a:tab pos="6477000" algn="ctr"/>
              </a:tabLst>
              <a:defRPr sz="1000">
                <a:solidFill>
                  <a:schemeClr val="tx1"/>
                </a:solidFill>
                <a:latin typeface="Arial" charset="0"/>
              </a:defRPr>
            </a:lvl3pPr>
            <a:lvl4pPr marL="1600200" indent="-228600" defTabSz="977900">
              <a:tabLst>
                <a:tab pos="381000" algn="l"/>
                <a:tab pos="4381500" algn="ctr"/>
                <a:tab pos="6477000" algn="ctr"/>
              </a:tabLst>
              <a:defRPr sz="1000">
                <a:solidFill>
                  <a:schemeClr val="tx1"/>
                </a:solidFill>
                <a:latin typeface="Arial" charset="0"/>
              </a:defRPr>
            </a:lvl4pPr>
            <a:lvl5pPr marL="2057400" indent="-228600" defTabSz="977900">
              <a:tabLst>
                <a:tab pos="381000" algn="l"/>
                <a:tab pos="4381500" algn="ctr"/>
                <a:tab pos="6477000" algn="ctr"/>
              </a:tabLst>
              <a:defRPr sz="1000">
                <a:solidFill>
                  <a:schemeClr val="tx1"/>
                </a:solidFill>
                <a:latin typeface="Arial" charset="0"/>
              </a:defRPr>
            </a:lvl5pPr>
            <a:lvl6pPr marL="25146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6pPr>
            <a:lvl7pPr marL="29718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7pPr>
            <a:lvl8pPr marL="34290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8pPr>
            <a:lvl9pPr marL="38862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9pPr>
          </a:lstStyle>
          <a:p>
            <a:pPr algn="r">
              <a:lnSpc>
                <a:spcPct val="90000"/>
              </a:lnSpc>
              <a:spcBef>
                <a:spcPct val="20000"/>
              </a:spcBef>
              <a:buClr>
                <a:schemeClr val="accent1"/>
              </a:buClr>
              <a:buSzPct val="85000"/>
              <a:buFont typeface="Wingdings 3" pitchFamily="18" charset="2"/>
              <a:buNone/>
            </a:pPr>
            <a:r>
              <a:rPr lang="it-IT" altLang="it-IT" b="1" dirty="0" smtClean="0">
                <a:solidFill>
                  <a:schemeClr val="bg1"/>
                </a:solidFill>
                <a:latin typeface="+mn-lt"/>
              </a:rPr>
              <a:t>Leadership di prodotto</a:t>
            </a:r>
            <a:endParaRPr lang="it-IT" altLang="it-IT" b="1" dirty="0">
              <a:solidFill>
                <a:schemeClr val="bg1"/>
              </a:solidFill>
              <a:latin typeface="+mn-lt"/>
            </a:endParaRPr>
          </a:p>
        </p:txBody>
      </p:sp>
      <p:sp>
        <p:nvSpPr>
          <p:cNvPr id="30" name="Rectangle 31"/>
          <p:cNvSpPr>
            <a:spLocks noChangeArrowheads="1"/>
          </p:cNvSpPr>
          <p:nvPr/>
        </p:nvSpPr>
        <p:spPr bwMode="auto">
          <a:xfrm>
            <a:off x="774466" y="1752370"/>
            <a:ext cx="873179" cy="611187"/>
          </a:xfrm>
          <a:prstGeom prst="rect">
            <a:avLst/>
          </a:prstGeom>
          <a:solidFill>
            <a:srgbClr val="0B2163"/>
          </a:solidFill>
          <a:ln>
            <a:noFill/>
          </a:ln>
          <a:effectLst/>
        </p:spPr>
        <p:txBody>
          <a:bodyPr lIns="72000" tIns="0" rIns="36000" bIns="0" anchor="ct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algn="ctr"/>
            <a:r>
              <a:rPr lang="it-IT" altLang="it-IT" sz="1400" b="1" dirty="0" smtClean="0">
                <a:solidFill>
                  <a:schemeClr val="bg1"/>
                </a:solidFill>
                <a:latin typeface="+mn-lt"/>
              </a:rPr>
              <a:t>MISSIONE</a:t>
            </a:r>
            <a:endParaRPr lang="it-IT" altLang="it-IT" sz="1400" b="1" dirty="0">
              <a:solidFill>
                <a:schemeClr val="bg1"/>
              </a:solidFill>
              <a:latin typeface="+mn-lt"/>
            </a:endParaRPr>
          </a:p>
        </p:txBody>
      </p:sp>
      <p:sp>
        <p:nvSpPr>
          <p:cNvPr id="31" name="Rectangle 32"/>
          <p:cNvSpPr>
            <a:spLocks noChangeArrowheads="1"/>
          </p:cNvSpPr>
          <p:nvPr/>
        </p:nvSpPr>
        <p:spPr bwMode="auto">
          <a:xfrm>
            <a:off x="1647646" y="1752370"/>
            <a:ext cx="7813292" cy="611187"/>
          </a:xfrm>
          <a:prstGeom prst="rect">
            <a:avLst/>
          </a:prstGeom>
          <a:solidFill>
            <a:schemeClr val="accent5">
              <a:lumMod val="20000"/>
              <a:lumOff val="80000"/>
            </a:schemeClr>
          </a:solidFill>
          <a:ln>
            <a:noFill/>
          </a:ln>
          <a:effectLst/>
        </p:spPr>
        <p:txBody>
          <a:bodyPr lIns="72000" tIns="36000" rIns="36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marL="174625" lvl="2" indent="-174625" algn="just" eaLnBrk="0" hangingPunct="0">
              <a:spcBef>
                <a:spcPts val="1000"/>
              </a:spcBef>
              <a:buClr>
                <a:srgbClr val="0B2163"/>
              </a:buClr>
              <a:buSzPct val="80000"/>
              <a:buFont typeface="Wingdings" pitchFamily="2" charset="2"/>
              <a:buChar char=""/>
            </a:pPr>
            <a:r>
              <a:rPr lang="it-IT" altLang="it-IT" sz="1100" b="1" kern="0" dirty="0" smtClean="0">
                <a:latin typeface="Calibri (Corpo)"/>
              </a:rPr>
              <a:t>Pro-Gest rappresenta da oltre 40 anni una garanzia di qualità dalla raccolta del macero all’imballaggio, fornendo l’intera gamma di prodotti della filiera del cartone ondulato. Si afferma come attività imprenditoriale di successo e market leader in Italia.</a:t>
            </a:r>
            <a:endParaRPr lang="it-IT" altLang="it-IT" sz="1100" b="1" kern="0" dirty="0">
              <a:latin typeface="Calibri (Corpo)"/>
            </a:endParaRPr>
          </a:p>
        </p:txBody>
      </p:sp>
      <p:sp>
        <p:nvSpPr>
          <p:cNvPr id="32" name="Rectangle 34"/>
          <p:cNvSpPr>
            <a:spLocks noChangeArrowheads="1"/>
          </p:cNvSpPr>
          <p:nvPr/>
        </p:nvSpPr>
        <p:spPr bwMode="auto">
          <a:xfrm>
            <a:off x="774467" y="2433407"/>
            <a:ext cx="873178" cy="552849"/>
          </a:xfrm>
          <a:prstGeom prst="rect">
            <a:avLst/>
          </a:prstGeom>
          <a:solidFill>
            <a:srgbClr val="0B2163"/>
          </a:solidFill>
          <a:ln>
            <a:noFill/>
          </a:ln>
          <a:effectLst/>
        </p:spPr>
        <p:txBody>
          <a:bodyPr lIns="72000" tIns="0" rIns="36000" bIns="0" anchor="ctr"/>
          <a:lstStyle/>
          <a:p>
            <a:pPr algn="ctr"/>
            <a:r>
              <a:rPr lang="it-IT" altLang="it-IT" sz="1400" b="1" dirty="0" smtClean="0">
                <a:solidFill>
                  <a:schemeClr val="bg1"/>
                </a:solidFill>
                <a:latin typeface="+mn-lt"/>
              </a:rPr>
              <a:t>VISIONE</a:t>
            </a:r>
            <a:endParaRPr lang="it-IT" altLang="it-IT" sz="1400" b="1" dirty="0">
              <a:solidFill>
                <a:schemeClr val="bg1"/>
              </a:solidFill>
              <a:latin typeface="+mn-lt"/>
            </a:endParaRPr>
          </a:p>
        </p:txBody>
      </p:sp>
      <p:sp>
        <p:nvSpPr>
          <p:cNvPr id="33" name="Rectangle 35"/>
          <p:cNvSpPr>
            <a:spLocks noChangeArrowheads="1"/>
          </p:cNvSpPr>
          <p:nvPr/>
        </p:nvSpPr>
        <p:spPr bwMode="auto">
          <a:xfrm>
            <a:off x="1647646" y="2433407"/>
            <a:ext cx="7813291" cy="552849"/>
          </a:xfrm>
          <a:prstGeom prst="rect">
            <a:avLst/>
          </a:prstGeom>
          <a:solidFill>
            <a:schemeClr val="accent5">
              <a:lumMod val="20000"/>
              <a:lumOff val="80000"/>
            </a:schemeClr>
          </a:solidFill>
          <a:ln>
            <a:noFill/>
          </a:ln>
          <a:effectLst/>
        </p:spPr>
        <p:txBody>
          <a:bodyPr lIns="72000" tIns="36000" rIns="36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marL="174625" lvl="2" indent="-174625" algn="just" eaLnBrk="0" hangingPunct="0">
              <a:lnSpc>
                <a:spcPct val="105000"/>
              </a:lnSpc>
              <a:spcBef>
                <a:spcPts val="1000"/>
              </a:spcBef>
              <a:buClr>
                <a:srgbClr val="0B2163"/>
              </a:buClr>
              <a:buSzPct val="80000"/>
              <a:buFont typeface="Wingdings" pitchFamily="2" charset="2"/>
              <a:buChar char=""/>
            </a:pPr>
            <a:r>
              <a:rPr lang="it-IT" altLang="it-IT" sz="1100" b="1" kern="0" dirty="0" smtClean="0">
                <a:latin typeface="Calibri (Corpo)"/>
              </a:rPr>
              <a:t>Tecnologia d’avanguardia, </a:t>
            </a:r>
            <a:r>
              <a:rPr lang="it-IT" altLang="it-IT" sz="1100" b="1" kern="0" dirty="0" err="1" smtClean="0">
                <a:latin typeface="Calibri (Corpo)"/>
              </a:rPr>
              <a:t>Ecosostenibilità</a:t>
            </a:r>
            <a:r>
              <a:rPr lang="it-IT" altLang="it-IT" sz="1100" b="1" kern="0" dirty="0" smtClean="0">
                <a:latin typeface="Calibri (Corpo)"/>
              </a:rPr>
              <a:t> ed Integrazione Verticale sono gli ambiti su cui Pro-Gest investe per crescere e migliorarsi. Pro-Gest vive con convinzione la responsabilità sociale del territorio in cui opera coinvolgendo attivamente gli </a:t>
            </a:r>
            <a:r>
              <a:rPr lang="it-IT" altLang="it-IT" sz="1100" b="1" kern="0" dirty="0" err="1" smtClean="0">
                <a:latin typeface="Calibri (Corpo)"/>
              </a:rPr>
              <a:t>stakeholders</a:t>
            </a:r>
            <a:r>
              <a:rPr lang="it-IT" altLang="it-IT" sz="1100" b="1" kern="0" dirty="0" smtClean="0">
                <a:latin typeface="Calibri (Corpo)"/>
              </a:rPr>
              <a:t>, promuovendo un’industria sostenibile ed Eco-</a:t>
            </a:r>
            <a:r>
              <a:rPr lang="it-IT" altLang="it-IT" sz="1100" b="1" kern="0" dirty="0" err="1" smtClean="0">
                <a:latin typeface="Calibri (Corpo)"/>
              </a:rPr>
              <a:t>Friendly</a:t>
            </a:r>
            <a:r>
              <a:rPr lang="it-IT" altLang="it-IT" sz="1100" b="1" kern="0" dirty="0" smtClean="0">
                <a:latin typeface="Calibri (Corpo)"/>
              </a:rPr>
              <a:t>.</a:t>
            </a:r>
            <a:endParaRPr lang="it-IT" altLang="it-IT" sz="1100" b="1" kern="0" dirty="0">
              <a:latin typeface="Calibri (Corpo)"/>
            </a:endParaRPr>
          </a:p>
        </p:txBody>
      </p:sp>
      <p:sp>
        <p:nvSpPr>
          <p:cNvPr id="18" name="Rectangle 16"/>
          <p:cNvSpPr>
            <a:spLocks noChangeArrowheads="1"/>
          </p:cNvSpPr>
          <p:nvPr/>
        </p:nvSpPr>
        <p:spPr bwMode="auto">
          <a:xfrm>
            <a:off x="770768" y="4335815"/>
            <a:ext cx="3204000" cy="219076"/>
          </a:xfrm>
          <a:prstGeom prst="rect">
            <a:avLst/>
          </a:prstGeom>
          <a:solidFill>
            <a:srgbClr val="0B2163"/>
          </a:solidFill>
          <a:ln>
            <a:noFill/>
          </a:ln>
          <a:effectLst/>
        </p:spPr>
        <p:txBody>
          <a:bodyPr wrap="none" lIns="36000" tIns="0" rIns="0" bIns="0" anchor="ctr"/>
          <a:lstStyle>
            <a:lvl1pPr marL="195263" indent="-195263" defTabSz="977900">
              <a:tabLst>
                <a:tab pos="381000" algn="l"/>
                <a:tab pos="4381500" algn="ctr"/>
                <a:tab pos="6477000" algn="ctr"/>
              </a:tabLst>
              <a:defRPr sz="1000">
                <a:solidFill>
                  <a:schemeClr val="tx1"/>
                </a:solidFill>
                <a:latin typeface="Arial" charset="0"/>
              </a:defRPr>
            </a:lvl1pPr>
            <a:lvl2pPr marL="742950" indent="-285750" defTabSz="977900">
              <a:tabLst>
                <a:tab pos="381000" algn="l"/>
                <a:tab pos="4381500" algn="ctr"/>
                <a:tab pos="6477000" algn="ctr"/>
              </a:tabLst>
              <a:defRPr sz="1000">
                <a:solidFill>
                  <a:schemeClr val="tx1"/>
                </a:solidFill>
                <a:latin typeface="Arial" charset="0"/>
              </a:defRPr>
            </a:lvl2pPr>
            <a:lvl3pPr marL="1143000" indent="-228600" defTabSz="977900">
              <a:tabLst>
                <a:tab pos="381000" algn="l"/>
                <a:tab pos="4381500" algn="ctr"/>
                <a:tab pos="6477000" algn="ctr"/>
              </a:tabLst>
              <a:defRPr sz="1000">
                <a:solidFill>
                  <a:schemeClr val="tx1"/>
                </a:solidFill>
                <a:latin typeface="Arial" charset="0"/>
              </a:defRPr>
            </a:lvl3pPr>
            <a:lvl4pPr marL="1600200" indent="-228600" defTabSz="977900">
              <a:tabLst>
                <a:tab pos="381000" algn="l"/>
                <a:tab pos="4381500" algn="ctr"/>
                <a:tab pos="6477000" algn="ctr"/>
              </a:tabLst>
              <a:defRPr sz="1000">
                <a:solidFill>
                  <a:schemeClr val="tx1"/>
                </a:solidFill>
                <a:latin typeface="Arial" charset="0"/>
              </a:defRPr>
            </a:lvl4pPr>
            <a:lvl5pPr marL="2057400" indent="-228600" defTabSz="977900">
              <a:tabLst>
                <a:tab pos="381000" algn="l"/>
                <a:tab pos="4381500" algn="ctr"/>
                <a:tab pos="6477000" algn="ctr"/>
              </a:tabLst>
              <a:defRPr sz="1000">
                <a:solidFill>
                  <a:schemeClr val="tx1"/>
                </a:solidFill>
                <a:latin typeface="Arial" charset="0"/>
              </a:defRPr>
            </a:lvl5pPr>
            <a:lvl6pPr marL="25146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6pPr>
            <a:lvl7pPr marL="29718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7pPr>
            <a:lvl8pPr marL="34290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8pPr>
            <a:lvl9pPr marL="3886200" indent="-228600" defTabSz="977900" eaLnBrk="0" fontAlgn="base" hangingPunct="0">
              <a:spcBef>
                <a:spcPct val="50000"/>
              </a:spcBef>
              <a:spcAft>
                <a:spcPct val="0"/>
              </a:spcAft>
              <a:tabLst>
                <a:tab pos="381000" algn="l"/>
                <a:tab pos="4381500" algn="ctr"/>
                <a:tab pos="6477000" algn="ctr"/>
              </a:tabLst>
              <a:defRPr sz="1000">
                <a:solidFill>
                  <a:schemeClr val="tx1"/>
                </a:solidFill>
                <a:latin typeface="Arial" charset="0"/>
              </a:defRPr>
            </a:lvl9pPr>
          </a:lstStyle>
          <a:p>
            <a:pPr>
              <a:lnSpc>
                <a:spcPct val="90000"/>
              </a:lnSpc>
              <a:spcBef>
                <a:spcPct val="20000"/>
              </a:spcBef>
              <a:buClr>
                <a:schemeClr val="accent1"/>
              </a:buClr>
              <a:buSzPct val="85000"/>
              <a:buFont typeface="Wingdings 3" pitchFamily="18" charset="2"/>
              <a:buNone/>
            </a:pPr>
            <a:r>
              <a:rPr lang="it-IT" altLang="it-IT" b="1" dirty="0">
                <a:solidFill>
                  <a:schemeClr val="bg1"/>
                </a:solidFill>
                <a:latin typeface="+mn-lt"/>
              </a:rPr>
              <a:t>Investimenti in Ricerca e Sviluppo</a:t>
            </a:r>
          </a:p>
        </p:txBody>
      </p:sp>
      <p:sp>
        <p:nvSpPr>
          <p:cNvPr id="34" name="Rettangolo 33"/>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Missione, visione e valori del Gruppo</a:t>
            </a:r>
            <a:endParaRPr lang="it-IT" sz="1400" b="1" dirty="0">
              <a:solidFill>
                <a:schemeClr val="bg1"/>
              </a:solidFill>
              <a:latin typeface="+mn-lt"/>
              <a:ea typeface="Gulim" pitchFamily="34" charset="-127"/>
            </a:endParaRPr>
          </a:p>
        </p:txBody>
      </p:sp>
      <p:sp>
        <p:nvSpPr>
          <p:cNvPr id="35" name="Rettangolo 34"/>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36" name="Connettore 1 35"/>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54334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a:spLocks noGrp="1"/>
          </p:cNvSpPr>
          <p:nvPr>
            <p:ph sz="quarter" idx="11"/>
          </p:nvPr>
        </p:nvSpPr>
        <p:spPr>
          <a:xfrm>
            <a:off x="700650" y="996214"/>
            <a:ext cx="8752350" cy="611848"/>
          </a:xfrm>
        </p:spPr>
        <p:txBody>
          <a:bodyPr lIns="72000" tIns="36000" rIns="36000" bIns="36000"/>
          <a:lstStyle/>
          <a:p>
            <a:pPr algn="just">
              <a:spcBef>
                <a:spcPts val="1000"/>
              </a:spcBef>
              <a:buClr>
                <a:srgbClr val="0B2163"/>
              </a:buClr>
            </a:pPr>
            <a:r>
              <a:rPr lang="it-IT" dirty="0">
                <a:latin typeface="Calibri (Corpo)"/>
              </a:rPr>
              <a:t>Pro-</a:t>
            </a:r>
            <a:r>
              <a:rPr lang="it-IT" dirty="0" err="1">
                <a:latin typeface="Calibri (Corpo)"/>
              </a:rPr>
              <a:t>Gest</a:t>
            </a:r>
            <a:r>
              <a:rPr lang="it-IT" dirty="0">
                <a:latin typeface="Calibri (Corpo)"/>
              </a:rPr>
              <a:t> è </a:t>
            </a:r>
            <a:r>
              <a:rPr lang="it-IT" dirty="0" smtClean="0">
                <a:latin typeface="Calibri (Corpo)"/>
              </a:rPr>
              <a:t>un gruppo unico nel settore</a:t>
            </a:r>
            <a:r>
              <a:rPr lang="it-IT" dirty="0">
                <a:latin typeface="Calibri (Corpo)"/>
              </a:rPr>
              <a:t>, quantomeno in </a:t>
            </a:r>
            <a:r>
              <a:rPr lang="it-IT" dirty="0" smtClean="0">
                <a:latin typeface="Calibri (Corpo)"/>
              </a:rPr>
              <a:t>Italia, infatti, mantenendo l’identità di ciascuna delle aziende del Gruppo, ha tutti i vantaggi di una </a:t>
            </a:r>
            <a:r>
              <a:rPr lang="it-IT" dirty="0">
                <a:latin typeface="Calibri (Corpo)"/>
              </a:rPr>
              <a:t>piccola azienda ma ha la tecnologia, il </a:t>
            </a:r>
            <a:r>
              <a:rPr lang="it-IT" dirty="0" smtClean="0">
                <a:latin typeface="Calibri (Corpo)"/>
              </a:rPr>
              <a:t>know-how, la forza contrattuale e </a:t>
            </a:r>
            <a:r>
              <a:rPr lang="it-IT" dirty="0">
                <a:latin typeface="Calibri (Corpo)"/>
              </a:rPr>
              <a:t>la gamma tipica delle grandi </a:t>
            </a:r>
            <a:r>
              <a:rPr lang="it-IT" dirty="0" smtClean="0">
                <a:latin typeface="Calibri (Corpo)"/>
              </a:rPr>
              <a:t>multinazionali.</a:t>
            </a:r>
            <a:endParaRPr lang="it-IT" dirty="0">
              <a:latin typeface="Calibri (Corpo)"/>
            </a:endParaRPr>
          </a:p>
        </p:txBody>
      </p:sp>
      <p:sp>
        <p:nvSpPr>
          <p:cNvPr id="11" name="Rectangle 51"/>
          <p:cNvSpPr>
            <a:spLocks noChangeArrowheads="1"/>
          </p:cNvSpPr>
          <p:nvPr/>
        </p:nvSpPr>
        <p:spPr bwMode="gray">
          <a:xfrm>
            <a:off x="6257957" y="1796305"/>
            <a:ext cx="2520285" cy="651472"/>
          </a:xfrm>
          <a:prstGeom prst="rect">
            <a:avLst/>
          </a:prstGeom>
          <a:solidFill>
            <a:schemeClr val="accent5">
              <a:lumMod val="40000"/>
              <a:lumOff val="60000"/>
            </a:schemeClr>
          </a:solidFill>
          <a:ln>
            <a:noFill/>
          </a:ln>
          <a:effectLst/>
        </p:spPr>
        <p:txBody>
          <a:bodyPr lIns="72000" tIns="72000" rIns="36000" bIns="72000"/>
          <a:lstStyle>
            <a:lvl1pPr marL="342900" indent="-342900">
              <a:defRPr sz="1000">
                <a:solidFill>
                  <a:schemeClr val="tx1"/>
                </a:solidFill>
                <a:latin typeface="Arial" charset="0"/>
              </a:defRPr>
            </a:lvl1pPr>
            <a:lvl2pPr marL="742950" indent="-285750">
              <a:defRPr sz="1000">
                <a:solidFill>
                  <a:schemeClr val="tx1"/>
                </a:solidFill>
                <a:latin typeface="Arial" charset="0"/>
              </a:defRPr>
            </a:lvl2pPr>
            <a:lvl3pPr marL="185738" indent="-182563">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3175" lvl="2" indent="0">
              <a:spcBef>
                <a:spcPct val="30000"/>
              </a:spcBef>
              <a:buSzPct val="75000"/>
            </a:pPr>
            <a:r>
              <a:rPr lang="it-IT" altLang="it-IT" sz="1050" dirty="0" smtClean="0">
                <a:latin typeface="+mn-lt"/>
              </a:rPr>
              <a:t>Pro-</a:t>
            </a:r>
            <a:r>
              <a:rPr lang="it-IT" altLang="it-IT" sz="1050" dirty="0" err="1" smtClean="0">
                <a:latin typeface="+mn-lt"/>
              </a:rPr>
              <a:t>Gest</a:t>
            </a:r>
            <a:r>
              <a:rPr lang="it-IT" altLang="it-IT" sz="1050" dirty="0" smtClean="0">
                <a:latin typeface="+mn-lt"/>
              </a:rPr>
              <a:t> ha le competenze progettuali per poter personalizzare i propri prodotti secondo le esigenze del cliente.</a:t>
            </a:r>
            <a:endParaRPr lang="it-IT" altLang="it-IT" sz="1050" dirty="0">
              <a:latin typeface="+mn-lt"/>
            </a:endParaRPr>
          </a:p>
        </p:txBody>
      </p:sp>
      <p:sp>
        <p:nvSpPr>
          <p:cNvPr id="12" name="Rectangle 52"/>
          <p:cNvSpPr>
            <a:spLocks noChangeArrowheads="1"/>
          </p:cNvSpPr>
          <p:nvPr/>
        </p:nvSpPr>
        <p:spPr bwMode="gray">
          <a:xfrm>
            <a:off x="7007752" y="4593228"/>
            <a:ext cx="2245432" cy="953352"/>
          </a:xfrm>
          <a:prstGeom prst="rect">
            <a:avLst/>
          </a:prstGeom>
          <a:solidFill>
            <a:schemeClr val="accent5">
              <a:lumMod val="40000"/>
              <a:lumOff val="60000"/>
            </a:schemeClr>
          </a:solidFill>
          <a:ln>
            <a:noFill/>
          </a:ln>
          <a:effectLst/>
        </p:spPr>
        <p:txBody>
          <a:bodyPr lIns="72000" tIns="72000" rIns="36000" bIns="72000"/>
          <a:lstStyle>
            <a:lvl1pPr marL="342900" indent="-342900">
              <a:defRPr sz="1000">
                <a:solidFill>
                  <a:schemeClr val="tx1"/>
                </a:solidFill>
                <a:latin typeface="Arial" charset="0"/>
              </a:defRPr>
            </a:lvl1pPr>
            <a:lvl2pPr marL="742950" indent="-285750">
              <a:defRPr sz="1000">
                <a:solidFill>
                  <a:schemeClr val="tx1"/>
                </a:solidFill>
                <a:latin typeface="Arial" charset="0"/>
              </a:defRPr>
            </a:lvl2pPr>
            <a:lvl3pPr marL="185738" indent="-182563">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3175" lvl="2" indent="0">
              <a:spcBef>
                <a:spcPct val="30000"/>
              </a:spcBef>
              <a:buSzPct val="75000"/>
            </a:pPr>
            <a:r>
              <a:rPr lang="it-IT" altLang="it-IT" sz="1050" dirty="0" smtClean="0">
                <a:latin typeface="+mn-lt"/>
              </a:rPr>
              <a:t>Grazie alla filiera integrata, Pro-</a:t>
            </a:r>
            <a:r>
              <a:rPr lang="it-IT" altLang="it-IT" sz="1050" dirty="0" err="1" smtClean="0">
                <a:latin typeface="+mn-lt"/>
              </a:rPr>
              <a:t>Gest</a:t>
            </a:r>
            <a:r>
              <a:rPr lang="it-IT" altLang="it-IT" sz="1050" dirty="0" smtClean="0">
                <a:latin typeface="+mn-lt"/>
              </a:rPr>
              <a:t> riesce a garantire ai propri clienti prodotti con le stesse caratteristiche anche a distanza di anni, elemento raro, ma molto apprezzato nel settore.</a:t>
            </a:r>
            <a:endParaRPr lang="it-IT" altLang="it-IT" sz="1050" dirty="0">
              <a:latin typeface="+mn-lt"/>
            </a:endParaRPr>
          </a:p>
        </p:txBody>
      </p:sp>
      <p:sp>
        <p:nvSpPr>
          <p:cNvPr id="13" name="Rectangle 53"/>
          <p:cNvSpPr>
            <a:spLocks noChangeArrowheads="1"/>
          </p:cNvSpPr>
          <p:nvPr/>
        </p:nvSpPr>
        <p:spPr bwMode="gray">
          <a:xfrm>
            <a:off x="3362178" y="5644432"/>
            <a:ext cx="3494026" cy="542925"/>
          </a:xfrm>
          <a:prstGeom prst="rect">
            <a:avLst/>
          </a:prstGeom>
          <a:solidFill>
            <a:schemeClr val="accent5">
              <a:lumMod val="40000"/>
              <a:lumOff val="60000"/>
            </a:schemeClr>
          </a:solidFill>
          <a:ln>
            <a:noFill/>
          </a:ln>
          <a:effectLst/>
        </p:spPr>
        <p:txBody>
          <a:bodyPr lIns="72000" tIns="36000" rIns="36000" bIns="36000"/>
          <a:lstStyle>
            <a:lvl1pPr marL="342900" indent="-342900">
              <a:defRPr sz="1000">
                <a:solidFill>
                  <a:schemeClr val="tx1"/>
                </a:solidFill>
                <a:latin typeface="Arial" charset="0"/>
              </a:defRPr>
            </a:lvl1pPr>
            <a:lvl2pPr marL="742950" indent="-285750">
              <a:defRPr sz="1000">
                <a:solidFill>
                  <a:schemeClr val="tx1"/>
                </a:solidFill>
                <a:latin typeface="Arial" charset="0"/>
              </a:defRPr>
            </a:lvl2pPr>
            <a:lvl3pPr marL="185738" indent="-182563">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3175" lvl="2" indent="0" defTabSz="3235325">
              <a:spcBef>
                <a:spcPct val="30000"/>
              </a:spcBef>
              <a:buSzPct val="75000"/>
            </a:pPr>
            <a:r>
              <a:rPr lang="it-IT" altLang="it-IT" sz="1050" dirty="0" smtClean="0">
                <a:latin typeface="+mn-lt"/>
              </a:rPr>
              <a:t>La vicinanza geografica rispetto ai propri clienti, permette alle società del Gruppo di contenere notevolmente i costi di trasporto rispetto alle multinazionali concorrenti.</a:t>
            </a:r>
            <a:endParaRPr lang="it-IT" altLang="it-IT" sz="1050" dirty="0">
              <a:latin typeface="+mn-lt"/>
            </a:endParaRPr>
          </a:p>
        </p:txBody>
      </p:sp>
      <p:sp>
        <p:nvSpPr>
          <p:cNvPr id="14" name="Rectangle 54"/>
          <p:cNvSpPr>
            <a:spLocks noChangeArrowheads="1"/>
          </p:cNvSpPr>
          <p:nvPr/>
        </p:nvSpPr>
        <p:spPr bwMode="gray">
          <a:xfrm>
            <a:off x="942535" y="4578310"/>
            <a:ext cx="2245433" cy="968270"/>
          </a:xfrm>
          <a:prstGeom prst="rect">
            <a:avLst/>
          </a:prstGeom>
          <a:solidFill>
            <a:schemeClr val="accent5">
              <a:lumMod val="40000"/>
              <a:lumOff val="60000"/>
            </a:schemeClr>
          </a:solidFill>
          <a:ln>
            <a:noFill/>
          </a:ln>
          <a:effectLst/>
        </p:spPr>
        <p:txBody>
          <a:bodyPr lIns="72000" tIns="72000" rIns="36000" bIns="72000"/>
          <a:lstStyle>
            <a:lvl1pPr marL="342900" indent="-342900">
              <a:defRPr sz="1000">
                <a:solidFill>
                  <a:schemeClr val="tx1"/>
                </a:solidFill>
                <a:latin typeface="Arial" charset="0"/>
              </a:defRPr>
            </a:lvl1pPr>
            <a:lvl2pPr marL="742950" indent="-285750">
              <a:defRPr sz="1000">
                <a:solidFill>
                  <a:schemeClr val="tx1"/>
                </a:solidFill>
                <a:latin typeface="Arial" charset="0"/>
              </a:defRPr>
            </a:lvl2pPr>
            <a:lvl3pPr marL="185738" indent="-182563">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3175" lvl="2" indent="0">
              <a:spcBef>
                <a:spcPct val="30000"/>
              </a:spcBef>
              <a:buSzPct val="75000"/>
            </a:pPr>
            <a:r>
              <a:rPr lang="it-IT" altLang="it-IT" sz="1050" dirty="0" smtClean="0">
                <a:latin typeface="+mn-lt"/>
              </a:rPr>
              <a:t>Le società del Gruppo non si avvalgono di intermediari, ma mantengono un rapporto diretto coni clienti, incrementando la qualità dei servizi e azzerando i costi di intermediazione.</a:t>
            </a:r>
            <a:endParaRPr lang="it-IT" altLang="it-IT" sz="1050" dirty="0">
              <a:latin typeface="+mn-lt"/>
            </a:endParaRPr>
          </a:p>
        </p:txBody>
      </p:sp>
      <p:sp>
        <p:nvSpPr>
          <p:cNvPr id="15" name="Rectangle 55"/>
          <p:cNvSpPr>
            <a:spLocks noChangeArrowheads="1"/>
          </p:cNvSpPr>
          <p:nvPr/>
        </p:nvSpPr>
        <p:spPr bwMode="gray">
          <a:xfrm>
            <a:off x="1764671" y="1767917"/>
            <a:ext cx="2245433" cy="679860"/>
          </a:xfrm>
          <a:prstGeom prst="rect">
            <a:avLst/>
          </a:prstGeom>
          <a:solidFill>
            <a:schemeClr val="accent5">
              <a:lumMod val="40000"/>
              <a:lumOff val="60000"/>
            </a:schemeClr>
          </a:solidFill>
          <a:ln>
            <a:noFill/>
          </a:ln>
          <a:effectLst/>
        </p:spPr>
        <p:txBody>
          <a:bodyPr lIns="72000" tIns="72000" rIns="36000" bIns="72000"/>
          <a:lstStyle>
            <a:lvl1pPr marL="342900" indent="-342900">
              <a:defRPr sz="1000">
                <a:solidFill>
                  <a:schemeClr val="tx1"/>
                </a:solidFill>
                <a:latin typeface="Arial" charset="0"/>
              </a:defRPr>
            </a:lvl1pPr>
            <a:lvl2pPr marL="742950" indent="-285750">
              <a:defRPr sz="1000">
                <a:solidFill>
                  <a:schemeClr val="tx1"/>
                </a:solidFill>
                <a:latin typeface="Arial" charset="0"/>
              </a:defRPr>
            </a:lvl2pPr>
            <a:lvl3pPr marL="185738" indent="-182563">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3175" lvl="2" indent="0">
              <a:spcBef>
                <a:spcPct val="30000"/>
              </a:spcBef>
              <a:buSzPct val="75000"/>
            </a:pPr>
            <a:r>
              <a:rPr lang="it-IT" altLang="it-IT" sz="1050" dirty="0" smtClean="0">
                <a:latin typeface="+mn-lt"/>
              </a:rPr>
              <a:t>Il Gruppo ha dei tempi di risposta verso i propri clienti rapidissimi, le consegne possono avvenire just-in-time.</a:t>
            </a:r>
            <a:endParaRPr lang="it-IT" altLang="it-IT" sz="1050" dirty="0">
              <a:latin typeface="+mn-lt"/>
            </a:endParaRPr>
          </a:p>
        </p:txBody>
      </p:sp>
      <p:sp>
        <p:nvSpPr>
          <p:cNvPr id="16" name="Rectangle 56"/>
          <p:cNvSpPr>
            <a:spLocks noChangeArrowheads="1"/>
          </p:cNvSpPr>
          <p:nvPr/>
        </p:nvSpPr>
        <p:spPr bwMode="gray">
          <a:xfrm>
            <a:off x="909648" y="3004197"/>
            <a:ext cx="2245432" cy="1091836"/>
          </a:xfrm>
          <a:prstGeom prst="rect">
            <a:avLst/>
          </a:prstGeom>
          <a:solidFill>
            <a:schemeClr val="accent5">
              <a:lumMod val="40000"/>
              <a:lumOff val="60000"/>
            </a:schemeClr>
          </a:solidFill>
          <a:ln>
            <a:noFill/>
          </a:ln>
          <a:effectLst/>
        </p:spPr>
        <p:txBody>
          <a:bodyPr lIns="72000" tIns="72000" rIns="36000" bIns="72000"/>
          <a:lstStyle>
            <a:lvl1pPr marL="342900" indent="-342900">
              <a:defRPr sz="1000">
                <a:solidFill>
                  <a:schemeClr val="tx1"/>
                </a:solidFill>
                <a:latin typeface="Arial" charset="0"/>
              </a:defRPr>
            </a:lvl1pPr>
            <a:lvl2pPr marL="742950" indent="-285750">
              <a:defRPr sz="1000">
                <a:solidFill>
                  <a:schemeClr val="tx1"/>
                </a:solidFill>
                <a:latin typeface="Arial" charset="0"/>
              </a:defRPr>
            </a:lvl2pPr>
            <a:lvl3pPr marL="185738" indent="-182563">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3175" lvl="2" indent="0">
              <a:spcBef>
                <a:spcPct val="30000"/>
              </a:spcBef>
              <a:buSzPct val="75000"/>
            </a:pPr>
            <a:r>
              <a:rPr lang="it-IT" altLang="it-IT" sz="1050" dirty="0" smtClean="0">
                <a:latin typeface="+mn-lt"/>
              </a:rPr>
              <a:t>Grazie alla filiera integrata le società del Gruppo riescono a mantenere costanti i volumi di produzione, essenziali soprattutto per le cartiere, grazie ai consumi interni al Gruppo stesso.</a:t>
            </a:r>
            <a:endParaRPr lang="it-IT" altLang="it-IT" sz="1050" dirty="0">
              <a:latin typeface="+mn-lt"/>
            </a:endParaRPr>
          </a:p>
        </p:txBody>
      </p:sp>
      <p:sp>
        <p:nvSpPr>
          <p:cNvPr id="17" name="Rectangle 57"/>
          <p:cNvSpPr>
            <a:spLocks noChangeArrowheads="1"/>
          </p:cNvSpPr>
          <p:nvPr/>
        </p:nvSpPr>
        <p:spPr bwMode="gray">
          <a:xfrm>
            <a:off x="7123863" y="3153461"/>
            <a:ext cx="2329137" cy="793308"/>
          </a:xfrm>
          <a:prstGeom prst="rect">
            <a:avLst/>
          </a:prstGeom>
          <a:solidFill>
            <a:schemeClr val="accent5">
              <a:lumMod val="40000"/>
              <a:lumOff val="60000"/>
            </a:schemeClr>
          </a:solidFill>
          <a:ln>
            <a:noFill/>
          </a:ln>
          <a:effectLst/>
        </p:spPr>
        <p:txBody>
          <a:bodyPr lIns="72000" tIns="72000" rIns="36000" bIns="72000"/>
          <a:lstStyle>
            <a:lvl1pPr marL="342900" indent="-342900">
              <a:defRPr sz="1000">
                <a:solidFill>
                  <a:schemeClr val="tx1"/>
                </a:solidFill>
                <a:latin typeface="Arial" charset="0"/>
              </a:defRPr>
            </a:lvl1pPr>
            <a:lvl2pPr marL="742950" indent="-285750">
              <a:defRPr sz="1000">
                <a:solidFill>
                  <a:schemeClr val="tx1"/>
                </a:solidFill>
                <a:latin typeface="Arial" charset="0"/>
              </a:defRPr>
            </a:lvl2pPr>
            <a:lvl3pPr marL="185738" indent="-182563">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3175" lvl="2" indent="0">
              <a:spcBef>
                <a:spcPct val="30000"/>
              </a:spcBef>
              <a:buSzPct val="75000"/>
            </a:pPr>
            <a:r>
              <a:rPr lang="it-IT" altLang="it-IT" sz="1050" dirty="0" smtClean="0">
                <a:latin typeface="+mn-lt"/>
              </a:rPr>
              <a:t>I prodotti del gruppo si distinguono per la loro qualità, riconosciuta dal mercato, ottenuta attraverso i forti investimenti effettuati nel corso degli anni.</a:t>
            </a:r>
            <a:endParaRPr lang="it-IT" altLang="it-IT" sz="1050" dirty="0">
              <a:latin typeface="+mn-lt"/>
            </a:endParaRPr>
          </a:p>
        </p:txBody>
      </p:sp>
      <p:grpSp>
        <p:nvGrpSpPr>
          <p:cNvPr id="18" name="Group 70"/>
          <p:cNvGrpSpPr>
            <a:grpSpLocks/>
          </p:cNvGrpSpPr>
          <p:nvPr/>
        </p:nvGrpSpPr>
        <p:grpSpPr bwMode="auto">
          <a:xfrm>
            <a:off x="3178629" y="2017488"/>
            <a:ext cx="3944737" cy="3529092"/>
            <a:chOff x="2879" y="1596"/>
            <a:chExt cx="1447" cy="1414"/>
          </a:xfrm>
        </p:grpSpPr>
        <p:grpSp>
          <p:nvGrpSpPr>
            <p:cNvPr id="19" name="Group 42"/>
            <p:cNvGrpSpPr>
              <a:grpSpLocks/>
            </p:cNvGrpSpPr>
            <p:nvPr/>
          </p:nvGrpSpPr>
          <p:grpSpPr bwMode="auto">
            <a:xfrm>
              <a:off x="2879" y="1596"/>
              <a:ext cx="1447" cy="1414"/>
              <a:chOff x="141" y="1109"/>
              <a:chExt cx="1899" cy="1856"/>
            </a:xfrm>
          </p:grpSpPr>
          <p:sp>
            <p:nvSpPr>
              <p:cNvPr id="28" name="Freeform 28"/>
              <p:cNvSpPr>
                <a:spLocks/>
              </p:cNvSpPr>
              <p:nvPr/>
            </p:nvSpPr>
            <p:spPr bwMode="gray">
              <a:xfrm>
                <a:off x="1199" y="2152"/>
                <a:ext cx="841" cy="813"/>
              </a:xfrm>
              <a:custGeom>
                <a:avLst/>
                <a:gdLst>
                  <a:gd name="T0" fmla="*/ 0 w 740"/>
                  <a:gd name="T1" fmla="*/ 192 h 715"/>
                  <a:gd name="T2" fmla="*/ 0 w 740"/>
                  <a:gd name="T3" fmla="*/ 192 h 715"/>
                  <a:gd name="T4" fmla="*/ 0 w 740"/>
                  <a:gd name="T5" fmla="*/ 192 h 715"/>
                  <a:gd name="T6" fmla="*/ 76 w 740"/>
                  <a:gd name="T7" fmla="*/ 96 h 715"/>
                  <a:gd name="T8" fmla="*/ 153 w 740"/>
                  <a:gd name="T9" fmla="*/ 0 h 715"/>
                  <a:gd name="T10" fmla="*/ 956 w 740"/>
                  <a:gd name="T11" fmla="*/ 183 h 715"/>
                  <a:gd name="T12" fmla="*/ 353 w 740"/>
                  <a:gd name="T13" fmla="*/ 924 h 715"/>
                  <a:gd name="T14" fmla="*/ 353 w 740"/>
                  <a:gd name="T15" fmla="*/ 924 h 715"/>
                  <a:gd name="T16" fmla="*/ 353 w 740"/>
                  <a:gd name="T17" fmla="*/ 924 h 715"/>
                  <a:gd name="T18" fmla="*/ 0 w 740"/>
                  <a:gd name="T19" fmla="*/ 192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0" h="715">
                    <a:moveTo>
                      <a:pt x="0" y="149"/>
                    </a:moveTo>
                    <a:lnTo>
                      <a:pt x="0" y="149"/>
                    </a:lnTo>
                    <a:lnTo>
                      <a:pt x="59" y="74"/>
                    </a:lnTo>
                    <a:lnTo>
                      <a:pt x="119" y="0"/>
                    </a:lnTo>
                    <a:lnTo>
                      <a:pt x="740" y="142"/>
                    </a:lnTo>
                    <a:lnTo>
                      <a:pt x="274" y="715"/>
                    </a:lnTo>
                    <a:lnTo>
                      <a:pt x="0" y="149"/>
                    </a:lnTo>
                    <a:close/>
                  </a:path>
                </a:pathLst>
              </a:custGeom>
              <a:solidFill>
                <a:srgbClr val="0B2163"/>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it-IT">
                  <a:solidFill>
                    <a:schemeClr val="bg1"/>
                  </a:solidFill>
                  <a:latin typeface="+mn-lt"/>
                </a:endParaRPr>
              </a:p>
            </p:txBody>
          </p:sp>
          <p:sp>
            <p:nvSpPr>
              <p:cNvPr id="29" name="Freeform 29"/>
              <p:cNvSpPr>
                <a:spLocks/>
              </p:cNvSpPr>
              <p:nvPr/>
            </p:nvSpPr>
            <p:spPr bwMode="gray">
              <a:xfrm>
                <a:off x="672" y="2322"/>
                <a:ext cx="838" cy="643"/>
              </a:xfrm>
              <a:custGeom>
                <a:avLst/>
                <a:gdLst>
                  <a:gd name="T0" fmla="*/ 349 w 738"/>
                  <a:gd name="T1" fmla="*/ 0 h 566"/>
                  <a:gd name="T2" fmla="*/ 349 w 738"/>
                  <a:gd name="T3" fmla="*/ 0 h 566"/>
                  <a:gd name="T4" fmla="*/ 351 w 738"/>
                  <a:gd name="T5" fmla="*/ 0 h 566"/>
                  <a:gd name="T6" fmla="*/ 472 w 738"/>
                  <a:gd name="T7" fmla="*/ 0 h 566"/>
                  <a:gd name="T8" fmla="*/ 598 w 738"/>
                  <a:gd name="T9" fmla="*/ 0 h 566"/>
                  <a:gd name="T10" fmla="*/ 952 w 738"/>
                  <a:gd name="T11" fmla="*/ 730 h 566"/>
                  <a:gd name="T12" fmla="*/ 0 w 738"/>
                  <a:gd name="T13" fmla="*/ 730 h 566"/>
                  <a:gd name="T14" fmla="*/ 0 w 738"/>
                  <a:gd name="T15" fmla="*/ 730 h 566"/>
                  <a:gd name="T16" fmla="*/ 0 w 738"/>
                  <a:gd name="T17" fmla="*/ 730 h 566"/>
                  <a:gd name="T18" fmla="*/ 349 w 738"/>
                  <a:gd name="T19" fmla="*/ 0 h 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8" h="566">
                    <a:moveTo>
                      <a:pt x="270" y="0"/>
                    </a:moveTo>
                    <a:lnTo>
                      <a:pt x="270" y="0"/>
                    </a:lnTo>
                    <a:lnTo>
                      <a:pt x="272" y="0"/>
                    </a:lnTo>
                    <a:lnTo>
                      <a:pt x="366" y="0"/>
                    </a:lnTo>
                    <a:lnTo>
                      <a:pt x="464" y="0"/>
                    </a:lnTo>
                    <a:lnTo>
                      <a:pt x="738" y="566"/>
                    </a:lnTo>
                    <a:lnTo>
                      <a:pt x="0" y="566"/>
                    </a:lnTo>
                    <a:lnTo>
                      <a:pt x="270" y="0"/>
                    </a:lnTo>
                    <a:close/>
                  </a:path>
                </a:pathLst>
              </a:custGeom>
              <a:solidFill>
                <a:srgbClr val="0B2163"/>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it-IT">
                  <a:solidFill>
                    <a:schemeClr val="bg1"/>
                  </a:solidFill>
                  <a:latin typeface="+mn-lt"/>
                </a:endParaRPr>
              </a:p>
            </p:txBody>
          </p:sp>
          <p:sp>
            <p:nvSpPr>
              <p:cNvPr id="30" name="Freeform 30"/>
              <p:cNvSpPr>
                <a:spLocks/>
              </p:cNvSpPr>
              <p:nvPr/>
            </p:nvSpPr>
            <p:spPr bwMode="gray">
              <a:xfrm>
                <a:off x="141" y="2152"/>
                <a:ext cx="837" cy="813"/>
              </a:xfrm>
              <a:custGeom>
                <a:avLst/>
                <a:gdLst>
                  <a:gd name="T0" fmla="*/ 797 w 737"/>
                  <a:gd name="T1" fmla="*/ 0 h 715"/>
                  <a:gd name="T2" fmla="*/ 795 w 737"/>
                  <a:gd name="T3" fmla="*/ 0 h 715"/>
                  <a:gd name="T4" fmla="*/ 795 w 737"/>
                  <a:gd name="T5" fmla="*/ 0 h 715"/>
                  <a:gd name="T6" fmla="*/ 874 w 737"/>
                  <a:gd name="T7" fmla="*/ 96 h 715"/>
                  <a:gd name="T8" fmla="*/ 951 w 737"/>
                  <a:gd name="T9" fmla="*/ 192 h 715"/>
                  <a:gd name="T10" fmla="*/ 602 w 737"/>
                  <a:gd name="T11" fmla="*/ 924 h 715"/>
                  <a:gd name="T12" fmla="*/ 0 w 737"/>
                  <a:gd name="T13" fmla="*/ 181 h 715"/>
                  <a:gd name="T14" fmla="*/ 0 w 737"/>
                  <a:gd name="T15" fmla="*/ 179 h 715"/>
                  <a:gd name="T16" fmla="*/ 0 w 737"/>
                  <a:gd name="T17" fmla="*/ 179 h 715"/>
                  <a:gd name="T18" fmla="*/ 797 w 737"/>
                  <a:gd name="T19" fmla="*/ 0 h 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7" h="715">
                    <a:moveTo>
                      <a:pt x="618" y="0"/>
                    </a:moveTo>
                    <a:lnTo>
                      <a:pt x="616" y="0"/>
                    </a:lnTo>
                    <a:lnTo>
                      <a:pt x="678" y="74"/>
                    </a:lnTo>
                    <a:lnTo>
                      <a:pt x="737" y="149"/>
                    </a:lnTo>
                    <a:lnTo>
                      <a:pt x="467" y="715"/>
                    </a:lnTo>
                    <a:lnTo>
                      <a:pt x="0" y="140"/>
                    </a:lnTo>
                    <a:lnTo>
                      <a:pt x="0" y="138"/>
                    </a:lnTo>
                    <a:lnTo>
                      <a:pt x="618" y="0"/>
                    </a:lnTo>
                    <a:close/>
                  </a:path>
                </a:pathLst>
              </a:custGeom>
              <a:solidFill>
                <a:srgbClr val="0B2163"/>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it-IT">
                  <a:solidFill>
                    <a:schemeClr val="bg1"/>
                  </a:solidFill>
                  <a:latin typeface="+mn-lt"/>
                </a:endParaRPr>
              </a:p>
            </p:txBody>
          </p:sp>
          <p:sp>
            <p:nvSpPr>
              <p:cNvPr id="31" name="Freeform 31"/>
              <p:cNvSpPr>
                <a:spLocks/>
              </p:cNvSpPr>
              <p:nvPr/>
            </p:nvSpPr>
            <p:spPr bwMode="gray">
              <a:xfrm>
                <a:off x="141" y="1482"/>
                <a:ext cx="750" cy="827"/>
              </a:xfrm>
              <a:custGeom>
                <a:avLst/>
                <a:gdLst>
                  <a:gd name="T0" fmla="*/ 852 w 660"/>
                  <a:gd name="T1" fmla="*/ 519 h 728"/>
                  <a:gd name="T2" fmla="*/ 825 w 660"/>
                  <a:gd name="T3" fmla="*/ 640 h 728"/>
                  <a:gd name="T4" fmla="*/ 798 w 660"/>
                  <a:gd name="T5" fmla="*/ 761 h 728"/>
                  <a:gd name="T6" fmla="*/ 0 w 660"/>
                  <a:gd name="T7" fmla="*/ 939 h 728"/>
                  <a:gd name="T8" fmla="*/ 208 w 660"/>
                  <a:gd name="T9" fmla="*/ 0 h 728"/>
                  <a:gd name="T10" fmla="*/ 852 w 660"/>
                  <a:gd name="T11" fmla="*/ 519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0" h="728">
                    <a:moveTo>
                      <a:pt x="660" y="402"/>
                    </a:moveTo>
                    <a:lnTo>
                      <a:pt x="639" y="496"/>
                    </a:lnTo>
                    <a:lnTo>
                      <a:pt x="618" y="590"/>
                    </a:lnTo>
                    <a:lnTo>
                      <a:pt x="0" y="728"/>
                    </a:lnTo>
                    <a:lnTo>
                      <a:pt x="161" y="0"/>
                    </a:lnTo>
                    <a:lnTo>
                      <a:pt x="660" y="402"/>
                    </a:lnTo>
                    <a:close/>
                  </a:path>
                </a:pathLst>
              </a:custGeom>
              <a:solidFill>
                <a:srgbClr val="0B2163"/>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it-IT">
                  <a:solidFill>
                    <a:schemeClr val="bg1"/>
                  </a:solidFill>
                  <a:latin typeface="+mn-lt"/>
                </a:endParaRPr>
              </a:p>
            </p:txBody>
          </p:sp>
          <p:sp>
            <p:nvSpPr>
              <p:cNvPr id="32" name="Freeform 32"/>
              <p:cNvSpPr>
                <a:spLocks/>
              </p:cNvSpPr>
              <p:nvPr/>
            </p:nvSpPr>
            <p:spPr bwMode="gray">
              <a:xfrm>
                <a:off x="324" y="1109"/>
                <a:ext cx="764" cy="830"/>
              </a:xfrm>
              <a:custGeom>
                <a:avLst/>
                <a:gdLst>
                  <a:gd name="T0" fmla="*/ 869 w 672"/>
                  <a:gd name="T1" fmla="*/ 837 h 730"/>
                  <a:gd name="T2" fmla="*/ 757 w 672"/>
                  <a:gd name="T3" fmla="*/ 888 h 730"/>
                  <a:gd name="T4" fmla="*/ 645 w 672"/>
                  <a:gd name="T5" fmla="*/ 944 h 730"/>
                  <a:gd name="T6" fmla="*/ 645 w 672"/>
                  <a:gd name="T7" fmla="*/ 944 h 730"/>
                  <a:gd name="T8" fmla="*/ 645 w 672"/>
                  <a:gd name="T9" fmla="*/ 944 h 730"/>
                  <a:gd name="T10" fmla="*/ 0 w 672"/>
                  <a:gd name="T11" fmla="*/ 424 h 730"/>
                  <a:gd name="T12" fmla="*/ 0 w 672"/>
                  <a:gd name="T13" fmla="*/ 424 h 730"/>
                  <a:gd name="T14" fmla="*/ 0 w 672"/>
                  <a:gd name="T15" fmla="*/ 424 h 730"/>
                  <a:gd name="T16" fmla="*/ 869 w 672"/>
                  <a:gd name="T17" fmla="*/ 0 h 730"/>
                  <a:gd name="T18" fmla="*/ 869 w 672"/>
                  <a:gd name="T19" fmla="*/ 837 h 7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2" h="730">
                    <a:moveTo>
                      <a:pt x="672" y="647"/>
                    </a:moveTo>
                    <a:lnTo>
                      <a:pt x="586" y="687"/>
                    </a:lnTo>
                    <a:lnTo>
                      <a:pt x="499" y="730"/>
                    </a:lnTo>
                    <a:lnTo>
                      <a:pt x="0" y="328"/>
                    </a:lnTo>
                    <a:lnTo>
                      <a:pt x="672" y="0"/>
                    </a:lnTo>
                    <a:lnTo>
                      <a:pt x="672" y="647"/>
                    </a:lnTo>
                    <a:close/>
                  </a:path>
                </a:pathLst>
              </a:custGeom>
              <a:solidFill>
                <a:srgbClr val="0B2163"/>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it-IT">
                  <a:solidFill>
                    <a:schemeClr val="bg1"/>
                  </a:solidFill>
                  <a:latin typeface="+mn-lt"/>
                </a:endParaRPr>
              </a:p>
            </p:txBody>
          </p:sp>
          <p:sp>
            <p:nvSpPr>
              <p:cNvPr id="33" name="Freeform 33"/>
              <p:cNvSpPr>
                <a:spLocks/>
              </p:cNvSpPr>
              <p:nvPr/>
            </p:nvSpPr>
            <p:spPr bwMode="gray">
              <a:xfrm>
                <a:off x="1286" y="1484"/>
                <a:ext cx="754" cy="830"/>
              </a:xfrm>
              <a:custGeom>
                <a:avLst/>
                <a:gdLst>
                  <a:gd name="T0" fmla="*/ 0 w 663"/>
                  <a:gd name="T1" fmla="*/ 517 h 730"/>
                  <a:gd name="T2" fmla="*/ 652 w 663"/>
                  <a:gd name="T3" fmla="*/ 0 h 730"/>
                  <a:gd name="T4" fmla="*/ 652 w 663"/>
                  <a:gd name="T5" fmla="*/ 0 h 730"/>
                  <a:gd name="T6" fmla="*/ 652 w 663"/>
                  <a:gd name="T7" fmla="*/ 0 h 730"/>
                  <a:gd name="T8" fmla="*/ 857 w 663"/>
                  <a:gd name="T9" fmla="*/ 944 h 730"/>
                  <a:gd name="T10" fmla="*/ 857 w 663"/>
                  <a:gd name="T11" fmla="*/ 944 h 730"/>
                  <a:gd name="T12" fmla="*/ 857 w 663"/>
                  <a:gd name="T13" fmla="*/ 944 h 730"/>
                  <a:gd name="T14" fmla="*/ 55 w 663"/>
                  <a:gd name="T15" fmla="*/ 761 h 730"/>
                  <a:gd name="T16" fmla="*/ 55 w 663"/>
                  <a:gd name="T17" fmla="*/ 761 h 730"/>
                  <a:gd name="T18" fmla="*/ 55 w 663"/>
                  <a:gd name="T19" fmla="*/ 761 h 730"/>
                  <a:gd name="T20" fmla="*/ 27 w 663"/>
                  <a:gd name="T21" fmla="*/ 639 h 730"/>
                  <a:gd name="T22" fmla="*/ 0 w 663"/>
                  <a:gd name="T23" fmla="*/ 518 h 730"/>
                  <a:gd name="T24" fmla="*/ 0 w 663"/>
                  <a:gd name="T25" fmla="*/ 517 h 7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3" h="730">
                    <a:moveTo>
                      <a:pt x="0" y="400"/>
                    </a:moveTo>
                    <a:lnTo>
                      <a:pt x="504" y="0"/>
                    </a:lnTo>
                    <a:lnTo>
                      <a:pt x="663" y="730"/>
                    </a:lnTo>
                    <a:lnTo>
                      <a:pt x="42" y="588"/>
                    </a:lnTo>
                    <a:lnTo>
                      <a:pt x="21" y="494"/>
                    </a:lnTo>
                    <a:lnTo>
                      <a:pt x="0" y="401"/>
                    </a:lnTo>
                    <a:lnTo>
                      <a:pt x="0" y="400"/>
                    </a:lnTo>
                    <a:close/>
                  </a:path>
                </a:pathLst>
              </a:custGeom>
              <a:solidFill>
                <a:srgbClr val="0B2163"/>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it-IT">
                  <a:solidFill>
                    <a:schemeClr val="bg1"/>
                  </a:solidFill>
                  <a:latin typeface="+mn-lt"/>
                </a:endParaRPr>
              </a:p>
            </p:txBody>
          </p:sp>
          <p:sp>
            <p:nvSpPr>
              <p:cNvPr id="34" name="Freeform 34"/>
              <p:cNvSpPr>
                <a:spLocks/>
              </p:cNvSpPr>
              <p:nvPr/>
            </p:nvSpPr>
            <p:spPr bwMode="gray">
              <a:xfrm>
                <a:off x="1088" y="1109"/>
                <a:ext cx="771" cy="830"/>
              </a:xfrm>
              <a:custGeom>
                <a:avLst/>
                <a:gdLst>
                  <a:gd name="T0" fmla="*/ 0 w 679"/>
                  <a:gd name="T1" fmla="*/ 0 h 730"/>
                  <a:gd name="T2" fmla="*/ 875 w 679"/>
                  <a:gd name="T3" fmla="*/ 426 h 730"/>
                  <a:gd name="T4" fmla="*/ 226 w 679"/>
                  <a:gd name="T5" fmla="*/ 944 h 730"/>
                  <a:gd name="T6" fmla="*/ 226 w 679"/>
                  <a:gd name="T7" fmla="*/ 944 h 730"/>
                  <a:gd name="T8" fmla="*/ 114 w 679"/>
                  <a:gd name="T9" fmla="*/ 888 h 730"/>
                  <a:gd name="T10" fmla="*/ 2 w 679"/>
                  <a:gd name="T11" fmla="*/ 833 h 730"/>
                  <a:gd name="T12" fmla="*/ 0 w 679"/>
                  <a:gd name="T13" fmla="*/ 833 h 730"/>
                  <a:gd name="T14" fmla="*/ 0 w 679"/>
                  <a:gd name="T15" fmla="*/ 837 h 730"/>
                  <a:gd name="T16" fmla="*/ 0 w 679"/>
                  <a:gd name="T17" fmla="*/ 0 h 730"/>
                  <a:gd name="T18" fmla="*/ 0 w 679"/>
                  <a:gd name="T19" fmla="*/ 0 h 730"/>
                  <a:gd name="T20" fmla="*/ 0 w 679"/>
                  <a:gd name="T21" fmla="*/ 0 h 7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9" h="730">
                    <a:moveTo>
                      <a:pt x="0" y="0"/>
                    </a:moveTo>
                    <a:lnTo>
                      <a:pt x="679" y="330"/>
                    </a:lnTo>
                    <a:lnTo>
                      <a:pt x="175" y="730"/>
                    </a:lnTo>
                    <a:lnTo>
                      <a:pt x="88" y="687"/>
                    </a:lnTo>
                    <a:lnTo>
                      <a:pt x="2" y="645"/>
                    </a:lnTo>
                    <a:lnTo>
                      <a:pt x="0" y="645"/>
                    </a:lnTo>
                    <a:lnTo>
                      <a:pt x="0" y="647"/>
                    </a:lnTo>
                    <a:lnTo>
                      <a:pt x="0" y="0"/>
                    </a:lnTo>
                    <a:close/>
                  </a:path>
                </a:pathLst>
              </a:custGeom>
              <a:solidFill>
                <a:srgbClr val="0B2163"/>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it-IT">
                  <a:solidFill>
                    <a:schemeClr val="bg1"/>
                  </a:solidFill>
                  <a:latin typeface="+mn-lt"/>
                </a:endParaRPr>
              </a:p>
            </p:txBody>
          </p:sp>
        </p:grpSp>
        <p:sp>
          <p:nvSpPr>
            <p:cNvPr id="20" name="Text Box 44"/>
            <p:cNvSpPr txBox="1">
              <a:spLocks noChangeArrowheads="1"/>
            </p:cNvSpPr>
            <p:nvPr/>
          </p:nvSpPr>
          <p:spPr bwMode="gray">
            <a:xfrm>
              <a:off x="3206" y="1851"/>
              <a:ext cx="356"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009BCD"/>
                  </a:solidFill>
                  <a:miter lim="800000"/>
                  <a:headEnd/>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algn="ctr">
                <a:lnSpc>
                  <a:spcPct val="90000"/>
                </a:lnSpc>
                <a:spcBef>
                  <a:spcPct val="20000"/>
                </a:spcBef>
                <a:buClr>
                  <a:schemeClr val="accent1"/>
                </a:buClr>
                <a:buSzPct val="85000"/>
                <a:buFont typeface="Wingdings 3" pitchFamily="18" charset="2"/>
                <a:buNone/>
              </a:pPr>
              <a:r>
                <a:rPr lang="en-GB" altLang="it-IT" sz="1200" b="1" dirty="0" smtClean="0">
                  <a:solidFill>
                    <a:schemeClr val="bg1"/>
                  </a:solidFill>
                  <a:latin typeface="+mn-lt"/>
                </a:rPr>
                <a:t>VELOCITA’ DI RISPOSTA</a:t>
              </a:r>
              <a:endParaRPr lang="en-GB" altLang="it-IT" sz="1200" b="1" dirty="0">
                <a:solidFill>
                  <a:schemeClr val="bg1"/>
                </a:solidFill>
                <a:latin typeface="+mn-lt"/>
              </a:endParaRPr>
            </a:p>
          </p:txBody>
        </p:sp>
        <p:sp>
          <p:nvSpPr>
            <p:cNvPr id="21" name="Text Box 45"/>
            <p:cNvSpPr txBox="1">
              <a:spLocks noChangeArrowheads="1"/>
            </p:cNvSpPr>
            <p:nvPr/>
          </p:nvSpPr>
          <p:spPr bwMode="gray">
            <a:xfrm>
              <a:off x="3623" y="1883"/>
              <a:ext cx="396" cy="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009BCD"/>
                  </a:solidFill>
                  <a:miter lim="800000"/>
                  <a:headEnd/>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algn="ctr">
                <a:lnSpc>
                  <a:spcPct val="90000"/>
                </a:lnSpc>
                <a:spcBef>
                  <a:spcPct val="20000"/>
                </a:spcBef>
                <a:buClr>
                  <a:schemeClr val="accent1"/>
                </a:buClr>
                <a:buSzPct val="85000"/>
                <a:buFont typeface="Wingdings 3" pitchFamily="18" charset="2"/>
                <a:buNone/>
              </a:pPr>
              <a:r>
                <a:rPr lang="en-GB" altLang="it-IT" sz="1200" b="1" dirty="0" smtClean="0">
                  <a:solidFill>
                    <a:schemeClr val="bg1"/>
                  </a:solidFill>
                  <a:latin typeface="+mn-lt"/>
                </a:rPr>
                <a:t>ADATTAMENTO</a:t>
              </a:r>
              <a:endParaRPr lang="en-GB" altLang="it-IT" sz="1200" b="1" dirty="0">
                <a:solidFill>
                  <a:schemeClr val="bg1"/>
                </a:solidFill>
                <a:latin typeface="+mn-lt"/>
              </a:endParaRPr>
            </a:p>
          </p:txBody>
        </p:sp>
        <p:sp>
          <p:nvSpPr>
            <p:cNvPr id="22" name="Text Box 46"/>
            <p:cNvSpPr txBox="1">
              <a:spLocks noChangeArrowheads="1"/>
            </p:cNvSpPr>
            <p:nvPr/>
          </p:nvSpPr>
          <p:spPr bwMode="gray">
            <a:xfrm>
              <a:off x="3037" y="2615"/>
              <a:ext cx="396" cy="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009BCD"/>
                  </a:solidFill>
                  <a:miter lim="800000"/>
                  <a:headEnd/>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algn="ctr">
                <a:lnSpc>
                  <a:spcPct val="90000"/>
                </a:lnSpc>
                <a:spcBef>
                  <a:spcPct val="20000"/>
                </a:spcBef>
                <a:buClr>
                  <a:schemeClr val="accent1"/>
                </a:buClr>
                <a:buSzPct val="85000"/>
                <a:buFont typeface="Wingdings 3" pitchFamily="18" charset="2"/>
                <a:buNone/>
              </a:pPr>
              <a:r>
                <a:rPr lang="en-GB" altLang="it-IT" sz="1200" b="1" dirty="0" smtClean="0">
                  <a:solidFill>
                    <a:schemeClr val="bg1"/>
                  </a:solidFill>
                  <a:latin typeface="+mn-lt"/>
                </a:rPr>
                <a:t>INTERMEDIARI</a:t>
              </a:r>
              <a:endParaRPr lang="en-GB" altLang="it-IT" sz="1200" b="1" dirty="0">
                <a:solidFill>
                  <a:schemeClr val="bg1"/>
                </a:solidFill>
                <a:latin typeface="+mn-lt"/>
              </a:endParaRPr>
            </a:p>
          </p:txBody>
        </p:sp>
        <p:sp>
          <p:nvSpPr>
            <p:cNvPr id="23" name="Text Box 47"/>
            <p:cNvSpPr txBox="1">
              <a:spLocks noChangeArrowheads="1"/>
            </p:cNvSpPr>
            <p:nvPr/>
          </p:nvSpPr>
          <p:spPr bwMode="gray">
            <a:xfrm>
              <a:off x="3780" y="2615"/>
              <a:ext cx="396" cy="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009BCD"/>
                  </a:solidFill>
                  <a:miter lim="800000"/>
                  <a:headEnd/>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algn="ctr">
                <a:lnSpc>
                  <a:spcPct val="90000"/>
                </a:lnSpc>
                <a:spcBef>
                  <a:spcPct val="20000"/>
                </a:spcBef>
                <a:buClr>
                  <a:schemeClr val="accent1"/>
                </a:buClr>
                <a:buSzPct val="85000"/>
                <a:buFont typeface="Wingdings 3" pitchFamily="18" charset="2"/>
                <a:buNone/>
              </a:pPr>
              <a:r>
                <a:rPr lang="en-GB" altLang="it-IT" sz="1200" b="1" dirty="0" smtClean="0">
                  <a:solidFill>
                    <a:schemeClr val="bg1"/>
                  </a:solidFill>
                  <a:latin typeface="+mn-lt"/>
                </a:rPr>
                <a:t>COSTANZA</a:t>
              </a:r>
              <a:endParaRPr lang="en-GB" altLang="it-IT" sz="1200" b="1" dirty="0">
                <a:solidFill>
                  <a:schemeClr val="bg1"/>
                </a:solidFill>
                <a:latin typeface="+mn-lt"/>
              </a:endParaRPr>
            </a:p>
          </p:txBody>
        </p:sp>
        <p:sp>
          <p:nvSpPr>
            <p:cNvPr id="24" name="Text Box 48"/>
            <p:cNvSpPr txBox="1">
              <a:spLocks noChangeArrowheads="1"/>
            </p:cNvSpPr>
            <p:nvPr/>
          </p:nvSpPr>
          <p:spPr bwMode="gray">
            <a:xfrm>
              <a:off x="3421" y="2797"/>
              <a:ext cx="396" cy="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009BCD"/>
                  </a:solidFill>
                  <a:miter lim="800000"/>
                  <a:headEnd/>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algn="ctr">
                <a:lnSpc>
                  <a:spcPct val="90000"/>
                </a:lnSpc>
                <a:spcBef>
                  <a:spcPct val="20000"/>
                </a:spcBef>
                <a:buClr>
                  <a:schemeClr val="accent1"/>
                </a:buClr>
                <a:buSzPct val="85000"/>
                <a:buFont typeface="Wingdings 3" pitchFamily="18" charset="2"/>
                <a:buNone/>
              </a:pPr>
              <a:r>
                <a:rPr lang="en-GB" altLang="it-IT" sz="1200" b="1" dirty="0" smtClean="0">
                  <a:solidFill>
                    <a:schemeClr val="bg1"/>
                  </a:solidFill>
                  <a:latin typeface="+mn-lt"/>
                </a:rPr>
                <a:t>TRASPORTO</a:t>
              </a:r>
              <a:endParaRPr lang="en-GB" altLang="it-IT" sz="1200" b="1" dirty="0">
                <a:solidFill>
                  <a:schemeClr val="bg1"/>
                </a:solidFill>
                <a:latin typeface="+mn-lt"/>
              </a:endParaRPr>
            </a:p>
          </p:txBody>
        </p:sp>
        <p:sp>
          <p:nvSpPr>
            <p:cNvPr id="25" name="Text Box 49"/>
            <p:cNvSpPr txBox="1">
              <a:spLocks noChangeArrowheads="1"/>
            </p:cNvSpPr>
            <p:nvPr/>
          </p:nvSpPr>
          <p:spPr bwMode="gray">
            <a:xfrm>
              <a:off x="2996" y="2198"/>
              <a:ext cx="396"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009BCD"/>
                  </a:solidFill>
                  <a:miter lim="800000"/>
                  <a:headEnd/>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algn="ctr">
                <a:lnSpc>
                  <a:spcPct val="90000"/>
                </a:lnSpc>
                <a:spcBef>
                  <a:spcPct val="20000"/>
                </a:spcBef>
                <a:buClr>
                  <a:schemeClr val="accent1"/>
                </a:buClr>
                <a:buSzPct val="85000"/>
                <a:buFont typeface="Wingdings 3" pitchFamily="18" charset="2"/>
                <a:buNone/>
              </a:pPr>
              <a:r>
                <a:rPr lang="en-GB" altLang="it-IT" sz="1200" b="1" dirty="0" smtClean="0">
                  <a:solidFill>
                    <a:schemeClr val="bg1"/>
                  </a:solidFill>
                  <a:latin typeface="+mn-lt"/>
                </a:rPr>
                <a:t>VOLUMI DI PRODUZIONE</a:t>
              </a:r>
              <a:endParaRPr lang="en-GB" altLang="it-IT" sz="1200" b="1" dirty="0">
                <a:solidFill>
                  <a:schemeClr val="bg1"/>
                </a:solidFill>
                <a:latin typeface="+mn-lt"/>
              </a:endParaRPr>
            </a:p>
          </p:txBody>
        </p:sp>
        <p:sp>
          <p:nvSpPr>
            <p:cNvPr id="26" name="Text Box 50"/>
            <p:cNvSpPr txBox="1">
              <a:spLocks noChangeArrowheads="1"/>
            </p:cNvSpPr>
            <p:nvPr/>
          </p:nvSpPr>
          <p:spPr bwMode="gray">
            <a:xfrm>
              <a:off x="3832" y="2231"/>
              <a:ext cx="396" cy="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rgbClr val="009BCD"/>
                  </a:solidFill>
                  <a:miter lim="800000"/>
                  <a:headEnd/>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algn="ctr">
                <a:lnSpc>
                  <a:spcPct val="90000"/>
                </a:lnSpc>
                <a:spcBef>
                  <a:spcPct val="20000"/>
                </a:spcBef>
                <a:buClr>
                  <a:schemeClr val="accent1"/>
                </a:buClr>
                <a:buSzPct val="85000"/>
                <a:buFont typeface="Wingdings 3" pitchFamily="18" charset="2"/>
                <a:buNone/>
              </a:pPr>
              <a:r>
                <a:rPr lang="en-GB" altLang="it-IT" sz="1200" b="1" dirty="0" smtClean="0">
                  <a:solidFill>
                    <a:schemeClr val="bg1"/>
                  </a:solidFill>
                  <a:latin typeface="+mn-lt"/>
                </a:rPr>
                <a:t>QUALITA’</a:t>
              </a:r>
              <a:endParaRPr lang="en-GB" altLang="it-IT" sz="1200" b="1" dirty="0">
                <a:solidFill>
                  <a:schemeClr val="bg1"/>
                </a:solidFill>
                <a:latin typeface="+mn-lt"/>
              </a:endParaRPr>
            </a:p>
          </p:txBody>
        </p:sp>
        <p:sp>
          <p:nvSpPr>
            <p:cNvPr id="27" name="Oval 58"/>
            <p:cNvSpPr>
              <a:spLocks noChangeArrowheads="1"/>
            </p:cNvSpPr>
            <p:nvPr/>
          </p:nvSpPr>
          <p:spPr bwMode="gray">
            <a:xfrm>
              <a:off x="3380" y="2115"/>
              <a:ext cx="445" cy="443"/>
            </a:xfrm>
            <a:prstGeom prst="ellipse">
              <a:avLst/>
            </a:prstGeom>
            <a:solidFill>
              <a:schemeClr val="accent5">
                <a:lumMod val="20000"/>
                <a:lumOff val="80000"/>
              </a:schemeClr>
            </a:solidFill>
            <a:ln w="6350" algn="ctr">
              <a:solidFill>
                <a:schemeClr val="bg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algn="ctr">
                <a:spcBef>
                  <a:spcPct val="0"/>
                </a:spcBef>
              </a:pPr>
              <a:r>
                <a:rPr lang="en-GB" altLang="it-IT" sz="1200" b="1" dirty="0" smtClean="0">
                  <a:latin typeface="+mn-lt"/>
                </a:rPr>
                <a:t>VANTAGGI COMPETITIVI</a:t>
              </a:r>
              <a:endParaRPr lang="en-GB" altLang="it-IT" sz="1200" b="1" dirty="0">
                <a:latin typeface="+mn-lt"/>
              </a:endParaRPr>
            </a:p>
          </p:txBody>
        </p:sp>
      </p:grpSp>
      <p:sp>
        <p:nvSpPr>
          <p:cNvPr id="35" name="Rettangolo 34"/>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I vantaggi competitivi del Gruppo Pro-</a:t>
            </a:r>
            <a:r>
              <a:rPr lang="it-IT" sz="1400" b="1" dirty="0" err="1" smtClean="0">
                <a:solidFill>
                  <a:schemeClr val="bg1"/>
                </a:solidFill>
                <a:latin typeface="+mn-lt"/>
                <a:ea typeface="Gulim" pitchFamily="34" charset="-127"/>
              </a:rPr>
              <a:t>Gest</a:t>
            </a:r>
            <a:endParaRPr lang="it-IT" sz="1400" b="1" dirty="0">
              <a:solidFill>
                <a:schemeClr val="bg1"/>
              </a:solidFill>
              <a:latin typeface="+mn-lt"/>
              <a:ea typeface="Gulim" pitchFamily="34" charset="-127"/>
            </a:endParaRPr>
          </a:p>
        </p:txBody>
      </p:sp>
      <p:sp>
        <p:nvSpPr>
          <p:cNvPr id="36" name="Rettangolo 35"/>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37" name="Connettore 1 36"/>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38" name="Titolo 1"/>
          <p:cNvSpPr>
            <a:spLocks noGrp="1"/>
          </p:cNvSpPr>
          <p:nvPr>
            <p:ph type="title"/>
          </p:nvPr>
        </p:nvSpPr>
        <p:spPr>
          <a:xfrm>
            <a:off x="453000" y="244486"/>
            <a:ext cx="9000000" cy="439200"/>
          </a:xfrm>
        </p:spPr>
        <p:txBody>
          <a:bodyPr/>
          <a:lstStyle/>
          <a:p>
            <a:r>
              <a:rPr lang="it-IT" dirty="0" err="1" smtClean="0"/>
              <a:t>Overview</a:t>
            </a:r>
            <a:r>
              <a:rPr lang="it-IT" dirty="0" smtClean="0"/>
              <a:t> del Gruppo</a:t>
            </a:r>
            <a:endParaRPr lang="it-IT" dirty="0">
              <a:solidFill>
                <a:srgbClr val="002060"/>
              </a:solidFill>
            </a:endParaRPr>
          </a:p>
        </p:txBody>
      </p:sp>
    </p:spTree>
    <p:extLst>
      <p:ext uri="{BB962C8B-B14F-4D97-AF65-F5344CB8AC3E}">
        <p14:creationId xmlns:p14="http://schemas.microsoft.com/office/powerpoint/2010/main" xmlns="" val="338382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Overview</a:t>
            </a:r>
            <a:r>
              <a:rPr lang="it-IT" dirty="0" smtClean="0"/>
              <a:t> del Gruppo</a:t>
            </a:r>
            <a:endParaRPr lang="it-IT" dirty="0">
              <a:solidFill>
                <a:srgbClr val="002060"/>
              </a:solidFill>
            </a:endParaRPr>
          </a:p>
        </p:txBody>
      </p:sp>
      <p:sp>
        <p:nvSpPr>
          <p:cNvPr id="81" name="Rettangolo 80"/>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La Famiglia Zago</a:t>
            </a:r>
            <a:endParaRPr lang="it-IT" sz="1400" b="1" dirty="0">
              <a:solidFill>
                <a:schemeClr val="bg1"/>
              </a:solidFill>
              <a:latin typeface="+mn-lt"/>
              <a:ea typeface="Gulim" pitchFamily="34" charset="-127"/>
            </a:endParaRPr>
          </a:p>
        </p:txBody>
      </p:sp>
      <p:sp>
        <p:nvSpPr>
          <p:cNvPr id="82" name="Rettangolo 81"/>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83" name="Connettore 1 82"/>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pic>
        <p:nvPicPr>
          <p:cNvPr id="44" name="Immagine 4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8777" y="972789"/>
            <a:ext cx="7824325" cy="5235680"/>
          </a:xfrm>
          <a:prstGeom prst="rect">
            <a:avLst/>
          </a:prstGeom>
        </p:spPr>
      </p:pic>
    </p:spTree>
    <p:extLst>
      <p:ext uri="{BB962C8B-B14F-4D97-AF65-F5344CB8AC3E}">
        <p14:creationId xmlns:p14="http://schemas.microsoft.com/office/powerpoint/2010/main" xmlns="" val="144522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Index</a:t>
            </a:r>
            <a:endParaRPr lang="it-IT" dirty="0">
              <a:solidFill>
                <a:srgbClr val="002060"/>
              </a:solidFill>
            </a:endParaRPr>
          </a:p>
        </p:txBody>
      </p:sp>
      <p:sp>
        <p:nvSpPr>
          <p:cNvPr id="7" name="Rettangolo arrotondato 6"/>
          <p:cNvSpPr/>
          <p:nvPr/>
        </p:nvSpPr>
        <p:spPr bwMode="auto">
          <a:xfrm>
            <a:off x="1446710" y="1834027"/>
            <a:ext cx="4536000" cy="360000"/>
          </a:xfrm>
          <a:prstGeom prst="roundRect">
            <a:avLst/>
          </a:prstGeom>
          <a:solidFill>
            <a:schemeClr val="bg1">
              <a:lumMod val="95000"/>
            </a:schemeClr>
          </a:solidFill>
          <a:ln w="12700">
            <a:solidFill>
              <a:schemeClr val="bg1">
                <a:lumMod val="75000"/>
              </a:schemeClr>
            </a:solid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8" name="Rettangolo 7"/>
          <p:cNvSpPr/>
          <p:nvPr/>
        </p:nvSpPr>
        <p:spPr bwMode="auto">
          <a:xfrm>
            <a:off x="1160108" y="1265379"/>
            <a:ext cx="368490" cy="1935022"/>
          </a:xfrm>
          <a:prstGeom prst="rect">
            <a:avLst/>
          </a:prstGeom>
          <a:solidFill>
            <a:srgbClr val="0B2163"/>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2" name="Segnaposto contenuto 2"/>
          <p:cNvSpPr txBox="1">
            <a:spLocks/>
          </p:cNvSpPr>
          <p:nvPr/>
        </p:nvSpPr>
        <p:spPr>
          <a:xfrm>
            <a:off x="1173756" y="1360912"/>
            <a:ext cx="7002056" cy="3493475"/>
          </a:xfrm>
          <a:prstGeom prst="rect">
            <a:avLst/>
          </a:prstGeom>
        </p:spPr>
        <p:txBody>
          <a:bodyPr lIns="72000" tIns="36000" rIns="36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400050" indent="-400050" algn="just">
              <a:spcBef>
                <a:spcPts val="1000"/>
              </a:spcBef>
              <a:buClr>
                <a:schemeClr val="bg1"/>
              </a:buClr>
              <a:buFont typeface="+mj-lt"/>
              <a:buAutoNum type="romanUcPeriod"/>
            </a:pPr>
            <a:r>
              <a:rPr lang="it-IT" sz="2000" b="1" dirty="0" err="1"/>
              <a:t>Overview</a:t>
            </a:r>
            <a:r>
              <a:rPr lang="it-IT" sz="2000" b="1" dirty="0"/>
              <a:t> del Gruppo </a:t>
            </a:r>
          </a:p>
          <a:p>
            <a:pPr marL="400050" indent="-400050" algn="just">
              <a:spcBef>
                <a:spcPts val="1000"/>
              </a:spcBef>
              <a:buClr>
                <a:schemeClr val="bg1"/>
              </a:buClr>
              <a:buFont typeface="+mj-lt"/>
              <a:buAutoNum type="romanUcPeriod"/>
            </a:pPr>
            <a:r>
              <a:rPr lang="it-IT" sz="2000" b="1" dirty="0"/>
              <a:t>Il mercato delle carte per ondulatori</a:t>
            </a:r>
          </a:p>
          <a:p>
            <a:pPr marL="400050" indent="-400050" algn="just">
              <a:spcBef>
                <a:spcPts val="1000"/>
              </a:spcBef>
              <a:buClr>
                <a:schemeClr val="bg1"/>
              </a:buClr>
              <a:buFont typeface="+mj-lt"/>
              <a:buAutoNum type="romanUcPeriod"/>
            </a:pPr>
            <a:r>
              <a:rPr lang="it-IT" sz="2000" b="1" dirty="0"/>
              <a:t>Pro-Gest Mantova</a:t>
            </a:r>
          </a:p>
          <a:p>
            <a:pPr marL="400050" indent="-400050" algn="just">
              <a:spcBef>
                <a:spcPts val="1000"/>
              </a:spcBef>
              <a:buClr>
                <a:schemeClr val="bg1"/>
              </a:buClr>
              <a:buFont typeface="+mj-lt"/>
              <a:buAutoNum type="romanUcPeriod"/>
            </a:pPr>
            <a:r>
              <a:rPr lang="it-IT" sz="2000" b="1" dirty="0"/>
              <a:t>Focus occupazionale e tempistica del nuovo progetto</a:t>
            </a:r>
          </a:p>
        </p:txBody>
      </p:sp>
    </p:spTree>
    <p:extLst>
      <p:ext uri="{BB962C8B-B14F-4D97-AF65-F5344CB8AC3E}">
        <p14:creationId xmlns:p14="http://schemas.microsoft.com/office/powerpoint/2010/main" xmlns="" val="3482268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mercato</a:t>
            </a:r>
            <a:endParaRPr lang="it-IT" dirty="0">
              <a:solidFill>
                <a:srgbClr val="002060"/>
              </a:solidFill>
            </a:endParaRPr>
          </a:p>
        </p:txBody>
      </p:sp>
      <p:sp>
        <p:nvSpPr>
          <p:cNvPr id="28" name="Rettangolo 27"/>
          <p:cNvSpPr/>
          <p:nvPr/>
        </p:nvSpPr>
        <p:spPr bwMode="auto">
          <a:xfrm>
            <a:off x="1101000" y="1201275"/>
            <a:ext cx="2617166" cy="252891"/>
          </a:xfrm>
          <a:prstGeom prst="rect">
            <a:avLst/>
          </a:prstGeom>
          <a:solidFill>
            <a:srgbClr val="00B050"/>
          </a:solidFill>
          <a:ln w="19050">
            <a:solidFill>
              <a:srgbClr val="0B2163"/>
            </a:solidFill>
            <a:miter lim="800000"/>
            <a:headEnd type="none" w="sm" len="sm"/>
            <a:tailEnd type="none" w="sm" len="sm"/>
          </a:ln>
        </p:spPr>
        <p:txBody>
          <a:bodyPr vert="horz" wrap="square" lIns="36000" tIns="36000" rIns="3600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CARTA PER ONDULATORI</a:t>
            </a:r>
            <a:endParaRPr lang="it-IT" sz="1400" b="1" dirty="0">
              <a:solidFill>
                <a:schemeClr val="bg1"/>
              </a:solidFill>
              <a:latin typeface="+mn-lt"/>
              <a:ea typeface="Gulim" pitchFamily="34" charset="-127"/>
            </a:endParaRPr>
          </a:p>
        </p:txBody>
      </p:sp>
      <p:sp>
        <p:nvSpPr>
          <p:cNvPr id="30" name="Rettangolo 29"/>
          <p:cNvSpPr/>
          <p:nvPr/>
        </p:nvSpPr>
        <p:spPr bwMode="auto">
          <a:xfrm>
            <a:off x="6824999" y="1201275"/>
            <a:ext cx="2731629" cy="252000"/>
          </a:xfrm>
          <a:prstGeom prst="rect">
            <a:avLst/>
          </a:prstGeom>
          <a:solidFill>
            <a:srgbClr val="FF9933"/>
          </a:solidFill>
          <a:ln w="19050">
            <a:solidFill>
              <a:srgbClr val="0B2163"/>
            </a:solidFill>
            <a:miter lim="800000"/>
            <a:headEnd type="none" w="sm" len="sm"/>
            <a:tailEnd type="none" w="sm" len="sm"/>
          </a:ln>
        </p:spPr>
        <p:txBody>
          <a:bodyPr vert="horz" wrap="square" lIns="36000" tIns="36000" rIns="3600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PACKAGING</a:t>
            </a:r>
            <a:endParaRPr lang="it-IT" sz="1400" b="1" dirty="0">
              <a:solidFill>
                <a:schemeClr val="bg1"/>
              </a:solidFill>
              <a:latin typeface="+mn-lt"/>
              <a:ea typeface="Gulim" pitchFamily="34" charset="-127"/>
            </a:endParaRPr>
          </a:p>
        </p:txBody>
      </p:sp>
      <p:sp>
        <p:nvSpPr>
          <p:cNvPr id="32" name="Rectangle 2"/>
          <p:cNvSpPr>
            <a:spLocks noChangeArrowheads="1"/>
          </p:cNvSpPr>
          <p:nvPr/>
        </p:nvSpPr>
        <p:spPr bwMode="gray">
          <a:xfrm rot="10800000">
            <a:off x="783778" y="1454346"/>
            <a:ext cx="8669222" cy="2225493"/>
          </a:xfrm>
          <a:prstGeom prst="rect">
            <a:avLst/>
          </a:prstGeom>
          <a:solidFill>
            <a:srgbClr val="0B2163"/>
          </a:solidFill>
          <a:ln w="6350">
            <a:solidFill>
              <a:srgbClr val="0B2163"/>
            </a:solidFill>
            <a:miter lim="800000"/>
            <a:headEnd/>
            <a:tailEnd/>
          </a:ln>
          <a:effectLst/>
        </p:spPr>
        <p:txBody>
          <a:bodyPr vert="eaVert" lIns="72000" tIns="72000" rIns="72000" bIns="72000"/>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algn="ctr"/>
            <a:r>
              <a:rPr lang="en-GB" altLang="it-IT" sz="900" b="1" dirty="0" smtClean="0">
                <a:solidFill>
                  <a:schemeClr val="bg1"/>
                </a:solidFill>
              </a:rPr>
              <a:t>CARATTERISTICHE SETTORI</a:t>
            </a:r>
            <a:endParaRPr lang="en-GB" altLang="it-IT" sz="900" b="1" dirty="0">
              <a:solidFill>
                <a:schemeClr val="bg1"/>
              </a:solidFill>
            </a:endParaRPr>
          </a:p>
        </p:txBody>
      </p:sp>
      <p:sp>
        <p:nvSpPr>
          <p:cNvPr id="33" name="Rectangle 3"/>
          <p:cNvSpPr txBox="1">
            <a:spLocks noChangeArrowheads="1"/>
          </p:cNvSpPr>
          <p:nvPr/>
        </p:nvSpPr>
        <p:spPr bwMode="gray">
          <a:xfrm>
            <a:off x="1101000" y="1454348"/>
            <a:ext cx="2617166" cy="2225493"/>
          </a:xfrm>
          <a:prstGeom prst="rect">
            <a:avLst/>
          </a:prstGeom>
          <a:solidFill>
            <a:schemeClr val="bg1"/>
          </a:solidFill>
          <a:ln w="6350" cap="flat">
            <a:solidFill>
              <a:srgbClr val="0B2163"/>
            </a:solidFill>
            <a:miter lim="800000"/>
            <a:headEnd/>
            <a:tailEnd/>
          </a:ln>
        </p:spPr>
        <p:txBody>
          <a:bodyPr lIns="72000" tIns="36000" rIns="36000" bIns="36000"/>
          <a:lstStyle>
            <a:lvl1pPr marL="342900" marR="0" indent="-342900" algn="l" defTabSz="914400" rtl="0" eaLnBrk="0" fontAlgn="base" latinLnBrk="0" hangingPunct="0">
              <a:lnSpc>
                <a:spcPct val="100000"/>
              </a:lnSpc>
              <a:spcBef>
                <a:spcPct val="55000"/>
              </a:spcBef>
              <a:spcAft>
                <a:spcPct val="0"/>
              </a:spcAft>
              <a:buClr>
                <a:schemeClr val="accent2"/>
              </a:buClr>
              <a:buSzPct val="90000"/>
              <a:buFont typeface="Wingdings" pitchFamily="2" charset="2"/>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1pPr>
            <a:lvl2pPr marL="192088" marR="0" indent="-190500" algn="l" defTabSz="914400" rtl="0" eaLnBrk="0" fontAlgn="base" latinLnBrk="0" hangingPunct="0">
              <a:lnSpc>
                <a:spcPct val="100000"/>
              </a:lnSpc>
              <a:spcBef>
                <a:spcPct val="55000"/>
              </a:spcBef>
              <a:spcAft>
                <a:spcPct val="0"/>
              </a:spcAft>
              <a:buClr>
                <a:schemeClr val="accent1"/>
              </a:buClr>
              <a:buSzPct val="85000"/>
              <a:buFont typeface="Wingdings" pitchFamily="2" charset="2"/>
              <a:buChar char="n"/>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2pPr>
            <a:lvl3pPr marL="376238"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88900" lvl="2" indent="-85725">
              <a:lnSpc>
                <a:spcPct val="105000"/>
              </a:lnSpc>
              <a:spcBef>
                <a:spcPct val="30000"/>
              </a:spcBef>
              <a:buClr>
                <a:srgbClr val="0B2163"/>
              </a:buClr>
              <a:buSzPct val="75000"/>
              <a:buFont typeface="Wingdings" pitchFamily="2" charset="2"/>
              <a:buChar char="n"/>
            </a:pPr>
            <a:r>
              <a:rPr lang="it-IT" altLang="it-IT" sz="1100" kern="1200" dirty="0" smtClean="0">
                <a:latin typeface="Calibri (Corpo)"/>
              </a:rPr>
              <a:t>In Europa nell’ultimo anno, sono state consumate circa 27 milioni di tonnellate di  carta in bobine, di cui 3,8 milioni consumate in Italia.</a:t>
            </a:r>
          </a:p>
          <a:p>
            <a:pPr marL="88900" lvl="2" indent="-85725">
              <a:lnSpc>
                <a:spcPct val="105000"/>
              </a:lnSpc>
              <a:spcBef>
                <a:spcPct val="30000"/>
              </a:spcBef>
              <a:buClr>
                <a:srgbClr val="0B2163"/>
              </a:buClr>
              <a:buSzPct val="75000"/>
              <a:buFont typeface="Wingdings" pitchFamily="2" charset="2"/>
              <a:buChar char="n"/>
            </a:pPr>
            <a:r>
              <a:rPr lang="it-IT" altLang="it-IT" sz="1100" kern="1200" dirty="0" smtClean="0">
                <a:latin typeface="Calibri (Corpo)"/>
              </a:rPr>
              <a:t>L’arena competitiva è quella europea ma prevalentemente italiana in relazione ad un consumo interno più elevato rispetto alla produzione (pari a 2,7 milioni).</a:t>
            </a:r>
          </a:p>
          <a:p>
            <a:pPr marL="88900" lvl="2" indent="-85725">
              <a:lnSpc>
                <a:spcPct val="105000"/>
              </a:lnSpc>
              <a:spcBef>
                <a:spcPct val="30000"/>
              </a:spcBef>
              <a:buClr>
                <a:srgbClr val="0B2163"/>
              </a:buClr>
              <a:buSzPct val="75000"/>
              <a:buFont typeface="Wingdings" pitchFamily="2" charset="2"/>
              <a:buChar char="n"/>
            </a:pPr>
            <a:r>
              <a:rPr lang="it-IT" altLang="it-IT" sz="1100" kern="1200" dirty="0" smtClean="0">
                <a:latin typeface="Calibri (Corpo)"/>
              </a:rPr>
              <a:t>L’andamento di questo settore è strettamente collegato a quello del cartone ondulato e del packaging.</a:t>
            </a:r>
            <a:endParaRPr lang="it-IT" altLang="it-IT" sz="1100" kern="1200" dirty="0">
              <a:latin typeface="Calibri (Corpo)"/>
            </a:endParaRPr>
          </a:p>
        </p:txBody>
      </p:sp>
      <p:sp>
        <p:nvSpPr>
          <p:cNvPr id="34" name="Rectangle 4"/>
          <p:cNvSpPr>
            <a:spLocks noChangeArrowheads="1"/>
          </p:cNvSpPr>
          <p:nvPr/>
        </p:nvSpPr>
        <p:spPr bwMode="gray">
          <a:xfrm>
            <a:off x="3963000" y="1454348"/>
            <a:ext cx="2628000" cy="2225493"/>
          </a:xfrm>
          <a:prstGeom prst="rect">
            <a:avLst/>
          </a:prstGeom>
          <a:solidFill>
            <a:schemeClr val="bg1"/>
          </a:solidFill>
          <a:ln w="6350">
            <a:solidFill>
              <a:srgbClr val="0B2163"/>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36000" rIns="36000" bIns="36000"/>
          <a:lstStyle>
            <a:lvl1pPr marL="342900" indent="-342900">
              <a:lnSpc>
                <a:spcPct val="105000"/>
              </a:lnSpc>
              <a:spcBef>
                <a:spcPct val="80000"/>
              </a:spcBef>
              <a:defRPr sz="1200" b="1">
                <a:solidFill>
                  <a:schemeClr val="tx1"/>
                </a:solidFill>
                <a:latin typeface="Arial" charset="0"/>
              </a:defRPr>
            </a:lvl1pPr>
            <a:lvl2pPr marL="742950" indent="-285750">
              <a:lnSpc>
                <a:spcPct val="105000"/>
              </a:lnSpc>
              <a:spcBef>
                <a:spcPct val="30000"/>
              </a:spcBef>
              <a:defRPr sz="1100">
                <a:solidFill>
                  <a:schemeClr val="tx1"/>
                </a:solidFill>
                <a:latin typeface="Arial" charset="0"/>
              </a:defRPr>
            </a:lvl2pPr>
            <a:lvl3pPr marL="190500" indent="-187325">
              <a:lnSpc>
                <a:spcPct val="105000"/>
              </a:lnSpc>
              <a:spcBef>
                <a:spcPct val="30000"/>
              </a:spcBef>
              <a:buSzPct val="75000"/>
              <a:buFont typeface="Wingdings" pitchFamily="2" charset="2"/>
              <a:buChar char="n"/>
              <a:defRPr sz="1100">
                <a:solidFill>
                  <a:schemeClr val="tx1"/>
                </a:solidFill>
                <a:latin typeface="Arial" charset="0"/>
              </a:defRPr>
            </a:lvl3pPr>
            <a:lvl4pPr marL="1600200" indent="-228600">
              <a:lnSpc>
                <a:spcPct val="105000"/>
              </a:lnSpc>
              <a:spcBef>
                <a:spcPct val="30000"/>
              </a:spcBef>
              <a:buChar char="–"/>
              <a:defRPr sz="1100">
                <a:solidFill>
                  <a:schemeClr val="tx1"/>
                </a:solidFill>
                <a:latin typeface="Arial" charset="0"/>
              </a:defRPr>
            </a:lvl4pPr>
            <a:lvl5pPr marL="2057400" indent="-228600">
              <a:lnSpc>
                <a:spcPct val="105000"/>
              </a:lnSpc>
              <a:spcBef>
                <a:spcPct val="30000"/>
              </a:spcBef>
              <a:buChar char="–"/>
              <a:defRPr sz="1100">
                <a:solidFill>
                  <a:schemeClr val="tx1"/>
                </a:solidFill>
                <a:latin typeface="Arial" charset="0"/>
              </a:defRPr>
            </a:lvl5pPr>
            <a:lvl6pPr marL="2514600" indent="-228600" eaLnBrk="0" fontAlgn="base" hangingPunct="0">
              <a:lnSpc>
                <a:spcPct val="105000"/>
              </a:lnSpc>
              <a:spcBef>
                <a:spcPct val="30000"/>
              </a:spcBef>
              <a:spcAft>
                <a:spcPct val="0"/>
              </a:spcAft>
              <a:buChar char="–"/>
              <a:defRPr sz="1100">
                <a:solidFill>
                  <a:schemeClr val="tx1"/>
                </a:solidFill>
                <a:latin typeface="Arial" charset="0"/>
              </a:defRPr>
            </a:lvl6pPr>
            <a:lvl7pPr marL="2971800" indent="-228600" eaLnBrk="0" fontAlgn="base" hangingPunct="0">
              <a:lnSpc>
                <a:spcPct val="105000"/>
              </a:lnSpc>
              <a:spcBef>
                <a:spcPct val="30000"/>
              </a:spcBef>
              <a:spcAft>
                <a:spcPct val="0"/>
              </a:spcAft>
              <a:buChar char="–"/>
              <a:defRPr sz="1100">
                <a:solidFill>
                  <a:schemeClr val="tx1"/>
                </a:solidFill>
                <a:latin typeface="Arial" charset="0"/>
              </a:defRPr>
            </a:lvl7pPr>
            <a:lvl8pPr marL="3429000" indent="-228600" eaLnBrk="0" fontAlgn="base" hangingPunct="0">
              <a:lnSpc>
                <a:spcPct val="105000"/>
              </a:lnSpc>
              <a:spcBef>
                <a:spcPct val="30000"/>
              </a:spcBef>
              <a:spcAft>
                <a:spcPct val="0"/>
              </a:spcAft>
              <a:buChar char="–"/>
              <a:defRPr sz="1100">
                <a:solidFill>
                  <a:schemeClr val="tx1"/>
                </a:solidFill>
                <a:latin typeface="Arial" charset="0"/>
              </a:defRPr>
            </a:lvl8pPr>
            <a:lvl9pPr marL="3886200" indent="-228600" eaLnBrk="0" fontAlgn="base" hangingPunct="0">
              <a:lnSpc>
                <a:spcPct val="105000"/>
              </a:lnSpc>
              <a:spcBef>
                <a:spcPct val="30000"/>
              </a:spcBef>
              <a:spcAft>
                <a:spcPct val="0"/>
              </a:spcAft>
              <a:buChar char="–"/>
              <a:defRPr sz="1100">
                <a:solidFill>
                  <a:schemeClr val="tx1"/>
                </a:solidFill>
                <a:latin typeface="Arial" charset="0"/>
              </a:defRPr>
            </a:lvl9pPr>
          </a:lstStyle>
          <a:p>
            <a:pPr marL="88900" lvl="2" indent="-85725" eaLnBrk="0" hangingPunct="0">
              <a:buClr>
                <a:srgbClr val="0B2163"/>
              </a:buClr>
            </a:pPr>
            <a:r>
              <a:rPr lang="it-IT" altLang="it-IT" dirty="0" smtClean="0">
                <a:latin typeface="Calibri (Corpo)"/>
              </a:rPr>
              <a:t>In Italia si consumano circa 5,7 miliardi di m² di cartone ondulato.</a:t>
            </a:r>
          </a:p>
          <a:p>
            <a:pPr marL="88900" lvl="2" indent="-85725" eaLnBrk="0" hangingPunct="0">
              <a:buClr>
                <a:srgbClr val="0B2163"/>
              </a:buClr>
            </a:pPr>
            <a:r>
              <a:rPr lang="it-IT" altLang="it-IT" dirty="0" smtClean="0">
                <a:latin typeface="Calibri (Corpo)"/>
              </a:rPr>
              <a:t>La crescita di questo comparto nell’ultimo anno  è stata di circa il 2,2% e per i prossimi anni  le attese sono in linea con questo dato.</a:t>
            </a:r>
          </a:p>
        </p:txBody>
      </p:sp>
      <p:sp>
        <p:nvSpPr>
          <p:cNvPr id="35" name="Rectangle 5"/>
          <p:cNvSpPr>
            <a:spLocks noChangeArrowheads="1"/>
          </p:cNvSpPr>
          <p:nvPr/>
        </p:nvSpPr>
        <p:spPr bwMode="gray">
          <a:xfrm>
            <a:off x="6824999" y="1454167"/>
            <a:ext cx="2731630" cy="2225674"/>
          </a:xfrm>
          <a:prstGeom prst="rect">
            <a:avLst/>
          </a:prstGeom>
          <a:solidFill>
            <a:schemeClr val="bg1"/>
          </a:solidFill>
          <a:ln w="6350">
            <a:solidFill>
              <a:srgbClr val="0B2163"/>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36000" rIns="36000" bIns="36000"/>
          <a:lstStyle>
            <a:lvl1pPr marL="342900" indent="-342900">
              <a:lnSpc>
                <a:spcPct val="105000"/>
              </a:lnSpc>
              <a:spcBef>
                <a:spcPct val="80000"/>
              </a:spcBef>
              <a:defRPr sz="1200" b="1">
                <a:solidFill>
                  <a:schemeClr val="tx1"/>
                </a:solidFill>
                <a:latin typeface="Arial" charset="0"/>
              </a:defRPr>
            </a:lvl1pPr>
            <a:lvl2pPr marL="742950" indent="-285750">
              <a:lnSpc>
                <a:spcPct val="105000"/>
              </a:lnSpc>
              <a:spcBef>
                <a:spcPct val="30000"/>
              </a:spcBef>
              <a:defRPr sz="1100">
                <a:solidFill>
                  <a:schemeClr val="tx1"/>
                </a:solidFill>
                <a:latin typeface="Arial" charset="0"/>
              </a:defRPr>
            </a:lvl2pPr>
            <a:lvl3pPr marL="190500" indent="-187325">
              <a:lnSpc>
                <a:spcPct val="105000"/>
              </a:lnSpc>
              <a:spcBef>
                <a:spcPct val="30000"/>
              </a:spcBef>
              <a:buSzPct val="75000"/>
              <a:buFont typeface="Wingdings" pitchFamily="2" charset="2"/>
              <a:buChar char="n"/>
              <a:defRPr sz="1100">
                <a:solidFill>
                  <a:schemeClr val="tx1"/>
                </a:solidFill>
                <a:latin typeface="Arial" charset="0"/>
              </a:defRPr>
            </a:lvl3pPr>
            <a:lvl4pPr marL="1600200" indent="-228600">
              <a:lnSpc>
                <a:spcPct val="105000"/>
              </a:lnSpc>
              <a:spcBef>
                <a:spcPct val="30000"/>
              </a:spcBef>
              <a:buChar char="–"/>
              <a:defRPr sz="1100">
                <a:solidFill>
                  <a:schemeClr val="tx1"/>
                </a:solidFill>
                <a:latin typeface="Arial" charset="0"/>
              </a:defRPr>
            </a:lvl4pPr>
            <a:lvl5pPr marL="2057400" indent="-228600">
              <a:lnSpc>
                <a:spcPct val="105000"/>
              </a:lnSpc>
              <a:spcBef>
                <a:spcPct val="30000"/>
              </a:spcBef>
              <a:buChar char="–"/>
              <a:defRPr sz="1100">
                <a:solidFill>
                  <a:schemeClr val="tx1"/>
                </a:solidFill>
                <a:latin typeface="Arial" charset="0"/>
              </a:defRPr>
            </a:lvl5pPr>
            <a:lvl6pPr marL="2514600" indent="-228600" eaLnBrk="0" fontAlgn="base" hangingPunct="0">
              <a:lnSpc>
                <a:spcPct val="105000"/>
              </a:lnSpc>
              <a:spcBef>
                <a:spcPct val="30000"/>
              </a:spcBef>
              <a:spcAft>
                <a:spcPct val="0"/>
              </a:spcAft>
              <a:buChar char="–"/>
              <a:defRPr sz="1100">
                <a:solidFill>
                  <a:schemeClr val="tx1"/>
                </a:solidFill>
                <a:latin typeface="Arial" charset="0"/>
              </a:defRPr>
            </a:lvl6pPr>
            <a:lvl7pPr marL="2971800" indent="-228600" eaLnBrk="0" fontAlgn="base" hangingPunct="0">
              <a:lnSpc>
                <a:spcPct val="105000"/>
              </a:lnSpc>
              <a:spcBef>
                <a:spcPct val="30000"/>
              </a:spcBef>
              <a:spcAft>
                <a:spcPct val="0"/>
              </a:spcAft>
              <a:buChar char="–"/>
              <a:defRPr sz="1100">
                <a:solidFill>
                  <a:schemeClr val="tx1"/>
                </a:solidFill>
                <a:latin typeface="Arial" charset="0"/>
              </a:defRPr>
            </a:lvl7pPr>
            <a:lvl8pPr marL="3429000" indent="-228600" eaLnBrk="0" fontAlgn="base" hangingPunct="0">
              <a:lnSpc>
                <a:spcPct val="105000"/>
              </a:lnSpc>
              <a:spcBef>
                <a:spcPct val="30000"/>
              </a:spcBef>
              <a:spcAft>
                <a:spcPct val="0"/>
              </a:spcAft>
              <a:buChar char="–"/>
              <a:defRPr sz="1100">
                <a:solidFill>
                  <a:schemeClr val="tx1"/>
                </a:solidFill>
                <a:latin typeface="Arial" charset="0"/>
              </a:defRPr>
            </a:lvl8pPr>
            <a:lvl9pPr marL="3886200" indent="-228600" eaLnBrk="0" fontAlgn="base" hangingPunct="0">
              <a:lnSpc>
                <a:spcPct val="105000"/>
              </a:lnSpc>
              <a:spcBef>
                <a:spcPct val="30000"/>
              </a:spcBef>
              <a:spcAft>
                <a:spcPct val="0"/>
              </a:spcAft>
              <a:buChar char="–"/>
              <a:defRPr sz="1100">
                <a:solidFill>
                  <a:schemeClr val="tx1"/>
                </a:solidFill>
                <a:latin typeface="Arial" charset="0"/>
              </a:defRPr>
            </a:lvl9pPr>
          </a:lstStyle>
          <a:p>
            <a:pPr marL="88900" lvl="2" indent="-85725" eaLnBrk="0" hangingPunct="0">
              <a:buClr>
                <a:srgbClr val="0B2163"/>
              </a:buClr>
            </a:pPr>
            <a:r>
              <a:rPr lang="it-IT" altLang="it-IT" dirty="0" smtClean="0">
                <a:latin typeface="Calibri (Corpo)"/>
              </a:rPr>
              <a:t>In Italia, nel 2014 sono stati consumati 3,6 milioni di tonnellate di imballaggi in cartone ondulato.</a:t>
            </a:r>
          </a:p>
          <a:p>
            <a:pPr marL="88900" lvl="2" indent="-85725" eaLnBrk="0" hangingPunct="0">
              <a:buClr>
                <a:srgbClr val="0B2163"/>
              </a:buClr>
            </a:pPr>
            <a:r>
              <a:rPr lang="it-IT" altLang="it-IT" dirty="0" smtClean="0">
                <a:latin typeface="Calibri (Corpo)"/>
              </a:rPr>
              <a:t>Questo settore è quello che traina i precedenti due ed è a sua volta strettamente collegato con l’andamento del PIL nazionale e dello sviluppo del commercio, in quanto con l’aumento degli scambi commerciali aumenta anche la domanda di scatole e confezioni in carta.</a:t>
            </a:r>
          </a:p>
          <a:p>
            <a:pPr marL="88900" lvl="2" indent="-85725" eaLnBrk="0" hangingPunct="0">
              <a:buClr>
                <a:srgbClr val="0B2163"/>
              </a:buClr>
            </a:pPr>
            <a:r>
              <a:rPr lang="it-IT" altLang="it-IT" dirty="0" smtClean="0">
                <a:latin typeface="Calibri (Corpo)"/>
              </a:rPr>
              <a:t>La crescita attesa è intorno al 2% annuo.</a:t>
            </a:r>
          </a:p>
          <a:p>
            <a:pPr marL="88900" lvl="2" indent="-85725" eaLnBrk="0" hangingPunct="0">
              <a:buClr>
                <a:srgbClr val="0B2163"/>
              </a:buClr>
            </a:pPr>
            <a:endParaRPr lang="it-IT" altLang="it-IT" dirty="0">
              <a:latin typeface="Calibri (Corpo)"/>
            </a:endParaRPr>
          </a:p>
        </p:txBody>
      </p:sp>
      <p:sp>
        <p:nvSpPr>
          <p:cNvPr id="36" name="Rectangle 21"/>
          <p:cNvSpPr>
            <a:spLocks noChangeArrowheads="1"/>
          </p:cNvSpPr>
          <p:nvPr/>
        </p:nvSpPr>
        <p:spPr bwMode="gray">
          <a:xfrm rot="10800000">
            <a:off x="783778" y="3752864"/>
            <a:ext cx="8669222" cy="2130350"/>
          </a:xfrm>
          <a:prstGeom prst="rect">
            <a:avLst/>
          </a:prstGeom>
          <a:solidFill>
            <a:srgbClr val="0B2163"/>
          </a:solidFill>
          <a:ln w="6350">
            <a:solidFill>
              <a:srgbClr val="0B2163"/>
            </a:solidFill>
            <a:miter lim="800000"/>
            <a:headEnd/>
            <a:tailEnd/>
          </a:ln>
          <a:effectLst/>
        </p:spPr>
        <p:txBody>
          <a:bodyPr vert="eaVert" lIns="72000" tIns="72000" rIns="72000" bIns="72000"/>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algn="ctr"/>
            <a:r>
              <a:rPr lang="en-GB" altLang="it-IT" sz="900" b="1" dirty="0" smtClean="0">
                <a:solidFill>
                  <a:schemeClr val="bg1"/>
                </a:solidFill>
              </a:rPr>
              <a:t>FATTORI CRITICI DI SUCCESSO</a:t>
            </a:r>
            <a:endParaRPr lang="en-GB" altLang="it-IT" sz="900" b="1" dirty="0">
              <a:solidFill>
                <a:schemeClr val="bg1"/>
              </a:solidFill>
            </a:endParaRPr>
          </a:p>
        </p:txBody>
      </p:sp>
      <p:sp>
        <p:nvSpPr>
          <p:cNvPr id="37" name="Rectangle 22"/>
          <p:cNvSpPr>
            <a:spLocks noChangeArrowheads="1"/>
          </p:cNvSpPr>
          <p:nvPr/>
        </p:nvSpPr>
        <p:spPr bwMode="gray">
          <a:xfrm>
            <a:off x="1101000" y="3752866"/>
            <a:ext cx="2617166" cy="2130350"/>
          </a:xfrm>
          <a:prstGeom prst="rect">
            <a:avLst/>
          </a:prstGeom>
          <a:solidFill>
            <a:schemeClr val="bg1"/>
          </a:solidFill>
          <a:ln w="6350">
            <a:solidFill>
              <a:srgbClr val="0B2163"/>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36000" rIns="36000" bIns="36000"/>
          <a:lstStyle>
            <a:lvl1pPr marL="342900" indent="-342900">
              <a:lnSpc>
                <a:spcPct val="105000"/>
              </a:lnSpc>
              <a:spcBef>
                <a:spcPct val="80000"/>
              </a:spcBef>
              <a:defRPr sz="1200" b="1">
                <a:solidFill>
                  <a:schemeClr val="tx1"/>
                </a:solidFill>
                <a:latin typeface="Arial" charset="0"/>
              </a:defRPr>
            </a:lvl1pPr>
            <a:lvl2pPr marL="742950" indent="-285750">
              <a:lnSpc>
                <a:spcPct val="105000"/>
              </a:lnSpc>
              <a:spcBef>
                <a:spcPct val="30000"/>
              </a:spcBef>
              <a:defRPr sz="1100">
                <a:solidFill>
                  <a:schemeClr val="tx1"/>
                </a:solidFill>
                <a:latin typeface="Arial" charset="0"/>
              </a:defRPr>
            </a:lvl2pPr>
            <a:lvl3pPr marL="190500" indent="-187325">
              <a:lnSpc>
                <a:spcPct val="105000"/>
              </a:lnSpc>
              <a:spcBef>
                <a:spcPct val="30000"/>
              </a:spcBef>
              <a:buSzPct val="75000"/>
              <a:buFont typeface="Wingdings" pitchFamily="2" charset="2"/>
              <a:buChar char="n"/>
              <a:defRPr sz="1100">
                <a:solidFill>
                  <a:schemeClr val="tx1"/>
                </a:solidFill>
                <a:latin typeface="Arial" charset="0"/>
              </a:defRPr>
            </a:lvl3pPr>
            <a:lvl4pPr marL="1600200" indent="-228600">
              <a:lnSpc>
                <a:spcPct val="105000"/>
              </a:lnSpc>
              <a:spcBef>
                <a:spcPct val="30000"/>
              </a:spcBef>
              <a:buChar char="–"/>
              <a:defRPr sz="1100">
                <a:solidFill>
                  <a:schemeClr val="tx1"/>
                </a:solidFill>
                <a:latin typeface="Arial" charset="0"/>
              </a:defRPr>
            </a:lvl4pPr>
            <a:lvl5pPr marL="2057400" indent="-228600">
              <a:lnSpc>
                <a:spcPct val="105000"/>
              </a:lnSpc>
              <a:spcBef>
                <a:spcPct val="30000"/>
              </a:spcBef>
              <a:buChar char="–"/>
              <a:defRPr sz="1100">
                <a:solidFill>
                  <a:schemeClr val="tx1"/>
                </a:solidFill>
                <a:latin typeface="Arial" charset="0"/>
              </a:defRPr>
            </a:lvl5pPr>
            <a:lvl6pPr marL="2514600" indent="-228600" eaLnBrk="0" fontAlgn="base" hangingPunct="0">
              <a:lnSpc>
                <a:spcPct val="105000"/>
              </a:lnSpc>
              <a:spcBef>
                <a:spcPct val="30000"/>
              </a:spcBef>
              <a:spcAft>
                <a:spcPct val="0"/>
              </a:spcAft>
              <a:buChar char="–"/>
              <a:defRPr sz="1100">
                <a:solidFill>
                  <a:schemeClr val="tx1"/>
                </a:solidFill>
                <a:latin typeface="Arial" charset="0"/>
              </a:defRPr>
            </a:lvl6pPr>
            <a:lvl7pPr marL="2971800" indent="-228600" eaLnBrk="0" fontAlgn="base" hangingPunct="0">
              <a:lnSpc>
                <a:spcPct val="105000"/>
              </a:lnSpc>
              <a:spcBef>
                <a:spcPct val="30000"/>
              </a:spcBef>
              <a:spcAft>
                <a:spcPct val="0"/>
              </a:spcAft>
              <a:buChar char="–"/>
              <a:defRPr sz="1100">
                <a:solidFill>
                  <a:schemeClr val="tx1"/>
                </a:solidFill>
                <a:latin typeface="Arial" charset="0"/>
              </a:defRPr>
            </a:lvl7pPr>
            <a:lvl8pPr marL="3429000" indent="-228600" eaLnBrk="0" fontAlgn="base" hangingPunct="0">
              <a:lnSpc>
                <a:spcPct val="105000"/>
              </a:lnSpc>
              <a:spcBef>
                <a:spcPct val="30000"/>
              </a:spcBef>
              <a:spcAft>
                <a:spcPct val="0"/>
              </a:spcAft>
              <a:buChar char="–"/>
              <a:defRPr sz="1100">
                <a:solidFill>
                  <a:schemeClr val="tx1"/>
                </a:solidFill>
                <a:latin typeface="Arial" charset="0"/>
              </a:defRPr>
            </a:lvl8pPr>
            <a:lvl9pPr marL="3886200" indent="-228600" eaLnBrk="0" fontAlgn="base" hangingPunct="0">
              <a:lnSpc>
                <a:spcPct val="105000"/>
              </a:lnSpc>
              <a:spcBef>
                <a:spcPct val="30000"/>
              </a:spcBef>
              <a:spcAft>
                <a:spcPct val="0"/>
              </a:spcAft>
              <a:buChar char="–"/>
              <a:defRPr sz="1100">
                <a:solidFill>
                  <a:schemeClr val="tx1"/>
                </a:solidFill>
                <a:latin typeface="Arial" charset="0"/>
              </a:defRPr>
            </a:lvl9pPr>
          </a:lstStyle>
          <a:p>
            <a:pPr marL="88900" lvl="2" indent="-85725" eaLnBrk="0" hangingPunct="0">
              <a:buClr>
                <a:srgbClr val="0B2163"/>
              </a:buClr>
            </a:pPr>
            <a:r>
              <a:rPr lang="it-IT" altLang="it-IT" dirty="0" smtClean="0">
                <a:latin typeface="Calibri (Corpo)"/>
              </a:rPr>
              <a:t>Qualità del prodotto:</a:t>
            </a:r>
          </a:p>
          <a:p>
            <a:pPr marL="273050" lvl="3" indent="-95250" eaLnBrk="0" hangingPunct="0">
              <a:buClr>
                <a:srgbClr val="0B2163"/>
              </a:buClr>
            </a:pPr>
            <a:r>
              <a:rPr lang="it-IT" altLang="it-IT" dirty="0" smtClean="0">
                <a:latin typeface="Calibri (Corpo)"/>
              </a:rPr>
              <a:t>Adeguamento agli standard europei;</a:t>
            </a:r>
          </a:p>
          <a:p>
            <a:pPr marL="273050" lvl="3" indent="-95250" eaLnBrk="0" hangingPunct="0">
              <a:buClr>
                <a:srgbClr val="0B2163"/>
              </a:buClr>
            </a:pPr>
            <a:r>
              <a:rPr lang="it-IT" altLang="it-IT" dirty="0" smtClean="0">
                <a:latin typeface="Calibri (Corpo)"/>
              </a:rPr>
              <a:t>Stabilità caratteristiche del prodotto;</a:t>
            </a:r>
          </a:p>
          <a:p>
            <a:pPr marL="273050" lvl="3" indent="-95250" eaLnBrk="0" hangingPunct="0">
              <a:buClr>
                <a:srgbClr val="0B2163"/>
              </a:buClr>
            </a:pPr>
            <a:r>
              <a:rPr lang="it-IT" altLang="it-IT" dirty="0" smtClean="0">
                <a:latin typeface="Calibri (Corpo)"/>
              </a:rPr>
              <a:t>Leggerezza vs resistenza;.</a:t>
            </a:r>
          </a:p>
          <a:p>
            <a:pPr marL="88900" lvl="2" indent="-85725" eaLnBrk="0" hangingPunct="0">
              <a:buClr>
                <a:srgbClr val="0B2163"/>
              </a:buClr>
            </a:pPr>
            <a:r>
              <a:rPr lang="it-IT" altLang="it-IT" dirty="0" smtClean="0">
                <a:latin typeface="Calibri (Corpo)"/>
              </a:rPr>
              <a:t>Adozione migliori tecnologie disponibili</a:t>
            </a:r>
          </a:p>
          <a:p>
            <a:pPr marL="88900" lvl="2" indent="-85725" eaLnBrk="0" hangingPunct="0">
              <a:buClr>
                <a:srgbClr val="0B2163"/>
              </a:buClr>
            </a:pPr>
            <a:r>
              <a:rPr lang="it-IT" altLang="it-IT" dirty="0" smtClean="0">
                <a:latin typeface="Calibri (Corpo)"/>
              </a:rPr>
              <a:t>Consegne </a:t>
            </a:r>
            <a:r>
              <a:rPr lang="it-IT" altLang="it-IT" dirty="0">
                <a:latin typeface="Calibri (Corpo)"/>
              </a:rPr>
              <a:t>tempestive con riflessi positivi nella logistica, nella produzione e nella </a:t>
            </a:r>
            <a:r>
              <a:rPr lang="it-IT" altLang="it-IT" dirty="0" smtClean="0">
                <a:latin typeface="Calibri (Corpo)"/>
              </a:rPr>
              <a:t>soddisfazione dei </a:t>
            </a:r>
            <a:r>
              <a:rPr lang="it-IT" altLang="it-IT" dirty="0">
                <a:latin typeface="Calibri (Corpo)"/>
              </a:rPr>
              <a:t>clienti</a:t>
            </a:r>
            <a:r>
              <a:rPr lang="it-IT" altLang="it-IT" dirty="0" smtClean="0">
                <a:latin typeface="Calibri (Corpo)"/>
              </a:rPr>
              <a:t>.</a:t>
            </a:r>
          </a:p>
          <a:p>
            <a:pPr marL="88900" lvl="2" indent="-85725" eaLnBrk="0" hangingPunct="0">
              <a:buClr>
                <a:srgbClr val="0B2163"/>
              </a:buClr>
            </a:pPr>
            <a:r>
              <a:rPr lang="it-IT" altLang="it-IT" dirty="0" smtClean="0">
                <a:latin typeface="Calibri (Corpo)"/>
              </a:rPr>
              <a:t> Filiera integrata</a:t>
            </a:r>
          </a:p>
          <a:p>
            <a:pPr marL="88900" lvl="2" indent="-85725" eaLnBrk="0" hangingPunct="0">
              <a:buClr>
                <a:srgbClr val="0B2163"/>
              </a:buClr>
            </a:pPr>
            <a:endParaRPr lang="it-IT" altLang="it-IT" dirty="0">
              <a:latin typeface="Calibri (Corpo)"/>
            </a:endParaRPr>
          </a:p>
        </p:txBody>
      </p:sp>
      <p:sp>
        <p:nvSpPr>
          <p:cNvPr id="38" name="Rectangle 23"/>
          <p:cNvSpPr>
            <a:spLocks noChangeArrowheads="1"/>
          </p:cNvSpPr>
          <p:nvPr/>
        </p:nvSpPr>
        <p:spPr bwMode="gray">
          <a:xfrm>
            <a:off x="3963000" y="3752865"/>
            <a:ext cx="2628000" cy="2130349"/>
          </a:xfrm>
          <a:prstGeom prst="rect">
            <a:avLst/>
          </a:prstGeom>
          <a:solidFill>
            <a:schemeClr val="bg1"/>
          </a:solidFill>
          <a:ln w="6350">
            <a:solidFill>
              <a:srgbClr val="0B2163"/>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36000" rIns="36000" bIns="36000"/>
          <a:lstStyle>
            <a:lvl1pPr marL="342900" indent="-342900">
              <a:lnSpc>
                <a:spcPct val="105000"/>
              </a:lnSpc>
              <a:spcBef>
                <a:spcPct val="80000"/>
              </a:spcBef>
              <a:defRPr sz="1200" b="1">
                <a:solidFill>
                  <a:schemeClr val="tx1"/>
                </a:solidFill>
                <a:latin typeface="Arial" charset="0"/>
              </a:defRPr>
            </a:lvl1pPr>
            <a:lvl2pPr marL="742950" indent="-285750">
              <a:lnSpc>
                <a:spcPct val="105000"/>
              </a:lnSpc>
              <a:spcBef>
                <a:spcPct val="30000"/>
              </a:spcBef>
              <a:defRPr sz="1100">
                <a:solidFill>
                  <a:schemeClr val="tx1"/>
                </a:solidFill>
                <a:latin typeface="Arial" charset="0"/>
              </a:defRPr>
            </a:lvl2pPr>
            <a:lvl3pPr marL="190500" indent="-187325">
              <a:lnSpc>
                <a:spcPct val="105000"/>
              </a:lnSpc>
              <a:spcBef>
                <a:spcPct val="30000"/>
              </a:spcBef>
              <a:buSzPct val="75000"/>
              <a:buFont typeface="Wingdings" pitchFamily="2" charset="2"/>
              <a:buChar char="n"/>
              <a:defRPr sz="1100">
                <a:solidFill>
                  <a:schemeClr val="tx1"/>
                </a:solidFill>
                <a:latin typeface="Arial" charset="0"/>
              </a:defRPr>
            </a:lvl3pPr>
            <a:lvl4pPr marL="1600200" indent="-228600">
              <a:lnSpc>
                <a:spcPct val="105000"/>
              </a:lnSpc>
              <a:spcBef>
                <a:spcPct val="30000"/>
              </a:spcBef>
              <a:buChar char="–"/>
              <a:defRPr sz="1100">
                <a:solidFill>
                  <a:schemeClr val="tx1"/>
                </a:solidFill>
                <a:latin typeface="Arial" charset="0"/>
              </a:defRPr>
            </a:lvl4pPr>
            <a:lvl5pPr marL="2057400" indent="-228600">
              <a:lnSpc>
                <a:spcPct val="105000"/>
              </a:lnSpc>
              <a:spcBef>
                <a:spcPct val="30000"/>
              </a:spcBef>
              <a:buChar char="–"/>
              <a:defRPr sz="1100">
                <a:solidFill>
                  <a:schemeClr val="tx1"/>
                </a:solidFill>
                <a:latin typeface="Arial" charset="0"/>
              </a:defRPr>
            </a:lvl5pPr>
            <a:lvl6pPr marL="2514600" indent="-228600" eaLnBrk="0" fontAlgn="base" hangingPunct="0">
              <a:lnSpc>
                <a:spcPct val="105000"/>
              </a:lnSpc>
              <a:spcBef>
                <a:spcPct val="30000"/>
              </a:spcBef>
              <a:spcAft>
                <a:spcPct val="0"/>
              </a:spcAft>
              <a:buChar char="–"/>
              <a:defRPr sz="1100">
                <a:solidFill>
                  <a:schemeClr val="tx1"/>
                </a:solidFill>
                <a:latin typeface="Arial" charset="0"/>
              </a:defRPr>
            </a:lvl6pPr>
            <a:lvl7pPr marL="2971800" indent="-228600" eaLnBrk="0" fontAlgn="base" hangingPunct="0">
              <a:lnSpc>
                <a:spcPct val="105000"/>
              </a:lnSpc>
              <a:spcBef>
                <a:spcPct val="30000"/>
              </a:spcBef>
              <a:spcAft>
                <a:spcPct val="0"/>
              </a:spcAft>
              <a:buChar char="–"/>
              <a:defRPr sz="1100">
                <a:solidFill>
                  <a:schemeClr val="tx1"/>
                </a:solidFill>
                <a:latin typeface="Arial" charset="0"/>
              </a:defRPr>
            </a:lvl7pPr>
            <a:lvl8pPr marL="3429000" indent="-228600" eaLnBrk="0" fontAlgn="base" hangingPunct="0">
              <a:lnSpc>
                <a:spcPct val="105000"/>
              </a:lnSpc>
              <a:spcBef>
                <a:spcPct val="30000"/>
              </a:spcBef>
              <a:spcAft>
                <a:spcPct val="0"/>
              </a:spcAft>
              <a:buChar char="–"/>
              <a:defRPr sz="1100">
                <a:solidFill>
                  <a:schemeClr val="tx1"/>
                </a:solidFill>
                <a:latin typeface="Arial" charset="0"/>
              </a:defRPr>
            </a:lvl8pPr>
            <a:lvl9pPr marL="3886200" indent="-228600" eaLnBrk="0" fontAlgn="base" hangingPunct="0">
              <a:lnSpc>
                <a:spcPct val="105000"/>
              </a:lnSpc>
              <a:spcBef>
                <a:spcPct val="30000"/>
              </a:spcBef>
              <a:spcAft>
                <a:spcPct val="0"/>
              </a:spcAft>
              <a:buChar char="–"/>
              <a:defRPr sz="1100">
                <a:solidFill>
                  <a:schemeClr val="tx1"/>
                </a:solidFill>
                <a:latin typeface="Arial" charset="0"/>
              </a:defRPr>
            </a:lvl9pPr>
          </a:lstStyle>
          <a:p>
            <a:pPr marL="88900" lvl="2" indent="-85725" eaLnBrk="0" hangingPunct="0">
              <a:buClr>
                <a:srgbClr val="0B2163"/>
              </a:buClr>
            </a:pPr>
            <a:r>
              <a:rPr lang="it-IT" altLang="it-IT" dirty="0" smtClean="0">
                <a:latin typeface="Calibri (Corpo)"/>
              </a:rPr>
              <a:t>Filiera integrata.</a:t>
            </a:r>
            <a:endParaRPr lang="it-IT" altLang="it-IT" dirty="0">
              <a:latin typeface="Calibri (Corpo)"/>
            </a:endParaRPr>
          </a:p>
          <a:p>
            <a:pPr marL="88900" lvl="2" indent="-85725" eaLnBrk="0" hangingPunct="0">
              <a:buClr>
                <a:srgbClr val="0B2163"/>
              </a:buClr>
            </a:pPr>
            <a:r>
              <a:rPr lang="it-IT" altLang="it-IT" dirty="0" smtClean="0">
                <a:latin typeface="Calibri (Corpo)"/>
              </a:rPr>
              <a:t>Stabilità </a:t>
            </a:r>
            <a:r>
              <a:rPr lang="it-IT" altLang="it-IT" dirty="0">
                <a:latin typeface="Calibri (Corpo)"/>
              </a:rPr>
              <a:t>delle caratteristiche del prodotto </a:t>
            </a:r>
            <a:r>
              <a:rPr lang="it-IT" altLang="it-IT" dirty="0" smtClean="0">
                <a:latin typeface="Calibri (Corpo)"/>
              </a:rPr>
              <a:t>proposto.</a:t>
            </a:r>
            <a:endParaRPr lang="it-IT" altLang="it-IT" dirty="0">
              <a:latin typeface="Calibri (Corpo)"/>
            </a:endParaRPr>
          </a:p>
          <a:p>
            <a:pPr marL="88900" lvl="2" indent="-85725" eaLnBrk="0" hangingPunct="0">
              <a:buClr>
                <a:srgbClr val="0B2163"/>
              </a:buClr>
            </a:pPr>
            <a:r>
              <a:rPr lang="it-IT" altLang="it-IT" dirty="0" smtClean="0">
                <a:latin typeface="Calibri (Corpo)"/>
              </a:rPr>
              <a:t>Efficienza nel trasporto.</a:t>
            </a:r>
          </a:p>
          <a:p>
            <a:pPr marL="88900" lvl="2" indent="-85725" eaLnBrk="0" hangingPunct="0">
              <a:buClr>
                <a:srgbClr val="0B2163"/>
              </a:buClr>
            </a:pPr>
            <a:r>
              <a:rPr lang="it-IT" altLang="it-IT" dirty="0" smtClean="0">
                <a:latin typeface="Calibri (Corpo)"/>
              </a:rPr>
              <a:t>Vicinanza al cliente.</a:t>
            </a:r>
          </a:p>
          <a:p>
            <a:pPr marL="88900" lvl="2" indent="-85725" eaLnBrk="0" hangingPunct="0">
              <a:buClr>
                <a:srgbClr val="0B2163"/>
              </a:buClr>
            </a:pPr>
            <a:r>
              <a:rPr lang="it-IT" altLang="it-IT" dirty="0" smtClean="0">
                <a:latin typeface="Calibri (Corpo)"/>
              </a:rPr>
              <a:t>Rapidità nella consegna.</a:t>
            </a:r>
          </a:p>
        </p:txBody>
      </p:sp>
      <p:sp>
        <p:nvSpPr>
          <p:cNvPr id="39" name="Rectangle 24"/>
          <p:cNvSpPr>
            <a:spLocks noChangeArrowheads="1"/>
          </p:cNvSpPr>
          <p:nvPr/>
        </p:nvSpPr>
        <p:spPr bwMode="gray">
          <a:xfrm>
            <a:off x="6824998" y="3752866"/>
            <a:ext cx="2731631" cy="2130348"/>
          </a:xfrm>
          <a:prstGeom prst="rect">
            <a:avLst/>
          </a:prstGeom>
          <a:solidFill>
            <a:schemeClr val="bg1"/>
          </a:solidFill>
          <a:ln w="6350">
            <a:solidFill>
              <a:srgbClr val="0B2163"/>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36000" rIns="36000" bIns="36000"/>
          <a:lstStyle>
            <a:lvl1pPr marL="342900" indent="-342900">
              <a:lnSpc>
                <a:spcPct val="105000"/>
              </a:lnSpc>
              <a:spcBef>
                <a:spcPct val="80000"/>
              </a:spcBef>
              <a:defRPr sz="1200" b="1">
                <a:solidFill>
                  <a:schemeClr val="tx1"/>
                </a:solidFill>
                <a:latin typeface="Arial" charset="0"/>
              </a:defRPr>
            </a:lvl1pPr>
            <a:lvl2pPr marL="742950" indent="-285750">
              <a:lnSpc>
                <a:spcPct val="105000"/>
              </a:lnSpc>
              <a:spcBef>
                <a:spcPct val="30000"/>
              </a:spcBef>
              <a:defRPr sz="1100">
                <a:solidFill>
                  <a:schemeClr val="tx1"/>
                </a:solidFill>
                <a:latin typeface="Arial" charset="0"/>
              </a:defRPr>
            </a:lvl2pPr>
            <a:lvl3pPr marL="190500" indent="-187325">
              <a:lnSpc>
                <a:spcPct val="105000"/>
              </a:lnSpc>
              <a:spcBef>
                <a:spcPct val="30000"/>
              </a:spcBef>
              <a:buSzPct val="75000"/>
              <a:buFont typeface="Wingdings" pitchFamily="2" charset="2"/>
              <a:buChar char="n"/>
              <a:defRPr sz="1100">
                <a:solidFill>
                  <a:schemeClr val="tx1"/>
                </a:solidFill>
                <a:latin typeface="Arial" charset="0"/>
              </a:defRPr>
            </a:lvl3pPr>
            <a:lvl4pPr marL="1600200" indent="-228600">
              <a:lnSpc>
                <a:spcPct val="105000"/>
              </a:lnSpc>
              <a:spcBef>
                <a:spcPct val="30000"/>
              </a:spcBef>
              <a:buChar char="–"/>
              <a:defRPr sz="1100">
                <a:solidFill>
                  <a:schemeClr val="tx1"/>
                </a:solidFill>
                <a:latin typeface="Arial" charset="0"/>
              </a:defRPr>
            </a:lvl4pPr>
            <a:lvl5pPr marL="2057400" indent="-228600">
              <a:lnSpc>
                <a:spcPct val="105000"/>
              </a:lnSpc>
              <a:spcBef>
                <a:spcPct val="30000"/>
              </a:spcBef>
              <a:buChar char="–"/>
              <a:defRPr sz="1100">
                <a:solidFill>
                  <a:schemeClr val="tx1"/>
                </a:solidFill>
                <a:latin typeface="Arial" charset="0"/>
              </a:defRPr>
            </a:lvl5pPr>
            <a:lvl6pPr marL="2514600" indent="-228600" eaLnBrk="0" fontAlgn="base" hangingPunct="0">
              <a:lnSpc>
                <a:spcPct val="105000"/>
              </a:lnSpc>
              <a:spcBef>
                <a:spcPct val="30000"/>
              </a:spcBef>
              <a:spcAft>
                <a:spcPct val="0"/>
              </a:spcAft>
              <a:buChar char="–"/>
              <a:defRPr sz="1100">
                <a:solidFill>
                  <a:schemeClr val="tx1"/>
                </a:solidFill>
                <a:latin typeface="Arial" charset="0"/>
              </a:defRPr>
            </a:lvl6pPr>
            <a:lvl7pPr marL="2971800" indent="-228600" eaLnBrk="0" fontAlgn="base" hangingPunct="0">
              <a:lnSpc>
                <a:spcPct val="105000"/>
              </a:lnSpc>
              <a:spcBef>
                <a:spcPct val="30000"/>
              </a:spcBef>
              <a:spcAft>
                <a:spcPct val="0"/>
              </a:spcAft>
              <a:buChar char="–"/>
              <a:defRPr sz="1100">
                <a:solidFill>
                  <a:schemeClr val="tx1"/>
                </a:solidFill>
                <a:latin typeface="Arial" charset="0"/>
              </a:defRPr>
            </a:lvl7pPr>
            <a:lvl8pPr marL="3429000" indent="-228600" eaLnBrk="0" fontAlgn="base" hangingPunct="0">
              <a:lnSpc>
                <a:spcPct val="105000"/>
              </a:lnSpc>
              <a:spcBef>
                <a:spcPct val="30000"/>
              </a:spcBef>
              <a:spcAft>
                <a:spcPct val="0"/>
              </a:spcAft>
              <a:buChar char="–"/>
              <a:defRPr sz="1100">
                <a:solidFill>
                  <a:schemeClr val="tx1"/>
                </a:solidFill>
                <a:latin typeface="Arial" charset="0"/>
              </a:defRPr>
            </a:lvl8pPr>
            <a:lvl9pPr marL="3886200" indent="-228600" eaLnBrk="0" fontAlgn="base" hangingPunct="0">
              <a:lnSpc>
                <a:spcPct val="105000"/>
              </a:lnSpc>
              <a:spcBef>
                <a:spcPct val="30000"/>
              </a:spcBef>
              <a:spcAft>
                <a:spcPct val="0"/>
              </a:spcAft>
              <a:buChar char="–"/>
              <a:defRPr sz="1100">
                <a:solidFill>
                  <a:schemeClr val="tx1"/>
                </a:solidFill>
                <a:latin typeface="Arial" charset="0"/>
              </a:defRPr>
            </a:lvl9pPr>
          </a:lstStyle>
          <a:p>
            <a:pPr marL="88900" lvl="2" indent="-85725" eaLnBrk="0" hangingPunct="0">
              <a:spcBef>
                <a:spcPts val="0"/>
              </a:spcBef>
              <a:buClr>
                <a:srgbClr val="0B2163"/>
              </a:buClr>
            </a:pPr>
            <a:r>
              <a:rPr lang="it-IT" altLang="it-IT" dirty="0" smtClean="0">
                <a:latin typeface="Calibri (Corpo)"/>
              </a:rPr>
              <a:t>Filiera integrata.</a:t>
            </a:r>
          </a:p>
          <a:p>
            <a:pPr marL="88900" lvl="2" indent="-85725" eaLnBrk="0" hangingPunct="0">
              <a:spcBef>
                <a:spcPts val="0"/>
              </a:spcBef>
              <a:buClr>
                <a:srgbClr val="0B2163"/>
              </a:buClr>
            </a:pPr>
            <a:r>
              <a:rPr lang="it-IT" altLang="it-IT" dirty="0" smtClean="0">
                <a:solidFill>
                  <a:srgbClr val="000000"/>
                </a:solidFill>
                <a:latin typeface="Calibri (Corpo)"/>
              </a:rPr>
              <a:t>Qualità, resistenza e leggerezza dei prodotti.</a:t>
            </a:r>
          </a:p>
          <a:p>
            <a:pPr marL="88900" lvl="2" indent="-85725" eaLnBrk="0" hangingPunct="0">
              <a:spcBef>
                <a:spcPts val="0"/>
              </a:spcBef>
              <a:buClr>
                <a:srgbClr val="0B2163"/>
              </a:buClr>
            </a:pPr>
            <a:r>
              <a:rPr lang="it-IT" altLang="it-IT" dirty="0" smtClean="0">
                <a:solidFill>
                  <a:srgbClr val="000000"/>
                </a:solidFill>
                <a:latin typeface="Calibri (Corpo)"/>
              </a:rPr>
              <a:t>Capacità di mantenere prodotti con caratteristiche costanti.</a:t>
            </a:r>
          </a:p>
          <a:p>
            <a:pPr marL="88900" lvl="2" indent="-85725" eaLnBrk="0" hangingPunct="0">
              <a:spcBef>
                <a:spcPts val="0"/>
              </a:spcBef>
              <a:buClr>
                <a:srgbClr val="0B2163"/>
              </a:buClr>
            </a:pPr>
            <a:r>
              <a:rPr lang="it-IT" altLang="it-IT" dirty="0" smtClean="0">
                <a:solidFill>
                  <a:srgbClr val="000000"/>
                </a:solidFill>
                <a:latin typeface="Calibri (Corpo)"/>
              </a:rPr>
              <a:t>Tecnologia per personalizzare i prodotti alla luce delle nuove esigenze di marketing.</a:t>
            </a:r>
          </a:p>
          <a:p>
            <a:pPr marL="88900" lvl="2" indent="-85725" eaLnBrk="0" hangingPunct="0">
              <a:spcBef>
                <a:spcPts val="0"/>
              </a:spcBef>
              <a:buClr>
                <a:srgbClr val="0B2163"/>
              </a:buClr>
            </a:pPr>
            <a:r>
              <a:rPr lang="it-IT" altLang="it-IT" dirty="0" smtClean="0">
                <a:latin typeface="Calibri (Corpo)"/>
              </a:rPr>
              <a:t>Capacità di soddisfare le esigenze di Just-in-time dei clienti.</a:t>
            </a:r>
          </a:p>
          <a:p>
            <a:pPr marL="88900" lvl="2" indent="-85725" eaLnBrk="0" hangingPunct="0">
              <a:spcBef>
                <a:spcPts val="0"/>
              </a:spcBef>
              <a:buClr>
                <a:srgbClr val="0B2163"/>
              </a:buClr>
            </a:pPr>
            <a:r>
              <a:rPr lang="it-IT" altLang="it-IT" dirty="0" smtClean="0">
                <a:latin typeface="Calibri (Corpo)"/>
              </a:rPr>
              <a:t>Velocità e flessibilità assicurata anche da risorse umane altamente competenti.</a:t>
            </a:r>
            <a:endParaRPr lang="it-IT" altLang="it-IT" dirty="0">
              <a:latin typeface="Calibri (Corpo)"/>
            </a:endParaRPr>
          </a:p>
        </p:txBody>
      </p:sp>
      <p:sp>
        <p:nvSpPr>
          <p:cNvPr id="31" name="Rettangolo 30"/>
          <p:cNvSpPr/>
          <p:nvPr/>
        </p:nvSpPr>
        <p:spPr bwMode="auto">
          <a:xfrm>
            <a:off x="3963000" y="1201275"/>
            <a:ext cx="2628000" cy="252000"/>
          </a:xfrm>
          <a:prstGeom prst="rect">
            <a:avLst/>
          </a:prstGeom>
          <a:solidFill>
            <a:srgbClr val="00B0F0"/>
          </a:solidFill>
          <a:ln w="19050">
            <a:solidFill>
              <a:srgbClr val="0B2163"/>
            </a:solidFill>
            <a:miter lim="800000"/>
            <a:headEnd type="none" w="sm" len="sm"/>
            <a:tailEnd type="none" w="sm" len="sm"/>
          </a:ln>
        </p:spPr>
        <p:txBody>
          <a:bodyPr vert="horz" wrap="square" lIns="36000" tIns="36000" rIns="3600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CARTONE ONDULATO</a:t>
            </a:r>
            <a:endParaRPr lang="it-IT" sz="1400" b="1" dirty="0">
              <a:solidFill>
                <a:schemeClr val="bg1"/>
              </a:solidFill>
              <a:latin typeface="+mn-lt"/>
              <a:ea typeface="Gulim" pitchFamily="34" charset="-127"/>
            </a:endParaRPr>
          </a:p>
        </p:txBody>
      </p:sp>
      <p:sp>
        <p:nvSpPr>
          <p:cNvPr id="18" name="Rettangolo 17"/>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Caratteristiche generali dei settori </a:t>
            </a:r>
            <a:r>
              <a:rPr lang="it-IT" sz="1400" b="1" dirty="0" err="1" smtClean="0">
                <a:solidFill>
                  <a:schemeClr val="bg1"/>
                </a:solidFill>
                <a:latin typeface="+mn-lt"/>
                <a:ea typeface="Gulim" pitchFamily="34" charset="-127"/>
              </a:rPr>
              <a:t>manufatturieri</a:t>
            </a:r>
            <a:endParaRPr lang="it-IT" sz="1400" b="1" dirty="0">
              <a:solidFill>
                <a:schemeClr val="bg1"/>
              </a:solidFill>
              <a:latin typeface="+mn-lt"/>
              <a:ea typeface="Gulim" pitchFamily="34" charset="-127"/>
            </a:endParaRPr>
          </a:p>
        </p:txBody>
      </p:sp>
      <p:sp>
        <p:nvSpPr>
          <p:cNvPr id="19" name="Rettangolo 18"/>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20" name="Connettore 1 19"/>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871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mercato</a:t>
            </a:r>
            <a:endParaRPr lang="it-IT" dirty="0">
              <a:solidFill>
                <a:srgbClr val="002060"/>
              </a:solidFill>
            </a:endParaRPr>
          </a:p>
        </p:txBody>
      </p:sp>
      <p:sp>
        <p:nvSpPr>
          <p:cNvPr id="21" name="Segnaposto contenuto 2"/>
          <p:cNvSpPr txBox="1">
            <a:spLocks/>
          </p:cNvSpPr>
          <p:nvPr/>
        </p:nvSpPr>
        <p:spPr>
          <a:xfrm>
            <a:off x="735701" y="1159758"/>
            <a:ext cx="3404978" cy="2379321"/>
          </a:xfrm>
          <a:prstGeom prst="rect">
            <a:avLst/>
          </a:prstGeom>
        </p:spPr>
        <p:txBody>
          <a:bodyPr lIns="36000" tIns="36000" rIns="36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algn="just">
              <a:spcBef>
                <a:spcPts val="1000"/>
              </a:spcBef>
              <a:buClr>
                <a:srgbClr val="0B2163"/>
              </a:buClr>
            </a:pPr>
            <a:r>
              <a:rPr lang="it-IT" dirty="0" smtClean="0">
                <a:latin typeface="Calibri (Corpo)"/>
              </a:rPr>
              <a:t>La </a:t>
            </a:r>
            <a:r>
              <a:rPr lang="it-IT" dirty="0">
                <a:latin typeface="Calibri (Corpo)"/>
              </a:rPr>
              <a:t>domanda </a:t>
            </a:r>
            <a:r>
              <a:rPr lang="it-IT" dirty="0" smtClean="0">
                <a:latin typeface="Calibri (Corpo)"/>
              </a:rPr>
              <a:t>di carta e </a:t>
            </a:r>
            <a:r>
              <a:rPr lang="it-IT" dirty="0">
                <a:latin typeface="Calibri (Corpo)"/>
              </a:rPr>
              <a:t>cartone ondulato </a:t>
            </a:r>
            <a:r>
              <a:rPr lang="it-IT" dirty="0" smtClean="0">
                <a:latin typeface="Calibri (Corpo)"/>
              </a:rPr>
              <a:t>ha un andamento direttamente proporzionale a quello del </a:t>
            </a:r>
            <a:r>
              <a:rPr lang="it-IT" dirty="0">
                <a:latin typeface="Calibri (Corpo)"/>
              </a:rPr>
              <a:t>PIL del </a:t>
            </a:r>
            <a:r>
              <a:rPr lang="it-IT" dirty="0" smtClean="0">
                <a:latin typeface="Calibri (Corpo)"/>
              </a:rPr>
              <a:t>Paese e ai cicli economici, </a:t>
            </a:r>
            <a:r>
              <a:rPr lang="it-IT" dirty="0">
                <a:latin typeface="Calibri (Corpo)"/>
              </a:rPr>
              <a:t>in quanto si tratta di un settore che abbraccia tutte le industrie e </a:t>
            </a:r>
            <a:r>
              <a:rPr lang="it-IT" dirty="0" smtClean="0">
                <a:latin typeface="Calibri (Corpo)"/>
              </a:rPr>
              <a:t>cresce all’aumentare </a:t>
            </a:r>
            <a:r>
              <a:rPr lang="it-IT" dirty="0">
                <a:latin typeface="Calibri (Corpo)"/>
              </a:rPr>
              <a:t>del </a:t>
            </a:r>
            <a:r>
              <a:rPr lang="it-IT" dirty="0" smtClean="0">
                <a:latin typeface="Calibri (Corpo)"/>
              </a:rPr>
              <a:t>commercio. </a:t>
            </a:r>
          </a:p>
          <a:p>
            <a:pPr algn="just">
              <a:spcBef>
                <a:spcPts val="1000"/>
              </a:spcBef>
              <a:buClr>
                <a:srgbClr val="0B2163"/>
              </a:buClr>
            </a:pPr>
            <a:r>
              <a:rPr lang="it-IT" dirty="0" smtClean="0">
                <a:latin typeface="Calibri (Corpo)"/>
              </a:rPr>
              <a:t>Inoltre, il settore è caratterizzato da una dislocazione capillare degli stabilimenti produttivi che servono localmente i consumi del territorio limitrofo a causa dell’elevata incidenza dei costi di trasporto.</a:t>
            </a:r>
            <a:endParaRPr lang="it-IT" dirty="0">
              <a:latin typeface="Calibri (Corpo)"/>
            </a:endParaRPr>
          </a:p>
        </p:txBody>
      </p:sp>
      <p:sp>
        <p:nvSpPr>
          <p:cNvPr id="20" name="CasellaDiTesto 19"/>
          <p:cNvSpPr txBox="1"/>
          <p:nvPr/>
        </p:nvSpPr>
        <p:spPr>
          <a:xfrm>
            <a:off x="8562109" y="3539079"/>
            <a:ext cx="895264" cy="115416"/>
          </a:xfrm>
          <a:prstGeom prst="rect">
            <a:avLst/>
          </a:prstGeom>
          <a:noFill/>
        </p:spPr>
        <p:txBody>
          <a:bodyPr wrap="none" lIns="36000" tIns="0" rIns="0" bIns="0" rtlCol="0" anchor="ctr">
            <a:noAutofit/>
          </a:bodyPr>
          <a:lstStyle/>
          <a:p>
            <a:pPr algn="r"/>
            <a:r>
              <a:rPr lang="it-IT" sz="800" dirty="0" smtClean="0">
                <a:latin typeface="+mn-lt"/>
              </a:rPr>
              <a:t>Fonte: ISTAT</a:t>
            </a:r>
            <a:endParaRPr lang="it-IT" sz="800" dirty="0">
              <a:latin typeface="+mn-lt"/>
            </a:endParaRPr>
          </a:p>
        </p:txBody>
      </p:sp>
      <p:sp>
        <p:nvSpPr>
          <p:cNvPr id="30" name="Segnaposto contenuto 2"/>
          <p:cNvSpPr txBox="1">
            <a:spLocks/>
          </p:cNvSpPr>
          <p:nvPr/>
        </p:nvSpPr>
        <p:spPr>
          <a:xfrm>
            <a:off x="735700" y="3361883"/>
            <a:ext cx="3499870" cy="2543537"/>
          </a:xfrm>
          <a:prstGeom prst="rect">
            <a:avLst/>
          </a:prstGeom>
        </p:spPr>
        <p:txBody>
          <a:bodyPr lIns="36000" tIns="36000" rIns="72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algn="just">
              <a:spcBef>
                <a:spcPts val="1000"/>
              </a:spcBef>
              <a:buClr>
                <a:srgbClr val="0B2163"/>
              </a:buClr>
            </a:pPr>
            <a:r>
              <a:rPr lang="it-IT" dirty="0" smtClean="0">
                <a:latin typeface="Calibri (Corpo)"/>
              </a:rPr>
              <a:t>Dal </a:t>
            </a:r>
            <a:r>
              <a:rPr lang="it-IT" dirty="0">
                <a:latin typeface="Calibri (Corpo)"/>
              </a:rPr>
              <a:t>lato della domanda, </a:t>
            </a:r>
            <a:r>
              <a:rPr lang="it-IT" dirty="0" smtClean="0">
                <a:latin typeface="Calibri (Corpo)"/>
              </a:rPr>
              <a:t>l’export</a:t>
            </a:r>
            <a:r>
              <a:rPr lang="it-IT" dirty="0">
                <a:latin typeface="Calibri (Corpo)"/>
              </a:rPr>
              <a:t>, con un aumento del 2,7% su base annua, </a:t>
            </a:r>
            <a:r>
              <a:rPr lang="it-IT" dirty="0" smtClean="0">
                <a:latin typeface="Calibri (Corpo)"/>
              </a:rPr>
              <a:t>si conferma un elemento positivo </a:t>
            </a:r>
            <a:r>
              <a:rPr lang="it-IT" dirty="0">
                <a:latin typeface="Calibri (Corpo)"/>
              </a:rPr>
              <a:t>dell’attività produttiva del settore,  stabilendo un nuovo record con performance positive più o meno generalizzate </a:t>
            </a:r>
            <a:r>
              <a:rPr lang="it-IT" dirty="0" smtClean="0">
                <a:latin typeface="Calibri (Corpo)"/>
              </a:rPr>
              <a:t>nei diversi </a:t>
            </a:r>
            <a:r>
              <a:rPr lang="it-IT" dirty="0">
                <a:latin typeface="Calibri (Corpo)"/>
              </a:rPr>
              <a:t>comparti</a:t>
            </a:r>
            <a:r>
              <a:rPr lang="it-IT" dirty="0" smtClean="0">
                <a:latin typeface="Calibri (Corpo)"/>
              </a:rPr>
              <a:t>.</a:t>
            </a:r>
          </a:p>
          <a:p>
            <a:pPr algn="just">
              <a:spcBef>
                <a:spcPts val="1000"/>
              </a:spcBef>
              <a:buClr>
                <a:srgbClr val="0B2163"/>
              </a:buClr>
            </a:pPr>
            <a:r>
              <a:rPr lang="it-IT" dirty="0">
                <a:latin typeface="Calibri (Corpo)"/>
              </a:rPr>
              <a:t>Nel </a:t>
            </a:r>
            <a:r>
              <a:rPr lang="it-IT" dirty="0" smtClean="0">
                <a:latin typeface="Calibri (Corpo)"/>
              </a:rPr>
              <a:t>complesso, </a:t>
            </a:r>
            <a:r>
              <a:rPr lang="it-IT" dirty="0">
                <a:latin typeface="Calibri (Corpo)"/>
              </a:rPr>
              <a:t>sulla competitività del settore pesano i rincari delle cellulose quotate in dollari ma soprattutto </a:t>
            </a:r>
            <a:r>
              <a:rPr lang="it-IT" dirty="0" smtClean="0">
                <a:latin typeface="Calibri (Corpo)"/>
              </a:rPr>
              <a:t>l’aumento </a:t>
            </a:r>
            <a:r>
              <a:rPr lang="it-IT" dirty="0">
                <a:latin typeface="Calibri (Corpo)"/>
              </a:rPr>
              <a:t>dei costi energetici, a causa </a:t>
            </a:r>
            <a:r>
              <a:rPr lang="it-IT" dirty="0" smtClean="0">
                <a:latin typeface="Calibri (Corpo)"/>
              </a:rPr>
              <a:t>dell’incremento degli </a:t>
            </a:r>
            <a:r>
              <a:rPr lang="it-IT" dirty="0">
                <a:latin typeface="Calibri (Corpo)"/>
              </a:rPr>
              <a:t>oneri parafiscali su energia elettrica e </a:t>
            </a:r>
            <a:r>
              <a:rPr lang="it-IT" dirty="0" smtClean="0">
                <a:latin typeface="Calibri (Corpo)"/>
              </a:rPr>
              <a:t>gas, </a:t>
            </a:r>
            <a:r>
              <a:rPr lang="it-IT" dirty="0">
                <a:latin typeface="Calibri (Corpo)"/>
              </a:rPr>
              <a:t>pari al 17% del costo della bolletta energetica del settore e al 20%  del fatturato cartario.</a:t>
            </a:r>
          </a:p>
        </p:txBody>
      </p:sp>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0856"/>
          <a:stretch/>
        </p:blipFill>
        <p:spPr bwMode="auto">
          <a:xfrm>
            <a:off x="4450456" y="1630393"/>
            <a:ext cx="5006918" cy="3591372"/>
          </a:xfrm>
          <a:prstGeom prst="rect">
            <a:avLst/>
          </a:prstGeom>
          <a:noFill/>
          <a:ln w="9525">
            <a:solidFill>
              <a:srgbClr val="0B216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ttangolo 21"/>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Driver della domanda e andamento del mercato della carta e del cartone ondulato</a:t>
            </a:r>
            <a:endParaRPr lang="it-IT" sz="1400" b="1" dirty="0">
              <a:solidFill>
                <a:schemeClr val="bg1"/>
              </a:solidFill>
              <a:latin typeface="+mn-lt"/>
              <a:ea typeface="Gulim" pitchFamily="34" charset="-127"/>
            </a:endParaRPr>
          </a:p>
        </p:txBody>
      </p:sp>
      <p:sp>
        <p:nvSpPr>
          <p:cNvPr id="23" name="Rettangolo 22"/>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24" name="Connettore 1 23"/>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1978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a:spLocks noGrp="1"/>
          </p:cNvSpPr>
          <p:nvPr>
            <p:ph sz="quarter" idx="11"/>
          </p:nvPr>
        </p:nvSpPr>
        <p:spPr>
          <a:xfrm>
            <a:off x="700648" y="1103067"/>
            <a:ext cx="3360989" cy="4727887"/>
          </a:xfrm>
        </p:spPr>
        <p:txBody>
          <a:bodyPr lIns="36000" tIns="36000" rIns="36000" bIns="36000"/>
          <a:lstStyle/>
          <a:p>
            <a:pPr algn="just">
              <a:buClr>
                <a:srgbClr val="0B2163"/>
              </a:buClr>
            </a:pPr>
            <a:r>
              <a:rPr lang="it-IT" dirty="0">
                <a:latin typeface="Calibri (Corpo)"/>
              </a:rPr>
              <a:t>La carta per ondulatore è il settore più importante dei vari tipi di carte. Se ne producono al mondo 150 milioni di tonnellate all’anno, e l’Europa rappresenta il terzo mercato con circa </a:t>
            </a:r>
            <a:r>
              <a:rPr lang="it-IT" dirty="0" smtClean="0">
                <a:latin typeface="Calibri (Corpo)"/>
              </a:rPr>
              <a:t>27 Milioni </a:t>
            </a:r>
            <a:r>
              <a:rPr lang="it-IT" dirty="0">
                <a:latin typeface="Calibri (Corpo)"/>
              </a:rPr>
              <a:t>di tonnellate dopo l’Asia e subito sotto al nord </a:t>
            </a:r>
            <a:r>
              <a:rPr lang="it-IT" dirty="0" smtClean="0">
                <a:latin typeface="Calibri (Corpo)"/>
              </a:rPr>
              <a:t>America.</a:t>
            </a:r>
            <a:endParaRPr lang="it-IT" dirty="0">
              <a:latin typeface="Calibri (Corpo)"/>
            </a:endParaRPr>
          </a:p>
          <a:p>
            <a:pPr algn="just">
              <a:buClr>
                <a:srgbClr val="0B2163"/>
              </a:buClr>
            </a:pPr>
            <a:r>
              <a:rPr lang="it-IT" dirty="0">
                <a:latin typeface="Calibri (Corpo)"/>
              </a:rPr>
              <a:t>Nella tabella a destra, viene mostrata la domanda di carte per ondulatori (vergini + riciclate) nei vari Paesi</a:t>
            </a:r>
            <a:r>
              <a:rPr lang="it-IT" dirty="0" smtClean="0">
                <a:latin typeface="Calibri (Corpo)"/>
              </a:rPr>
              <a:t>.</a:t>
            </a:r>
          </a:p>
          <a:p>
            <a:pPr algn="just">
              <a:buClr>
                <a:srgbClr val="0B2163"/>
              </a:buClr>
            </a:pPr>
            <a:endParaRPr lang="it-IT" dirty="0">
              <a:latin typeface="Calibri (Corpo)"/>
            </a:endParaRPr>
          </a:p>
          <a:p>
            <a:pPr algn="just">
              <a:buClr>
                <a:srgbClr val="0B2163"/>
              </a:buClr>
            </a:pPr>
            <a:endParaRPr lang="it-IT" dirty="0" smtClean="0">
              <a:latin typeface="Calibri (Corpo)"/>
            </a:endParaRPr>
          </a:p>
          <a:p>
            <a:pPr algn="just">
              <a:buClr>
                <a:srgbClr val="0B2163"/>
              </a:buClr>
            </a:pPr>
            <a:endParaRPr lang="it-IT" dirty="0">
              <a:latin typeface="Calibri (Corpo)"/>
            </a:endParaRPr>
          </a:p>
          <a:p>
            <a:pPr algn="just">
              <a:buClr>
                <a:srgbClr val="0B2163"/>
              </a:buClr>
            </a:pPr>
            <a:endParaRPr lang="it-IT" dirty="0" smtClean="0">
              <a:latin typeface="Calibri (Corpo)"/>
            </a:endParaRPr>
          </a:p>
        </p:txBody>
      </p:sp>
      <p:grpSp>
        <p:nvGrpSpPr>
          <p:cNvPr id="9" name="Group 7"/>
          <p:cNvGrpSpPr>
            <a:grpSpLocks/>
          </p:cNvGrpSpPr>
          <p:nvPr/>
        </p:nvGrpSpPr>
        <p:grpSpPr bwMode="auto">
          <a:xfrm>
            <a:off x="5210355" y="1431989"/>
            <a:ext cx="4242644" cy="4193895"/>
            <a:chOff x="-2121" y="805"/>
            <a:chExt cx="2944" cy="2996"/>
          </a:xfrm>
        </p:grpSpPr>
        <p:sp>
          <p:nvSpPr>
            <p:cNvPr id="10" name="Freeform 8"/>
            <p:cNvSpPr>
              <a:spLocks/>
            </p:cNvSpPr>
            <p:nvPr/>
          </p:nvSpPr>
          <p:spPr bwMode="auto">
            <a:xfrm>
              <a:off x="-845" y="2687"/>
              <a:ext cx="425" cy="208"/>
            </a:xfrm>
            <a:custGeom>
              <a:avLst/>
              <a:gdLst>
                <a:gd name="T0" fmla="*/ 240 w 425"/>
                <a:gd name="T1" fmla="*/ 27 h 208"/>
                <a:gd name="T2" fmla="*/ 224 w 425"/>
                <a:gd name="T3" fmla="*/ 34 h 208"/>
                <a:gd name="T4" fmla="*/ 215 w 425"/>
                <a:gd name="T5" fmla="*/ 51 h 208"/>
                <a:gd name="T6" fmla="*/ 188 w 425"/>
                <a:gd name="T7" fmla="*/ 71 h 208"/>
                <a:gd name="T8" fmla="*/ 195 w 425"/>
                <a:gd name="T9" fmla="*/ 104 h 208"/>
                <a:gd name="T10" fmla="*/ 187 w 425"/>
                <a:gd name="T11" fmla="*/ 115 h 208"/>
                <a:gd name="T12" fmla="*/ 168 w 425"/>
                <a:gd name="T13" fmla="*/ 106 h 208"/>
                <a:gd name="T14" fmla="*/ 152 w 425"/>
                <a:gd name="T15" fmla="*/ 107 h 208"/>
                <a:gd name="T16" fmla="*/ 130 w 425"/>
                <a:gd name="T17" fmla="*/ 109 h 208"/>
                <a:gd name="T18" fmla="*/ 109 w 425"/>
                <a:gd name="T19" fmla="*/ 116 h 208"/>
                <a:gd name="T20" fmla="*/ 84 w 425"/>
                <a:gd name="T21" fmla="*/ 121 h 208"/>
                <a:gd name="T22" fmla="*/ 60 w 425"/>
                <a:gd name="T23" fmla="*/ 110 h 208"/>
                <a:gd name="T24" fmla="*/ 49 w 425"/>
                <a:gd name="T25" fmla="*/ 123 h 208"/>
                <a:gd name="T26" fmla="*/ 34 w 425"/>
                <a:gd name="T27" fmla="*/ 120 h 208"/>
                <a:gd name="T28" fmla="*/ 21 w 425"/>
                <a:gd name="T29" fmla="*/ 108 h 208"/>
                <a:gd name="T30" fmla="*/ 0 w 425"/>
                <a:gd name="T31" fmla="*/ 112 h 208"/>
                <a:gd name="T32" fmla="*/ 3 w 425"/>
                <a:gd name="T33" fmla="*/ 129 h 208"/>
                <a:gd name="T34" fmla="*/ 8 w 425"/>
                <a:gd name="T35" fmla="*/ 152 h 208"/>
                <a:gd name="T36" fmla="*/ 25 w 425"/>
                <a:gd name="T37" fmla="*/ 162 h 208"/>
                <a:gd name="T38" fmla="*/ 41 w 425"/>
                <a:gd name="T39" fmla="*/ 160 h 208"/>
                <a:gd name="T40" fmla="*/ 50 w 425"/>
                <a:gd name="T41" fmla="*/ 166 h 208"/>
                <a:gd name="T42" fmla="*/ 62 w 425"/>
                <a:gd name="T43" fmla="*/ 171 h 208"/>
                <a:gd name="T44" fmla="*/ 83 w 425"/>
                <a:gd name="T45" fmla="*/ 167 h 208"/>
                <a:gd name="T46" fmla="*/ 103 w 425"/>
                <a:gd name="T47" fmla="*/ 159 h 208"/>
                <a:gd name="T48" fmla="*/ 134 w 425"/>
                <a:gd name="T49" fmla="*/ 158 h 208"/>
                <a:gd name="T50" fmla="*/ 145 w 425"/>
                <a:gd name="T51" fmla="*/ 154 h 208"/>
                <a:gd name="T52" fmla="*/ 146 w 425"/>
                <a:gd name="T53" fmla="*/ 161 h 208"/>
                <a:gd name="T54" fmla="*/ 152 w 425"/>
                <a:gd name="T55" fmla="*/ 177 h 208"/>
                <a:gd name="T56" fmla="*/ 164 w 425"/>
                <a:gd name="T57" fmla="*/ 185 h 208"/>
                <a:gd name="T58" fmla="*/ 178 w 425"/>
                <a:gd name="T59" fmla="*/ 193 h 208"/>
                <a:gd name="T60" fmla="*/ 197 w 425"/>
                <a:gd name="T61" fmla="*/ 197 h 208"/>
                <a:gd name="T62" fmla="*/ 219 w 425"/>
                <a:gd name="T63" fmla="*/ 201 h 208"/>
                <a:gd name="T64" fmla="*/ 232 w 425"/>
                <a:gd name="T65" fmla="*/ 204 h 208"/>
                <a:gd name="T66" fmla="*/ 266 w 425"/>
                <a:gd name="T67" fmla="*/ 207 h 208"/>
                <a:gd name="T68" fmla="*/ 280 w 425"/>
                <a:gd name="T69" fmla="*/ 208 h 208"/>
                <a:gd name="T70" fmla="*/ 288 w 425"/>
                <a:gd name="T71" fmla="*/ 202 h 208"/>
                <a:gd name="T72" fmla="*/ 297 w 425"/>
                <a:gd name="T73" fmla="*/ 192 h 208"/>
                <a:gd name="T74" fmla="*/ 311 w 425"/>
                <a:gd name="T75" fmla="*/ 188 h 208"/>
                <a:gd name="T76" fmla="*/ 325 w 425"/>
                <a:gd name="T77" fmla="*/ 191 h 208"/>
                <a:gd name="T78" fmla="*/ 336 w 425"/>
                <a:gd name="T79" fmla="*/ 184 h 208"/>
                <a:gd name="T80" fmla="*/ 350 w 425"/>
                <a:gd name="T81" fmla="*/ 184 h 208"/>
                <a:gd name="T82" fmla="*/ 358 w 425"/>
                <a:gd name="T83" fmla="*/ 185 h 208"/>
                <a:gd name="T84" fmla="*/ 360 w 425"/>
                <a:gd name="T85" fmla="*/ 177 h 208"/>
                <a:gd name="T86" fmla="*/ 371 w 425"/>
                <a:gd name="T87" fmla="*/ 169 h 208"/>
                <a:gd name="T88" fmla="*/ 391 w 425"/>
                <a:gd name="T89" fmla="*/ 159 h 208"/>
                <a:gd name="T90" fmla="*/ 389 w 425"/>
                <a:gd name="T91" fmla="*/ 138 h 208"/>
                <a:gd name="T92" fmla="*/ 397 w 425"/>
                <a:gd name="T93" fmla="*/ 119 h 208"/>
                <a:gd name="T94" fmla="*/ 395 w 425"/>
                <a:gd name="T95" fmla="*/ 102 h 208"/>
                <a:gd name="T96" fmla="*/ 421 w 425"/>
                <a:gd name="T97" fmla="*/ 102 h 208"/>
                <a:gd name="T98" fmla="*/ 424 w 425"/>
                <a:gd name="T99" fmla="*/ 81 h 208"/>
                <a:gd name="T100" fmla="*/ 424 w 425"/>
                <a:gd name="T101" fmla="*/ 71 h 208"/>
                <a:gd name="T102" fmla="*/ 411 w 425"/>
                <a:gd name="T103" fmla="*/ 38 h 208"/>
                <a:gd name="T104" fmla="*/ 402 w 425"/>
                <a:gd name="T105" fmla="*/ 14 h 208"/>
                <a:gd name="T106" fmla="*/ 367 w 425"/>
                <a:gd name="T107" fmla="*/ 18 h 208"/>
                <a:gd name="T108" fmla="*/ 344 w 425"/>
                <a:gd name="T109" fmla="*/ 1 h 208"/>
                <a:gd name="T110" fmla="*/ 312 w 425"/>
                <a:gd name="T111" fmla="*/ 0 h 208"/>
                <a:gd name="T112" fmla="*/ 302 w 425"/>
                <a:gd name="T113" fmla="*/ 18 h 208"/>
                <a:gd name="T114" fmla="*/ 284 w 425"/>
                <a:gd name="T115" fmla="*/ 30 h 208"/>
                <a:gd name="T116" fmla="*/ 261 w 425"/>
                <a:gd name="T117" fmla="*/ 30 h 208"/>
                <a:gd name="T118" fmla="*/ 242 w 425"/>
                <a:gd name="T119" fmla="*/ 19 h 2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5" h="208">
                  <a:moveTo>
                    <a:pt x="242" y="19"/>
                  </a:moveTo>
                  <a:lnTo>
                    <a:pt x="240" y="27"/>
                  </a:lnTo>
                  <a:lnTo>
                    <a:pt x="233" y="30"/>
                  </a:lnTo>
                  <a:lnTo>
                    <a:pt x="224" y="34"/>
                  </a:lnTo>
                  <a:lnTo>
                    <a:pt x="219" y="41"/>
                  </a:lnTo>
                  <a:lnTo>
                    <a:pt x="215" y="51"/>
                  </a:lnTo>
                  <a:lnTo>
                    <a:pt x="193" y="60"/>
                  </a:lnTo>
                  <a:lnTo>
                    <a:pt x="188" y="71"/>
                  </a:lnTo>
                  <a:lnTo>
                    <a:pt x="188" y="87"/>
                  </a:lnTo>
                  <a:lnTo>
                    <a:pt x="195" y="104"/>
                  </a:lnTo>
                  <a:lnTo>
                    <a:pt x="195" y="112"/>
                  </a:lnTo>
                  <a:lnTo>
                    <a:pt x="187" y="115"/>
                  </a:lnTo>
                  <a:lnTo>
                    <a:pt x="182" y="107"/>
                  </a:lnTo>
                  <a:lnTo>
                    <a:pt x="168" y="106"/>
                  </a:lnTo>
                  <a:lnTo>
                    <a:pt x="156" y="102"/>
                  </a:lnTo>
                  <a:lnTo>
                    <a:pt x="152" y="107"/>
                  </a:lnTo>
                  <a:lnTo>
                    <a:pt x="142" y="108"/>
                  </a:lnTo>
                  <a:lnTo>
                    <a:pt x="130" y="109"/>
                  </a:lnTo>
                  <a:lnTo>
                    <a:pt x="119" y="110"/>
                  </a:lnTo>
                  <a:lnTo>
                    <a:pt x="109" y="116"/>
                  </a:lnTo>
                  <a:lnTo>
                    <a:pt x="98" y="122"/>
                  </a:lnTo>
                  <a:lnTo>
                    <a:pt x="84" y="121"/>
                  </a:lnTo>
                  <a:lnTo>
                    <a:pt x="72" y="112"/>
                  </a:lnTo>
                  <a:lnTo>
                    <a:pt x="60" y="110"/>
                  </a:lnTo>
                  <a:lnTo>
                    <a:pt x="52" y="117"/>
                  </a:lnTo>
                  <a:lnTo>
                    <a:pt x="49" y="123"/>
                  </a:lnTo>
                  <a:lnTo>
                    <a:pt x="43" y="126"/>
                  </a:lnTo>
                  <a:lnTo>
                    <a:pt x="34" y="120"/>
                  </a:lnTo>
                  <a:lnTo>
                    <a:pt x="29" y="111"/>
                  </a:lnTo>
                  <a:lnTo>
                    <a:pt x="21" y="108"/>
                  </a:lnTo>
                  <a:lnTo>
                    <a:pt x="11" y="108"/>
                  </a:lnTo>
                  <a:lnTo>
                    <a:pt x="0" y="112"/>
                  </a:lnTo>
                  <a:lnTo>
                    <a:pt x="7" y="120"/>
                  </a:lnTo>
                  <a:lnTo>
                    <a:pt x="3" y="129"/>
                  </a:lnTo>
                  <a:lnTo>
                    <a:pt x="1" y="138"/>
                  </a:lnTo>
                  <a:lnTo>
                    <a:pt x="8" y="152"/>
                  </a:lnTo>
                  <a:lnTo>
                    <a:pt x="14" y="156"/>
                  </a:lnTo>
                  <a:lnTo>
                    <a:pt x="25" y="162"/>
                  </a:lnTo>
                  <a:lnTo>
                    <a:pt x="34" y="164"/>
                  </a:lnTo>
                  <a:lnTo>
                    <a:pt x="41" y="160"/>
                  </a:lnTo>
                  <a:lnTo>
                    <a:pt x="47" y="164"/>
                  </a:lnTo>
                  <a:lnTo>
                    <a:pt x="50" y="166"/>
                  </a:lnTo>
                  <a:lnTo>
                    <a:pt x="53" y="169"/>
                  </a:lnTo>
                  <a:lnTo>
                    <a:pt x="62" y="171"/>
                  </a:lnTo>
                  <a:lnTo>
                    <a:pt x="67" y="171"/>
                  </a:lnTo>
                  <a:lnTo>
                    <a:pt x="83" y="167"/>
                  </a:lnTo>
                  <a:lnTo>
                    <a:pt x="90" y="164"/>
                  </a:lnTo>
                  <a:lnTo>
                    <a:pt x="103" y="159"/>
                  </a:lnTo>
                  <a:lnTo>
                    <a:pt x="123" y="159"/>
                  </a:lnTo>
                  <a:lnTo>
                    <a:pt x="134" y="158"/>
                  </a:lnTo>
                  <a:lnTo>
                    <a:pt x="138" y="154"/>
                  </a:lnTo>
                  <a:lnTo>
                    <a:pt x="145" y="154"/>
                  </a:lnTo>
                  <a:lnTo>
                    <a:pt x="147" y="156"/>
                  </a:lnTo>
                  <a:lnTo>
                    <a:pt x="146" y="161"/>
                  </a:lnTo>
                  <a:lnTo>
                    <a:pt x="148" y="170"/>
                  </a:lnTo>
                  <a:lnTo>
                    <a:pt x="152" y="177"/>
                  </a:lnTo>
                  <a:lnTo>
                    <a:pt x="156" y="181"/>
                  </a:lnTo>
                  <a:lnTo>
                    <a:pt x="164" y="185"/>
                  </a:lnTo>
                  <a:lnTo>
                    <a:pt x="168" y="186"/>
                  </a:lnTo>
                  <a:lnTo>
                    <a:pt x="178" y="193"/>
                  </a:lnTo>
                  <a:lnTo>
                    <a:pt x="188" y="195"/>
                  </a:lnTo>
                  <a:lnTo>
                    <a:pt x="197" y="197"/>
                  </a:lnTo>
                  <a:lnTo>
                    <a:pt x="210" y="198"/>
                  </a:lnTo>
                  <a:lnTo>
                    <a:pt x="219" y="201"/>
                  </a:lnTo>
                  <a:lnTo>
                    <a:pt x="224" y="203"/>
                  </a:lnTo>
                  <a:lnTo>
                    <a:pt x="232" y="204"/>
                  </a:lnTo>
                  <a:lnTo>
                    <a:pt x="250" y="204"/>
                  </a:lnTo>
                  <a:lnTo>
                    <a:pt x="266" y="207"/>
                  </a:lnTo>
                  <a:lnTo>
                    <a:pt x="272" y="208"/>
                  </a:lnTo>
                  <a:lnTo>
                    <a:pt x="280" y="208"/>
                  </a:lnTo>
                  <a:lnTo>
                    <a:pt x="282" y="206"/>
                  </a:lnTo>
                  <a:lnTo>
                    <a:pt x="288" y="202"/>
                  </a:lnTo>
                  <a:lnTo>
                    <a:pt x="292" y="196"/>
                  </a:lnTo>
                  <a:lnTo>
                    <a:pt x="297" y="192"/>
                  </a:lnTo>
                  <a:lnTo>
                    <a:pt x="306" y="189"/>
                  </a:lnTo>
                  <a:lnTo>
                    <a:pt x="311" y="188"/>
                  </a:lnTo>
                  <a:lnTo>
                    <a:pt x="320" y="189"/>
                  </a:lnTo>
                  <a:lnTo>
                    <a:pt x="325" y="191"/>
                  </a:lnTo>
                  <a:lnTo>
                    <a:pt x="331" y="192"/>
                  </a:lnTo>
                  <a:lnTo>
                    <a:pt x="336" y="184"/>
                  </a:lnTo>
                  <a:lnTo>
                    <a:pt x="340" y="183"/>
                  </a:lnTo>
                  <a:lnTo>
                    <a:pt x="350" y="184"/>
                  </a:lnTo>
                  <a:lnTo>
                    <a:pt x="356" y="185"/>
                  </a:lnTo>
                  <a:lnTo>
                    <a:pt x="358" y="185"/>
                  </a:lnTo>
                  <a:lnTo>
                    <a:pt x="360" y="181"/>
                  </a:lnTo>
                  <a:lnTo>
                    <a:pt x="360" y="177"/>
                  </a:lnTo>
                  <a:lnTo>
                    <a:pt x="369" y="173"/>
                  </a:lnTo>
                  <a:lnTo>
                    <a:pt x="371" y="169"/>
                  </a:lnTo>
                  <a:lnTo>
                    <a:pt x="379" y="162"/>
                  </a:lnTo>
                  <a:lnTo>
                    <a:pt x="391" y="159"/>
                  </a:lnTo>
                  <a:lnTo>
                    <a:pt x="389" y="147"/>
                  </a:lnTo>
                  <a:lnTo>
                    <a:pt x="389" y="138"/>
                  </a:lnTo>
                  <a:lnTo>
                    <a:pt x="391" y="133"/>
                  </a:lnTo>
                  <a:lnTo>
                    <a:pt x="397" y="119"/>
                  </a:lnTo>
                  <a:lnTo>
                    <a:pt x="391" y="110"/>
                  </a:lnTo>
                  <a:lnTo>
                    <a:pt x="395" y="102"/>
                  </a:lnTo>
                  <a:lnTo>
                    <a:pt x="405" y="102"/>
                  </a:lnTo>
                  <a:lnTo>
                    <a:pt x="421" y="102"/>
                  </a:lnTo>
                  <a:lnTo>
                    <a:pt x="425" y="93"/>
                  </a:lnTo>
                  <a:lnTo>
                    <a:pt x="424" y="81"/>
                  </a:lnTo>
                  <a:lnTo>
                    <a:pt x="425" y="73"/>
                  </a:lnTo>
                  <a:lnTo>
                    <a:pt x="424" y="71"/>
                  </a:lnTo>
                  <a:lnTo>
                    <a:pt x="417" y="59"/>
                  </a:lnTo>
                  <a:lnTo>
                    <a:pt x="411" y="38"/>
                  </a:lnTo>
                  <a:lnTo>
                    <a:pt x="410" y="24"/>
                  </a:lnTo>
                  <a:lnTo>
                    <a:pt x="402" y="14"/>
                  </a:lnTo>
                  <a:lnTo>
                    <a:pt x="383" y="16"/>
                  </a:lnTo>
                  <a:lnTo>
                    <a:pt x="367" y="18"/>
                  </a:lnTo>
                  <a:lnTo>
                    <a:pt x="354" y="5"/>
                  </a:lnTo>
                  <a:lnTo>
                    <a:pt x="344" y="1"/>
                  </a:lnTo>
                  <a:lnTo>
                    <a:pt x="327" y="1"/>
                  </a:lnTo>
                  <a:lnTo>
                    <a:pt x="312" y="0"/>
                  </a:lnTo>
                  <a:lnTo>
                    <a:pt x="305" y="9"/>
                  </a:lnTo>
                  <a:lnTo>
                    <a:pt x="302" y="18"/>
                  </a:lnTo>
                  <a:lnTo>
                    <a:pt x="293" y="26"/>
                  </a:lnTo>
                  <a:lnTo>
                    <a:pt x="284" y="30"/>
                  </a:lnTo>
                  <a:lnTo>
                    <a:pt x="273" y="31"/>
                  </a:lnTo>
                  <a:lnTo>
                    <a:pt x="261" y="30"/>
                  </a:lnTo>
                  <a:lnTo>
                    <a:pt x="255" y="24"/>
                  </a:lnTo>
                  <a:lnTo>
                    <a:pt x="242" y="19"/>
                  </a:lnTo>
                  <a:close/>
                </a:path>
              </a:pathLst>
            </a:custGeom>
            <a:solidFill>
              <a:srgbClr val="92D050"/>
            </a:solidFill>
            <a:ln w="6350" cmpd="sng">
              <a:solidFill>
                <a:schemeClr val="bg1"/>
              </a:solidFill>
              <a:round/>
              <a:headEnd/>
              <a:tailEnd/>
            </a:ln>
          </p:spPr>
          <p:txBody>
            <a:bodyPr/>
            <a:lstStyle/>
            <a:p>
              <a:endParaRPr lang="it-IT"/>
            </a:p>
          </p:txBody>
        </p:sp>
        <p:sp>
          <p:nvSpPr>
            <p:cNvPr id="11" name="Freeform 9"/>
            <p:cNvSpPr>
              <a:spLocks/>
            </p:cNvSpPr>
            <p:nvPr/>
          </p:nvSpPr>
          <p:spPr bwMode="auto">
            <a:xfrm>
              <a:off x="-266" y="3201"/>
              <a:ext cx="116" cy="241"/>
            </a:xfrm>
            <a:custGeom>
              <a:avLst/>
              <a:gdLst>
                <a:gd name="T0" fmla="*/ 112 w 116"/>
                <a:gd name="T1" fmla="*/ 139 h 241"/>
                <a:gd name="T2" fmla="*/ 115 w 116"/>
                <a:gd name="T3" fmla="*/ 150 h 241"/>
                <a:gd name="T4" fmla="*/ 116 w 116"/>
                <a:gd name="T5" fmla="*/ 167 h 241"/>
                <a:gd name="T6" fmla="*/ 103 w 116"/>
                <a:gd name="T7" fmla="*/ 181 h 241"/>
                <a:gd name="T8" fmla="*/ 94 w 116"/>
                <a:gd name="T9" fmla="*/ 201 h 241"/>
                <a:gd name="T10" fmla="*/ 84 w 116"/>
                <a:gd name="T11" fmla="*/ 211 h 241"/>
                <a:gd name="T12" fmla="*/ 81 w 116"/>
                <a:gd name="T13" fmla="*/ 225 h 241"/>
                <a:gd name="T14" fmla="*/ 76 w 116"/>
                <a:gd name="T15" fmla="*/ 232 h 241"/>
                <a:gd name="T16" fmla="*/ 67 w 116"/>
                <a:gd name="T17" fmla="*/ 241 h 241"/>
                <a:gd name="T18" fmla="*/ 66 w 116"/>
                <a:gd name="T19" fmla="*/ 240 h 241"/>
                <a:gd name="T20" fmla="*/ 54 w 116"/>
                <a:gd name="T21" fmla="*/ 236 h 241"/>
                <a:gd name="T22" fmla="*/ 52 w 116"/>
                <a:gd name="T23" fmla="*/ 223 h 241"/>
                <a:gd name="T24" fmla="*/ 43 w 116"/>
                <a:gd name="T25" fmla="*/ 213 h 241"/>
                <a:gd name="T26" fmla="*/ 22 w 116"/>
                <a:gd name="T27" fmla="*/ 207 h 241"/>
                <a:gd name="T28" fmla="*/ 10 w 116"/>
                <a:gd name="T29" fmla="*/ 191 h 241"/>
                <a:gd name="T30" fmla="*/ 5 w 116"/>
                <a:gd name="T31" fmla="*/ 181 h 241"/>
                <a:gd name="T32" fmla="*/ 13 w 116"/>
                <a:gd name="T33" fmla="*/ 182 h 241"/>
                <a:gd name="T34" fmla="*/ 12 w 116"/>
                <a:gd name="T35" fmla="*/ 172 h 241"/>
                <a:gd name="T36" fmla="*/ 7 w 116"/>
                <a:gd name="T37" fmla="*/ 157 h 241"/>
                <a:gd name="T38" fmla="*/ 11 w 116"/>
                <a:gd name="T39" fmla="*/ 142 h 241"/>
                <a:gd name="T40" fmla="*/ 12 w 116"/>
                <a:gd name="T41" fmla="*/ 139 h 241"/>
                <a:gd name="T42" fmla="*/ 11 w 116"/>
                <a:gd name="T43" fmla="*/ 128 h 241"/>
                <a:gd name="T44" fmla="*/ 12 w 116"/>
                <a:gd name="T45" fmla="*/ 118 h 241"/>
                <a:gd name="T46" fmla="*/ 7 w 116"/>
                <a:gd name="T47" fmla="*/ 106 h 241"/>
                <a:gd name="T48" fmla="*/ 8 w 116"/>
                <a:gd name="T49" fmla="*/ 100 h 241"/>
                <a:gd name="T50" fmla="*/ 11 w 116"/>
                <a:gd name="T51" fmla="*/ 87 h 241"/>
                <a:gd name="T52" fmla="*/ 15 w 116"/>
                <a:gd name="T53" fmla="*/ 71 h 241"/>
                <a:gd name="T54" fmla="*/ 9 w 116"/>
                <a:gd name="T55" fmla="*/ 65 h 241"/>
                <a:gd name="T56" fmla="*/ 0 w 116"/>
                <a:gd name="T57" fmla="*/ 64 h 241"/>
                <a:gd name="T58" fmla="*/ 5 w 116"/>
                <a:gd name="T59" fmla="*/ 46 h 241"/>
                <a:gd name="T60" fmla="*/ 1 w 116"/>
                <a:gd name="T61" fmla="*/ 34 h 241"/>
                <a:gd name="T62" fmla="*/ 5 w 116"/>
                <a:gd name="T63" fmla="*/ 18 h 241"/>
                <a:gd name="T64" fmla="*/ 13 w 116"/>
                <a:gd name="T65" fmla="*/ 11 h 241"/>
                <a:gd name="T66" fmla="*/ 20 w 116"/>
                <a:gd name="T67" fmla="*/ 0 h 241"/>
                <a:gd name="T68" fmla="*/ 29 w 116"/>
                <a:gd name="T69" fmla="*/ 7 h 241"/>
                <a:gd name="T70" fmla="*/ 31 w 116"/>
                <a:gd name="T71" fmla="*/ 7 h 241"/>
                <a:gd name="T72" fmla="*/ 45 w 116"/>
                <a:gd name="T73" fmla="*/ 8 h 241"/>
                <a:gd name="T74" fmla="*/ 52 w 116"/>
                <a:gd name="T75" fmla="*/ 20 h 241"/>
                <a:gd name="T76" fmla="*/ 65 w 116"/>
                <a:gd name="T77" fmla="*/ 23 h 241"/>
                <a:gd name="T78" fmla="*/ 79 w 116"/>
                <a:gd name="T79" fmla="*/ 40 h 241"/>
                <a:gd name="T80" fmla="*/ 78 w 116"/>
                <a:gd name="T81" fmla="*/ 52 h 241"/>
                <a:gd name="T82" fmla="*/ 77 w 116"/>
                <a:gd name="T83" fmla="*/ 60 h 241"/>
                <a:gd name="T84" fmla="*/ 77 w 116"/>
                <a:gd name="T85" fmla="*/ 81 h 241"/>
                <a:gd name="T86" fmla="*/ 79 w 116"/>
                <a:gd name="T87" fmla="*/ 100 h 241"/>
                <a:gd name="T88" fmla="*/ 90 w 116"/>
                <a:gd name="T89" fmla="*/ 121 h 241"/>
                <a:gd name="T90" fmla="*/ 102 w 116"/>
                <a:gd name="T91" fmla="*/ 132 h 241"/>
                <a:gd name="T92" fmla="*/ 112 w 116"/>
                <a:gd name="T93" fmla="*/ 139 h 2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241">
                  <a:moveTo>
                    <a:pt x="112" y="139"/>
                  </a:moveTo>
                  <a:lnTo>
                    <a:pt x="115" y="150"/>
                  </a:lnTo>
                  <a:lnTo>
                    <a:pt x="116" y="167"/>
                  </a:lnTo>
                  <a:lnTo>
                    <a:pt x="103" y="181"/>
                  </a:lnTo>
                  <a:lnTo>
                    <a:pt x="94" y="201"/>
                  </a:lnTo>
                  <a:lnTo>
                    <a:pt x="84" y="211"/>
                  </a:lnTo>
                  <a:lnTo>
                    <a:pt x="81" y="225"/>
                  </a:lnTo>
                  <a:lnTo>
                    <a:pt x="76" y="232"/>
                  </a:lnTo>
                  <a:lnTo>
                    <a:pt x="67" y="241"/>
                  </a:lnTo>
                  <a:lnTo>
                    <a:pt x="66" y="240"/>
                  </a:lnTo>
                  <a:lnTo>
                    <a:pt x="54" y="236"/>
                  </a:lnTo>
                  <a:lnTo>
                    <a:pt x="52" y="223"/>
                  </a:lnTo>
                  <a:lnTo>
                    <a:pt x="43" y="213"/>
                  </a:lnTo>
                  <a:lnTo>
                    <a:pt x="22" y="207"/>
                  </a:lnTo>
                  <a:lnTo>
                    <a:pt x="10" y="191"/>
                  </a:lnTo>
                  <a:lnTo>
                    <a:pt x="5" y="181"/>
                  </a:lnTo>
                  <a:lnTo>
                    <a:pt x="13" y="182"/>
                  </a:lnTo>
                  <a:lnTo>
                    <a:pt x="12" y="172"/>
                  </a:lnTo>
                  <a:lnTo>
                    <a:pt x="7" y="157"/>
                  </a:lnTo>
                  <a:lnTo>
                    <a:pt x="11" y="142"/>
                  </a:lnTo>
                  <a:lnTo>
                    <a:pt x="12" y="139"/>
                  </a:lnTo>
                  <a:lnTo>
                    <a:pt x="11" y="128"/>
                  </a:lnTo>
                  <a:lnTo>
                    <a:pt x="12" y="118"/>
                  </a:lnTo>
                  <a:lnTo>
                    <a:pt x="7" y="106"/>
                  </a:lnTo>
                  <a:lnTo>
                    <a:pt x="8" y="100"/>
                  </a:lnTo>
                  <a:lnTo>
                    <a:pt x="11" y="87"/>
                  </a:lnTo>
                  <a:lnTo>
                    <a:pt x="15" y="71"/>
                  </a:lnTo>
                  <a:lnTo>
                    <a:pt x="9" y="65"/>
                  </a:lnTo>
                  <a:lnTo>
                    <a:pt x="0" y="64"/>
                  </a:lnTo>
                  <a:lnTo>
                    <a:pt x="5" y="46"/>
                  </a:lnTo>
                  <a:lnTo>
                    <a:pt x="1" y="34"/>
                  </a:lnTo>
                  <a:lnTo>
                    <a:pt x="5" y="18"/>
                  </a:lnTo>
                  <a:lnTo>
                    <a:pt x="13" y="11"/>
                  </a:lnTo>
                  <a:lnTo>
                    <a:pt x="20" y="0"/>
                  </a:lnTo>
                  <a:lnTo>
                    <a:pt x="29" y="7"/>
                  </a:lnTo>
                  <a:lnTo>
                    <a:pt x="31" y="7"/>
                  </a:lnTo>
                  <a:lnTo>
                    <a:pt x="45" y="8"/>
                  </a:lnTo>
                  <a:lnTo>
                    <a:pt x="52" y="20"/>
                  </a:lnTo>
                  <a:lnTo>
                    <a:pt x="65" y="23"/>
                  </a:lnTo>
                  <a:lnTo>
                    <a:pt x="79" y="40"/>
                  </a:lnTo>
                  <a:lnTo>
                    <a:pt x="78" y="52"/>
                  </a:lnTo>
                  <a:lnTo>
                    <a:pt x="77" y="60"/>
                  </a:lnTo>
                  <a:lnTo>
                    <a:pt x="77" y="81"/>
                  </a:lnTo>
                  <a:lnTo>
                    <a:pt x="79" y="100"/>
                  </a:lnTo>
                  <a:lnTo>
                    <a:pt x="90" y="121"/>
                  </a:lnTo>
                  <a:lnTo>
                    <a:pt x="102" y="132"/>
                  </a:lnTo>
                  <a:lnTo>
                    <a:pt x="112" y="139"/>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12" name="Freeform 10"/>
            <p:cNvSpPr>
              <a:spLocks/>
            </p:cNvSpPr>
            <p:nvPr/>
          </p:nvSpPr>
          <p:spPr bwMode="auto">
            <a:xfrm>
              <a:off x="-266" y="1920"/>
              <a:ext cx="339" cy="183"/>
            </a:xfrm>
            <a:custGeom>
              <a:avLst/>
              <a:gdLst>
                <a:gd name="T0" fmla="*/ 330 w 339"/>
                <a:gd name="T1" fmla="*/ 131 h 183"/>
                <a:gd name="T2" fmla="*/ 318 w 339"/>
                <a:gd name="T3" fmla="*/ 147 h 183"/>
                <a:gd name="T4" fmla="*/ 311 w 339"/>
                <a:gd name="T5" fmla="*/ 167 h 183"/>
                <a:gd name="T6" fmla="*/ 290 w 339"/>
                <a:gd name="T7" fmla="*/ 166 h 183"/>
                <a:gd name="T8" fmla="*/ 280 w 339"/>
                <a:gd name="T9" fmla="*/ 183 h 183"/>
                <a:gd name="T10" fmla="*/ 260 w 339"/>
                <a:gd name="T11" fmla="*/ 178 h 183"/>
                <a:gd name="T12" fmla="*/ 230 w 339"/>
                <a:gd name="T13" fmla="*/ 157 h 183"/>
                <a:gd name="T14" fmla="*/ 211 w 339"/>
                <a:gd name="T15" fmla="*/ 152 h 183"/>
                <a:gd name="T16" fmla="*/ 194 w 339"/>
                <a:gd name="T17" fmla="*/ 146 h 183"/>
                <a:gd name="T18" fmla="*/ 182 w 339"/>
                <a:gd name="T19" fmla="*/ 130 h 183"/>
                <a:gd name="T20" fmla="*/ 167 w 339"/>
                <a:gd name="T21" fmla="*/ 144 h 183"/>
                <a:gd name="T22" fmla="*/ 148 w 339"/>
                <a:gd name="T23" fmla="*/ 148 h 183"/>
                <a:gd name="T24" fmla="*/ 128 w 339"/>
                <a:gd name="T25" fmla="*/ 142 h 183"/>
                <a:gd name="T26" fmla="*/ 109 w 339"/>
                <a:gd name="T27" fmla="*/ 143 h 183"/>
                <a:gd name="T28" fmla="*/ 90 w 339"/>
                <a:gd name="T29" fmla="*/ 148 h 183"/>
                <a:gd name="T30" fmla="*/ 70 w 339"/>
                <a:gd name="T31" fmla="*/ 146 h 183"/>
                <a:gd name="T32" fmla="*/ 51 w 339"/>
                <a:gd name="T33" fmla="*/ 151 h 183"/>
                <a:gd name="T34" fmla="*/ 33 w 339"/>
                <a:gd name="T35" fmla="*/ 162 h 183"/>
                <a:gd name="T36" fmla="*/ 21 w 339"/>
                <a:gd name="T37" fmla="*/ 177 h 183"/>
                <a:gd name="T38" fmla="*/ 5 w 339"/>
                <a:gd name="T39" fmla="*/ 178 h 183"/>
                <a:gd name="T40" fmla="*/ 0 w 339"/>
                <a:gd name="T41" fmla="*/ 155 h 183"/>
                <a:gd name="T42" fmla="*/ 0 w 339"/>
                <a:gd name="T43" fmla="*/ 117 h 183"/>
                <a:gd name="T44" fmla="*/ 11 w 339"/>
                <a:gd name="T45" fmla="*/ 93 h 183"/>
                <a:gd name="T46" fmla="*/ 17 w 339"/>
                <a:gd name="T47" fmla="*/ 57 h 183"/>
                <a:gd name="T48" fmla="*/ 40 w 339"/>
                <a:gd name="T49" fmla="*/ 38 h 183"/>
                <a:gd name="T50" fmla="*/ 59 w 339"/>
                <a:gd name="T51" fmla="*/ 32 h 183"/>
                <a:gd name="T52" fmla="*/ 82 w 339"/>
                <a:gd name="T53" fmla="*/ 54 h 183"/>
                <a:gd name="T54" fmla="*/ 88 w 339"/>
                <a:gd name="T55" fmla="*/ 64 h 183"/>
                <a:gd name="T56" fmla="*/ 99 w 339"/>
                <a:gd name="T57" fmla="*/ 78 h 183"/>
                <a:gd name="T58" fmla="*/ 130 w 339"/>
                <a:gd name="T59" fmla="*/ 76 h 183"/>
                <a:gd name="T60" fmla="*/ 135 w 339"/>
                <a:gd name="T61" fmla="*/ 73 h 183"/>
                <a:gd name="T62" fmla="*/ 140 w 339"/>
                <a:gd name="T63" fmla="*/ 48 h 183"/>
                <a:gd name="T64" fmla="*/ 150 w 339"/>
                <a:gd name="T65" fmla="*/ 15 h 183"/>
                <a:gd name="T66" fmla="*/ 166 w 339"/>
                <a:gd name="T67" fmla="*/ 4 h 183"/>
                <a:gd name="T68" fmla="*/ 186 w 339"/>
                <a:gd name="T69" fmla="*/ 0 h 183"/>
                <a:gd name="T70" fmla="*/ 204 w 339"/>
                <a:gd name="T71" fmla="*/ 7 h 183"/>
                <a:gd name="T72" fmla="*/ 221 w 339"/>
                <a:gd name="T73" fmla="*/ 15 h 183"/>
                <a:gd name="T74" fmla="*/ 248 w 339"/>
                <a:gd name="T75" fmla="*/ 29 h 183"/>
                <a:gd name="T76" fmla="*/ 266 w 339"/>
                <a:gd name="T77" fmla="*/ 21 h 183"/>
                <a:gd name="T78" fmla="*/ 280 w 339"/>
                <a:gd name="T79" fmla="*/ 22 h 183"/>
                <a:gd name="T80" fmla="*/ 296 w 339"/>
                <a:gd name="T81" fmla="*/ 35 h 183"/>
                <a:gd name="T82" fmla="*/ 302 w 339"/>
                <a:gd name="T83" fmla="*/ 59 h 183"/>
                <a:gd name="T84" fmla="*/ 313 w 339"/>
                <a:gd name="T85" fmla="*/ 76 h 183"/>
                <a:gd name="T86" fmla="*/ 331 w 339"/>
                <a:gd name="T87" fmla="*/ 104 h 1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9" h="183">
                  <a:moveTo>
                    <a:pt x="339" y="129"/>
                  </a:moveTo>
                  <a:lnTo>
                    <a:pt x="337" y="129"/>
                  </a:lnTo>
                  <a:lnTo>
                    <a:pt x="330" y="131"/>
                  </a:lnTo>
                  <a:lnTo>
                    <a:pt x="325" y="136"/>
                  </a:lnTo>
                  <a:lnTo>
                    <a:pt x="321" y="142"/>
                  </a:lnTo>
                  <a:lnTo>
                    <a:pt x="318" y="147"/>
                  </a:lnTo>
                  <a:lnTo>
                    <a:pt x="316" y="155"/>
                  </a:lnTo>
                  <a:lnTo>
                    <a:pt x="314" y="160"/>
                  </a:lnTo>
                  <a:lnTo>
                    <a:pt x="311" y="167"/>
                  </a:lnTo>
                  <a:lnTo>
                    <a:pt x="304" y="169"/>
                  </a:lnTo>
                  <a:lnTo>
                    <a:pt x="297" y="167"/>
                  </a:lnTo>
                  <a:lnTo>
                    <a:pt x="290" y="166"/>
                  </a:lnTo>
                  <a:lnTo>
                    <a:pt x="285" y="171"/>
                  </a:lnTo>
                  <a:lnTo>
                    <a:pt x="285" y="178"/>
                  </a:lnTo>
                  <a:lnTo>
                    <a:pt x="280" y="183"/>
                  </a:lnTo>
                  <a:lnTo>
                    <a:pt x="273" y="182"/>
                  </a:lnTo>
                  <a:lnTo>
                    <a:pt x="267" y="180"/>
                  </a:lnTo>
                  <a:lnTo>
                    <a:pt x="260" y="178"/>
                  </a:lnTo>
                  <a:lnTo>
                    <a:pt x="242" y="162"/>
                  </a:lnTo>
                  <a:lnTo>
                    <a:pt x="236" y="160"/>
                  </a:lnTo>
                  <a:lnTo>
                    <a:pt x="230" y="157"/>
                  </a:lnTo>
                  <a:lnTo>
                    <a:pt x="224" y="153"/>
                  </a:lnTo>
                  <a:lnTo>
                    <a:pt x="218" y="150"/>
                  </a:lnTo>
                  <a:lnTo>
                    <a:pt x="211" y="152"/>
                  </a:lnTo>
                  <a:lnTo>
                    <a:pt x="204" y="153"/>
                  </a:lnTo>
                  <a:lnTo>
                    <a:pt x="198" y="152"/>
                  </a:lnTo>
                  <a:lnTo>
                    <a:pt x="194" y="146"/>
                  </a:lnTo>
                  <a:lnTo>
                    <a:pt x="190" y="140"/>
                  </a:lnTo>
                  <a:lnTo>
                    <a:pt x="187" y="134"/>
                  </a:lnTo>
                  <a:lnTo>
                    <a:pt x="182" y="130"/>
                  </a:lnTo>
                  <a:lnTo>
                    <a:pt x="175" y="133"/>
                  </a:lnTo>
                  <a:lnTo>
                    <a:pt x="172" y="139"/>
                  </a:lnTo>
                  <a:lnTo>
                    <a:pt x="167" y="144"/>
                  </a:lnTo>
                  <a:lnTo>
                    <a:pt x="161" y="147"/>
                  </a:lnTo>
                  <a:lnTo>
                    <a:pt x="155" y="149"/>
                  </a:lnTo>
                  <a:lnTo>
                    <a:pt x="148" y="148"/>
                  </a:lnTo>
                  <a:lnTo>
                    <a:pt x="142" y="146"/>
                  </a:lnTo>
                  <a:lnTo>
                    <a:pt x="135" y="144"/>
                  </a:lnTo>
                  <a:lnTo>
                    <a:pt x="128" y="142"/>
                  </a:lnTo>
                  <a:lnTo>
                    <a:pt x="122" y="144"/>
                  </a:lnTo>
                  <a:lnTo>
                    <a:pt x="116" y="142"/>
                  </a:lnTo>
                  <a:lnTo>
                    <a:pt x="109" y="143"/>
                  </a:lnTo>
                  <a:lnTo>
                    <a:pt x="102" y="146"/>
                  </a:lnTo>
                  <a:lnTo>
                    <a:pt x="96" y="145"/>
                  </a:lnTo>
                  <a:lnTo>
                    <a:pt x="90" y="148"/>
                  </a:lnTo>
                  <a:lnTo>
                    <a:pt x="84" y="149"/>
                  </a:lnTo>
                  <a:lnTo>
                    <a:pt x="77" y="147"/>
                  </a:lnTo>
                  <a:lnTo>
                    <a:pt x="70" y="146"/>
                  </a:lnTo>
                  <a:lnTo>
                    <a:pt x="63" y="147"/>
                  </a:lnTo>
                  <a:lnTo>
                    <a:pt x="57" y="148"/>
                  </a:lnTo>
                  <a:lnTo>
                    <a:pt x="51" y="151"/>
                  </a:lnTo>
                  <a:lnTo>
                    <a:pt x="45" y="154"/>
                  </a:lnTo>
                  <a:lnTo>
                    <a:pt x="38" y="157"/>
                  </a:lnTo>
                  <a:lnTo>
                    <a:pt x="33" y="162"/>
                  </a:lnTo>
                  <a:lnTo>
                    <a:pt x="27" y="164"/>
                  </a:lnTo>
                  <a:lnTo>
                    <a:pt x="23" y="170"/>
                  </a:lnTo>
                  <a:lnTo>
                    <a:pt x="21" y="177"/>
                  </a:lnTo>
                  <a:lnTo>
                    <a:pt x="16" y="181"/>
                  </a:lnTo>
                  <a:lnTo>
                    <a:pt x="9" y="180"/>
                  </a:lnTo>
                  <a:lnTo>
                    <a:pt x="5" y="178"/>
                  </a:lnTo>
                  <a:lnTo>
                    <a:pt x="3" y="168"/>
                  </a:lnTo>
                  <a:lnTo>
                    <a:pt x="0" y="159"/>
                  </a:lnTo>
                  <a:lnTo>
                    <a:pt x="0" y="155"/>
                  </a:lnTo>
                  <a:lnTo>
                    <a:pt x="0" y="148"/>
                  </a:lnTo>
                  <a:lnTo>
                    <a:pt x="0" y="137"/>
                  </a:lnTo>
                  <a:lnTo>
                    <a:pt x="0" y="117"/>
                  </a:lnTo>
                  <a:lnTo>
                    <a:pt x="3" y="109"/>
                  </a:lnTo>
                  <a:lnTo>
                    <a:pt x="5" y="103"/>
                  </a:lnTo>
                  <a:lnTo>
                    <a:pt x="11" y="93"/>
                  </a:lnTo>
                  <a:lnTo>
                    <a:pt x="13" y="82"/>
                  </a:lnTo>
                  <a:lnTo>
                    <a:pt x="13" y="70"/>
                  </a:lnTo>
                  <a:lnTo>
                    <a:pt x="17" y="57"/>
                  </a:lnTo>
                  <a:lnTo>
                    <a:pt x="24" y="47"/>
                  </a:lnTo>
                  <a:lnTo>
                    <a:pt x="31" y="41"/>
                  </a:lnTo>
                  <a:lnTo>
                    <a:pt x="40" y="38"/>
                  </a:lnTo>
                  <a:lnTo>
                    <a:pt x="49" y="33"/>
                  </a:lnTo>
                  <a:lnTo>
                    <a:pt x="58" y="29"/>
                  </a:lnTo>
                  <a:lnTo>
                    <a:pt x="59" y="32"/>
                  </a:lnTo>
                  <a:lnTo>
                    <a:pt x="65" y="39"/>
                  </a:lnTo>
                  <a:lnTo>
                    <a:pt x="73" y="47"/>
                  </a:lnTo>
                  <a:lnTo>
                    <a:pt x="82" y="54"/>
                  </a:lnTo>
                  <a:lnTo>
                    <a:pt x="85" y="63"/>
                  </a:lnTo>
                  <a:lnTo>
                    <a:pt x="88" y="68"/>
                  </a:lnTo>
                  <a:lnTo>
                    <a:pt x="88" y="64"/>
                  </a:lnTo>
                  <a:lnTo>
                    <a:pt x="88" y="59"/>
                  </a:lnTo>
                  <a:lnTo>
                    <a:pt x="94" y="72"/>
                  </a:lnTo>
                  <a:lnTo>
                    <a:pt x="99" y="78"/>
                  </a:lnTo>
                  <a:lnTo>
                    <a:pt x="114" y="84"/>
                  </a:lnTo>
                  <a:lnTo>
                    <a:pt x="118" y="83"/>
                  </a:lnTo>
                  <a:lnTo>
                    <a:pt x="130" y="76"/>
                  </a:lnTo>
                  <a:lnTo>
                    <a:pt x="131" y="80"/>
                  </a:lnTo>
                  <a:lnTo>
                    <a:pt x="135" y="86"/>
                  </a:lnTo>
                  <a:lnTo>
                    <a:pt x="135" y="73"/>
                  </a:lnTo>
                  <a:lnTo>
                    <a:pt x="139" y="66"/>
                  </a:lnTo>
                  <a:lnTo>
                    <a:pt x="141" y="60"/>
                  </a:lnTo>
                  <a:lnTo>
                    <a:pt x="140" y="48"/>
                  </a:lnTo>
                  <a:lnTo>
                    <a:pt x="136" y="19"/>
                  </a:lnTo>
                  <a:lnTo>
                    <a:pt x="137" y="18"/>
                  </a:lnTo>
                  <a:lnTo>
                    <a:pt x="150" y="15"/>
                  </a:lnTo>
                  <a:lnTo>
                    <a:pt x="154" y="10"/>
                  </a:lnTo>
                  <a:lnTo>
                    <a:pt x="159" y="6"/>
                  </a:lnTo>
                  <a:lnTo>
                    <a:pt x="166" y="4"/>
                  </a:lnTo>
                  <a:lnTo>
                    <a:pt x="173" y="2"/>
                  </a:lnTo>
                  <a:lnTo>
                    <a:pt x="179" y="0"/>
                  </a:lnTo>
                  <a:lnTo>
                    <a:pt x="186" y="0"/>
                  </a:lnTo>
                  <a:lnTo>
                    <a:pt x="193" y="1"/>
                  </a:lnTo>
                  <a:lnTo>
                    <a:pt x="199" y="4"/>
                  </a:lnTo>
                  <a:lnTo>
                    <a:pt x="204" y="7"/>
                  </a:lnTo>
                  <a:lnTo>
                    <a:pt x="211" y="8"/>
                  </a:lnTo>
                  <a:lnTo>
                    <a:pt x="217" y="10"/>
                  </a:lnTo>
                  <a:lnTo>
                    <a:pt x="221" y="15"/>
                  </a:lnTo>
                  <a:lnTo>
                    <a:pt x="222" y="17"/>
                  </a:lnTo>
                  <a:lnTo>
                    <a:pt x="242" y="29"/>
                  </a:lnTo>
                  <a:lnTo>
                    <a:pt x="248" y="29"/>
                  </a:lnTo>
                  <a:lnTo>
                    <a:pt x="254" y="25"/>
                  </a:lnTo>
                  <a:lnTo>
                    <a:pt x="260" y="22"/>
                  </a:lnTo>
                  <a:lnTo>
                    <a:pt x="266" y="21"/>
                  </a:lnTo>
                  <a:lnTo>
                    <a:pt x="272" y="22"/>
                  </a:lnTo>
                  <a:lnTo>
                    <a:pt x="279" y="22"/>
                  </a:lnTo>
                  <a:lnTo>
                    <a:pt x="280" y="22"/>
                  </a:lnTo>
                  <a:lnTo>
                    <a:pt x="286" y="27"/>
                  </a:lnTo>
                  <a:lnTo>
                    <a:pt x="290" y="32"/>
                  </a:lnTo>
                  <a:lnTo>
                    <a:pt x="296" y="35"/>
                  </a:lnTo>
                  <a:lnTo>
                    <a:pt x="300" y="40"/>
                  </a:lnTo>
                  <a:lnTo>
                    <a:pt x="302" y="46"/>
                  </a:lnTo>
                  <a:lnTo>
                    <a:pt x="302" y="59"/>
                  </a:lnTo>
                  <a:lnTo>
                    <a:pt x="300" y="72"/>
                  </a:lnTo>
                  <a:lnTo>
                    <a:pt x="307" y="73"/>
                  </a:lnTo>
                  <a:lnTo>
                    <a:pt x="313" y="76"/>
                  </a:lnTo>
                  <a:lnTo>
                    <a:pt x="314" y="82"/>
                  </a:lnTo>
                  <a:lnTo>
                    <a:pt x="328" y="97"/>
                  </a:lnTo>
                  <a:lnTo>
                    <a:pt x="331" y="104"/>
                  </a:lnTo>
                  <a:lnTo>
                    <a:pt x="335" y="109"/>
                  </a:lnTo>
                  <a:lnTo>
                    <a:pt x="339" y="129"/>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13" name="Freeform 11"/>
            <p:cNvSpPr>
              <a:spLocks/>
            </p:cNvSpPr>
            <p:nvPr/>
          </p:nvSpPr>
          <p:spPr bwMode="auto">
            <a:xfrm>
              <a:off x="-1006" y="2188"/>
              <a:ext cx="463" cy="625"/>
            </a:xfrm>
            <a:custGeom>
              <a:avLst/>
              <a:gdLst>
                <a:gd name="T0" fmla="*/ 283 w 463"/>
                <a:gd name="T1" fmla="*/ 84 h 625"/>
                <a:gd name="T2" fmla="*/ 300 w 463"/>
                <a:gd name="T3" fmla="*/ 77 h 625"/>
                <a:gd name="T4" fmla="*/ 328 w 463"/>
                <a:gd name="T5" fmla="*/ 71 h 625"/>
                <a:gd name="T6" fmla="*/ 358 w 463"/>
                <a:gd name="T7" fmla="*/ 48 h 625"/>
                <a:gd name="T8" fmla="*/ 356 w 463"/>
                <a:gd name="T9" fmla="*/ 56 h 625"/>
                <a:gd name="T10" fmla="*/ 382 w 463"/>
                <a:gd name="T11" fmla="*/ 71 h 625"/>
                <a:gd name="T12" fmla="*/ 403 w 463"/>
                <a:gd name="T13" fmla="*/ 81 h 625"/>
                <a:gd name="T14" fmla="*/ 427 w 463"/>
                <a:gd name="T15" fmla="*/ 106 h 625"/>
                <a:gd name="T16" fmla="*/ 435 w 463"/>
                <a:gd name="T17" fmla="*/ 155 h 625"/>
                <a:gd name="T18" fmla="*/ 439 w 463"/>
                <a:gd name="T19" fmla="*/ 194 h 625"/>
                <a:gd name="T20" fmla="*/ 446 w 463"/>
                <a:gd name="T21" fmla="*/ 248 h 625"/>
                <a:gd name="T22" fmla="*/ 459 w 463"/>
                <a:gd name="T23" fmla="*/ 295 h 625"/>
                <a:gd name="T24" fmla="*/ 456 w 463"/>
                <a:gd name="T25" fmla="*/ 344 h 625"/>
                <a:gd name="T26" fmla="*/ 443 w 463"/>
                <a:gd name="T27" fmla="*/ 337 h 625"/>
                <a:gd name="T28" fmla="*/ 412 w 463"/>
                <a:gd name="T29" fmla="*/ 348 h 625"/>
                <a:gd name="T30" fmla="*/ 354 w 463"/>
                <a:gd name="T31" fmla="*/ 378 h 625"/>
                <a:gd name="T32" fmla="*/ 327 w 463"/>
                <a:gd name="T33" fmla="*/ 399 h 625"/>
                <a:gd name="T34" fmla="*/ 308 w 463"/>
                <a:gd name="T35" fmla="*/ 397 h 625"/>
                <a:gd name="T36" fmla="*/ 338 w 463"/>
                <a:gd name="T37" fmla="*/ 456 h 625"/>
                <a:gd name="T38" fmla="*/ 403 w 463"/>
                <a:gd name="T39" fmla="*/ 518 h 625"/>
                <a:gd name="T40" fmla="*/ 376 w 463"/>
                <a:gd name="T41" fmla="*/ 550 h 625"/>
                <a:gd name="T42" fmla="*/ 356 w 463"/>
                <a:gd name="T43" fmla="*/ 611 h 625"/>
                <a:gd name="T44" fmla="*/ 313 w 463"/>
                <a:gd name="T45" fmla="*/ 606 h 625"/>
                <a:gd name="T46" fmla="*/ 259 w 463"/>
                <a:gd name="T47" fmla="*/ 621 h 625"/>
                <a:gd name="T48" fmla="*/ 210 w 463"/>
                <a:gd name="T49" fmla="*/ 622 h 625"/>
                <a:gd name="T50" fmla="*/ 172 w 463"/>
                <a:gd name="T51" fmla="*/ 607 h 625"/>
                <a:gd name="T52" fmla="*/ 124 w 463"/>
                <a:gd name="T53" fmla="*/ 593 h 625"/>
                <a:gd name="T54" fmla="*/ 56 w 463"/>
                <a:gd name="T55" fmla="*/ 590 h 625"/>
                <a:gd name="T56" fmla="*/ 68 w 463"/>
                <a:gd name="T57" fmla="*/ 526 h 625"/>
                <a:gd name="T58" fmla="*/ 82 w 463"/>
                <a:gd name="T59" fmla="*/ 475 h 625"/>
                <a:gd name="T60" fmla="*/ 21 w 463"/>
                <a:gd name="T61" fmla="*/ 444 h 625"/>
                <a:gd name="T62" fmla="*/ 9 w 463"/>
                <a:gd name="T63" fmla="*/ 418 h 625"/>
                <a:gd name="T64" fmla="*/ 7 w 463"/>
                <a:gd name="T65" fmla="*/ 378 h 625"/>
                <a:gd name="T66" fmla="*/ 9 w 463"/>
                <a:gd name="T67" fmla="*/ 341 h 625"/>
                <a:gd name="T68" fmla="*/ 4 w 463"/>
                <a:gd name="T69" fmla="*/ 312 h 625"/>
                <a:gd name="T70" fmla="*/ 16 w 463"/>
                <a:gd name="T71" fmla="*/ 261 h 625"/>
                <a:gd name="T72" fmla="*/ 36 w 463"/>
                <a:gd name="T73" fmla="*/ 237 h 625"/>
                <a:gd name="T74" fmla="*/ 69 w 463"/>
                <a:gd name="T75" fmla="*/ 203 h 625"/>
                <a:gd name="T76" fmla="*/ 70 w 463"/>
                <a:gd name="T77" fmla="*/ 167 h 625"/>
                <a:gd name="T78" fmla="*/ 83 w 463"/>
                <a:gd name="T79" fmla="*/ 127 h 625"/>
                <a:gd name="T80" fmla="*/ 97 w 463"/>
                <a:gd name="T81" fmla="*/ 122 h 625"/>
                <a:gd name="T82" fmla="*/ 87 w 463"/>
                <a:gd name="T83" fmla="*/ 105 h 625"/>
                <a:gd name="T84" fmla="*/ 133 w 463"/>
                <a:gd name="T85" fmla="*/ 98 h 625"/>
                <a:gd name="T86" fmla="*/ 151 w 463"/>
                <a:gd name="T87" fmla="*/ 111 h 625"/>
                <a:gd name="T88" fmla="*/ 157 w 463"/>
                <a:gd name="T89" fmla="*/ 95 h 625"/>
                <a:gd name="T90" fmla="*/ 185 w 463"/>
                <a:gd name="T91" fmla="*/ 85 h 625"/>
                <a:gd name="T92" fmla="*/ 180 w 463"/>
                <a:gd name="T93" fmla="*/ 65 h 625"/>
                <a:gd name="T94" fmla="*/ 167 w 463"/>
                <a:gd name="T95" fmla="*/ 47 h 625"/>
                <a:gd name="T96" fmla="*/ 182 w 463"/>
                <a:gd name="T97" fmla="*/ 28 h 625"/>
                <a:gd name="T98" fmla="*/ 173 w 463"/>
                <a:gd name="T99" fmla="*/ 0 h 625"/>
                <a:gd name="T100" fmla="*/ 207 w 463"/>
                <a:gd name="T101" fmla="*/ 4 h 625"/>
                <a:gd name="T102" fmla="*/ 229 w 463"/>
                <a:gd name="T103" fmla="*/ 24 h 625"/>
                <a:gd name="T104" fmla="*/ 232 w 463"/>
                <a:gd name="T105" fmla="*/ 47 h 625"/>
                <a:gd name="T106" fmla="*/ 260 w 463"/>
                <a:gd name="T107" fmla="*/ 54 h 625"/>
                <a:gd name="T108" fmla="*/ 273 w 463"/>
                <a:gd name="T109" fmla="*/ 67 h 6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3" h="625">
                  <a:moveTo>
                    <a:pt x="264" y="84"/>
                  </a:moveTo>
                  <a:lnTo>
                    <a:pt x="265" y="89"/>
                  </a:lnTo>
                  <a:lnTo>
                    <a:pt x="270" y="86"/>
                  </a:lnTo>
                  <a:lnTo>
                    <a:pt x="278" y="82"/>
                  </a:lnTo>
                  <a:lnTo>
                    <a:pt x="283" y="84"/>
                  </a:lnTo>
                  <a:lnTo>
                    <a:pt x="288" y="86"/>
                  </a:lnTo>
                  <a:lnTo>
                    <a:pt x="296" y="86"/>
                  </a:lnTo>
                  <a:lnTo>
                    <a:pt x="294" y="81"/>
                  </a:lnTo>
                  <a:lnTo>
                    <a:pt x="296" y="80"/>
                  </a:lnTo>
                  <a:lnTo>
                    <a:pt x="300" y="77"/>
                  </a:lnTo>
                  <a:lnTo>
                    <a:pt x="307" y="71"/>
                  </a:lnTo>
                  <a:lnTo>
                    <a:pt x="317" y="68"/>
                  </a:lnTo>
                  <a:lnTo>
                    <a:pt x="325" y="67"/>
                  </a:lnTo>
                  <a:lnTo>
                    <a:pt x="325" y="73"/>
                  </a:lnTo>
                  <a:lnTo>
                    <a:pt x="328" y="71"/>
                  </a:lnTo>
                  <a:lnTo>
                    <a:pt x="333" y="62"/>
                  </a:lnTo>
                  <a:lnTo>
                    <a:pt x="338" y="56"/>
                  </a:lnTo>
                  <a:lnTo>
                    <a:pt x="345" y="48"/>
                  </a:lnTo>
                  <a:lnTo>
                    <a:pt x="353" y="47"/>
                  </a:lnTo>
                  <a:lnTo>
                    <a:pt x="358" y="48"/>
                  </a:lnTo>
                  <a:lnTo>
                    <a:pt x="350" y="53"/>
                  </a:lnTo>
                  <a:lnTo>
                    <a:pt x="345" y="58"/>
                  </a:lnTo>
                  <a:lnTo>
                    <a:pt x="343" y="62"/>
                  </a:lnTo>
                  <a:lnTo>
                    <a:pt x="349" y="58"/>
                  </a:lnTo>
                  <a:lnTo>
                    <a:pt x="356" y="56"/>
                  </a:lnTo>
                  <a:lnTo>
                    <a:pt x="363" y="54"/>
                  </a:lnTo>
                  <a:lnTo>
                    <a:pt x="369" y="54"/>
                  </a:lnTo>
                  <a:lnTo>
                    <a:pt x="374" y="60"/>
                  </a:lnTo>
                  <a:lnTo>
                    <a:pt x="380" y="64"/>
                  </a:lnTo>
                  <a:lnTo>
                    <a:pt x="382" y="71"/>
                  </a:lnTo>
                  <a:lnTo>
                    <a:pt x="385" y="71"/>
                  </a:lnTo>
                  <a:lnTo>
                    <a:pt x="390" y="76"/>
                  </a:lnTo>
                  <a:lnTo>
                    <a:pt x="396" y="76"/>
                  </a:lnTo>
                  <a:lnTo>
                    <a:pt x="399" y="75"/>
                  </a:lnTo>
                  <a:lnTo>
                    <a:pt x="403" y="81"/>
                  </a:lnTo>
                  <a:lnTo>
                    <a:pt x="406" y="88"/>
                  </a:lnTo>
                  <a:lnTo>
                    <a:pt x="408" y="100"/>
                  </a:lnTo>
                  <a:lnTo>
                    <a:pt x="414" y="102"/>
                  </a:lnTo>
                  <a:lnTo>
                    <a:pt x="421" y="105"/>
                  </a:lnTo>
                  <a:lnTo>
                    <a:pt x="427" y="106"/>
                  </a:lnTo>
                  <a:lnTo>
                    <a:pt x="429" y="115"/>
                  </a:lnTo>
                  <a:lnTo>
                    <a:pt x="433" y="123"/>
                  </a:lnTo>
                  <a:lnTo>
                    <a:pt x="436" y="130"/>
                  </a:lnTo>
                  <a:lnTo>
                    <a:pt x="436" y="145"/>
                  </a:lnTo>
                  <a:lnTo>
                    <a:pt x="435" y="155"/>
                  </a:lnTo>
                  <a:lnTo>
                    <a:pt x="429" y="166"/>
                  </a:lnTo>
                  <a:lnTo>
                    <a:pt x="426" y="178"/>
                  </a:lnTo>
                  <a:lnTo>
                    <a:pt x="426" y="184"/>
                  </a:lnTo>
                  <a:lnTo>
                    <a:pt x="432" y="188"/>
                  </a:lnTo>
                  <a:lnTo>
                    <a:pt x="439" y="194"/>
                  </a:lnTo>
                  <a:lnTo>
                    <a:pt x="440" y="202"/>
                  </a:lnTo>
                  <a:lnTo>
                    <a:pt x="441" y="213"/>
                  </a:lnTo>
                  <a:lnTo>
                    <a:pt x="442" y="224"/>
                  </a:lnTo>
                  <a:lnTo>
                    <a:pt x="444" y="233"/>
                  </a:lnTo>
                  <a:lnTo>
                    <a:pt x="446" y="248"/>
                  </a:lnTo>
                  <a:lnTo>
                    <a:pt x="445" y="257"/>
                  </a:lnTo>
                  <a:lnTo>
                    <a:pt x="446" y="267"/>
                  </a:lnTo>
                  <a:lnTo>
                    <a:pt x="448" y="280"/>
                  </a:lnTo>
                  <a:lnTo>
                    <a:pt x="454" y="288"/>
                  </a:lnTo>
                  <a:lnTo>
                    <a:pt x="459" y="295"/>
                  </a:lnTo>
                  <a:lnTo>
                    <a:pt x="462" y="298"/>
                  </a:lnTo>
                  <a:lnTo>
                    <a:pt x="463" y="302"/>
                  </a:lnTo>
                  <a:lnTo>
                    <a:pt x="462" y="321"/>
                  </a:lnTo>
                  <a:lnTo>
                    <a:pt x="458" y="338"/>
                  </a:lnTo>
                  <a:lnTo>
                    <a:pt x="456" y="344"/>
                  </a:lnTo>
                  <a:lnTo>
                    <a:pt x="455" y="344"/>
                  </a:lnTo>
                  <a:lnTo>
                    <a:pt x="455" y="346"/>
                  </a:lnTo>
                  <a:lnTo>
                    <a:pt x="455" y="345"/>
                  </a:lnTo>
                  <a:lnTo>
                    <a:pt x="449" y="346"/>
                  </a:lnTo>
                  <a:lnTo>
                    <a:pt x="443" y="337"/>
                  </a:lnTo>
                  <a:lnTo>
                    <a:pt x="436" y="325"/>
                  </a:lnTo>
                  <a:lnTo>
                    <a:pt x="427" y="323"/>
                  </a:lnTo>
                  <a:lnTo>
                    <a:pt x="426" y="333"/>
                  </a:lnTo>
                  <a:lnTo>
                    <a:pt x="423" y="344"/>
                  </a:lnTo>
                  <a:lnTo>
                    <a:pt x="412" y="348"/>
                  </a:lnTo>
                  <a:lnTo>
                    <a:pt x="397" y="353"/>
                  </a:lnTo>
                  <a:lnTo>
                    <a:pt x="387" y="357"/>
                  </a:lnTo>
                  <a:lnTo>
                    <a:pt x="380" y="368"/>
                  </a:lnTo>
                  <a:lnTo>
                    <a:pt x="364" y="375"/>
                  </a:lnTo>
                  <a:lnTo>
                    <a:pt x="354" y="378"/>
                  </a:lnTo>
                  <a:lnTo>
                    <a:pt x="347" y="380"/>
                  </a:lnTo>
                  <a:lnTo>
                    <a:pt x="339" y="382"/>
                  </a:lnTo>
                  <a:lnTo>
                    <a:pt x="332" y="386"/>
                  </a:lnTo>
                  <a:lnTo>
                    <a:pt x="329" y="392"/>
                  </a:lnTo>
                  <a:lnTo>
                    <a:pt x="327" y="399"/>
                  </a:lnTo>
                  <a:lnTo>
                    <a:pt x="324" y="399"/>
                  </a:lnTo>
                  <a:lnTo>
                    <a:pt x="321" y="394"/>
                  </a:lnTo>
                  <a:lnTo>
                    <a:pt x="310" y="385"/>
                  </a:lnTo>
                  <a:lnTo>
                    <a:pt x="309" y="388"/>
                  </a:lnTo>
                  <a:lnTo>
                    <a:pt x="308" y="397"/>
                  </a:lnTo>
                  <a:lnTo>
                    <a:pt x="316" y="408"/>
                  </a:lnTo>
                  <a:lnTo>
                    <a:pt x="328" y="413"/>
                  </a:lnTo>
                  <a:lnTo>
                    <a:pt x="329" y="425"/>
                  </a:lnTo>
                  <a:lnTo>
                    <a:pt x="328" y="443"/>
                  </a:lnTo>
                  <a:lnTo>
                    <a:pt x="338" y="456"/>
                  </a:lnTo>
                  <a:lnTo>
                    <a:pt x="364" y="479"/>
                  </a:lnTo>
                  <a:lnTo>
                    <a:pt x="374" y="491"/>
                  </a:lnTo>
                  <a:lnTo>
                    <a:pt x="382" y="500"/>
                  </a:lnTo>
                  <a:lnTo>
                    <a:pt x="398" y="512"/>
                  </a:lnTo>
                  <a:lnTo>
                    <a:pt x="403" y="518"/>
                  </a:lnTo>
                  <a:lnTo>
                    <a:pt x="401" y="526"/>
                  </a:lnTo>
                  <a:lnTo>
                    <a:pt x="394" y="529"/>
                  </a:lnTo>
                  <a:lnTo>
                    <a:pt x="385" y="533"/>
                  </a:lnTo>
                  <a:lnTo>
                    <a:pt x="380" y="540"/>
                  </a:lnTo>
                  <a:lnTo>
                    <a:pt x="376" y="550"/>
                  </a:lnTo>
                  <a:lnTo>
                    <a:pt x="354" y="559"/>
                  </a:lnTo>
                  <a:lnTo>
                    <a:pt x="349" y="570"/>
                  </a:lnTo>
                  <a:lnTo>
                    <a:pt x="349" y="586"/>
                  </a:lnTo>
                  <a:lnTo>
                    <a:pt x="356" y="603"/>
                  </a:lnTo>
                  <a:lnTo>
                    <a:pt x="356" y="611"/>
                  </a:lnTo>
                  <a:lnTo>
                    <a:pt x="348" y="614"/>
                  </a:lnTo>
                  <a:lnTo>
                    <a:pt x="343" y="606"/>
                  </a:lnTo>
                  <a:lnTo>
                    <a:pt x="329" y="605"/>
                  </a:lnTo>
                  <a:lnTo>
                    <a:pt x="317" y="601"/>
                  </a:lnTo>
                  <a:lnTo>
                    <a:pt x="313" y="606"/>
                  </a:lnTo>
                  <a:lnTo>
                    <a:pt x="303" y="607"/>
                  </a:lnTo>
                  <a:lnTo>
                    <a:pt x="291" y="608"/>
                  </a:lnTo>
                  <a:lnTo>
                    <a:pt x="280" y="609"/>
                  </a:lnTo>
                  <a:lnTo>
                    <a:pt x="270" y="615"/>
                  </a:lnTo>
                  <a:lnTo>
                    <a:pt x="259" y="621"/>
                  </a:lnTo>
                  <a:lnTo>
                    <a:pt x="245" y="620"/>
                  </a:lnTo>
                  <a:lnTo>
                    <a:pt x="233" y="611"/>
                  </a:lnTo>
                  <a:lnTo>
                    <a:pt x="221" y="609"/>
                  </a:lnTo>
                  <a:lnTo>
                    <a:pt x="213" y="616"/>
                  </a:lnTo>
                  <a:lnTo>
                    <a:pt x="210" y="622"/>
                  </a:lnTo>
                  <a:lnTo>
                    <a:pt x="204" y="625"/>
                  </a:lnTo>
                  <a:lnTo>
                    <a:pt x="195" y="619"/>
                  </a:lnTo>
                  <a:lnTo>
                    <a:pt x="190" y="610"/>
                  </a:lnTo>
                  <a:lnTo>
                    <a:pt x="182" y="607"/>
                  </a:lnTo>
                  <a:lnTo>
                    <a:pt x="172" y="607"/>
                  </a:lnTo>
                  <a:lnTo>
                    <a:pt x="161" y="611"/>
                  </a:lnTo>
                  <a:lnTo>
                    <a:pt x="155" y="607"/>
                  </a:lnTo>
                  <a:lnTo>
                    <a:pt x="144" y="601"/>
                  </a:lnTo>
                  <a:lnTo>
                    <a:pt x="134" y="596"/>
                  </a:lnTo>
                  <a:lnTo>
                    <a:pt x="124" y="593"/>
                  </a:lnTo>
                  <a:lnTo>
                    <a:pt x="98" y="596"/>
                  </a:lnTo>
                  <a:lnTo>
                    <a:pt x="85" y="596"/>
                  </a:lnTo>
                  <a:lnTo>
                    <a:pt x="71" y="596"/>
                  </a:lnTo>
                  <a:lnTo>
                    <a:pt x="62" y="597"/>
                  </a:lnTo>
                  <a:lnTo>
                    <a:pt x="56" y="590"/>
                  </a:lnTo>
                  <a:lnTo>
                    <a:pt x="54" y="587"/>
                  </a:lnTo>
                  <a:lnTo>
                    <a:pt x="53" y="577"/>
                  </a:lnTo>
                  <a:lnTo>
                    <a:pt x="54" y="564"/>
                  </a:lnTo>
                  <a:lnTo>
                    <a:pt x="57" y="549"/>
                  </a:lnTo>
                  <a:lnTo>
                    <a:pt x="68" y="526"/>
                  </a:lnTo>
                  <a:lnTo>
                    <a:pt x="72" y="514"/>
                  </a:lnTo>
                  <a:lnTo>
                    <a:pt x="82" y="503"/>
                  </a:lnTo>
                  <a:lnTo>
                    <a:pt x="92" y="493"/>
                  </a:lnTo>
                  <a:lnTo>
                    <a:pt x="94" y="482"/>
                  </a:lnTo>
                  <a:lnTo>
                    <a:pt x="82" y="475"/>
                  </a:lnTo>
                  <a:lnTo>
                    <a:pt x="68" y="469"/>
                  </a:lnTo>
                  <a:lnTo>
                    <a:pt x="44" y="459"/>
                  </a:lnTo>
                  <a:lnTo>
                    <a:pt x="36" y="456"/>
                  </a:lnTo>
                  <a:lnTo>
                    <a:pt x="25" y="455"/>
                  </a:lnTo>
                  <a:lnTo>
                    <a:pt x="21" y="444"/>
                  </a:lnTo>
                  <a:lnTo>
                    <a:pt x="15" y="436"/>
                  </a:lnTo>
                  <a:lnTo>
                    <a:pt x="10" y="430"/>
                  </a:lnTo>
                  <a:lnTo>
                    <a:pt x="4" y="423"/>
                  </a:lnTo>
                  <a:lnTo>
                    <a:pt x="4" y="424"/>
                  </a:lnTo>
                  <a:lnTo>
                    <a:pt x="9" y="418"/>
                  </a:lnTo>
                  <a:lnTo>
                    <a:pt x="9" y="407"/>
                  </a:lnTo>
                  <a:lnTo>
                    <a:pt x="7" y="399"/>
                  </a:lnTo>
                  <a:lnTo>
                    <a:pt x="3" y="392"/>
                  </a:lnTo>
                  <a:lnTo>
                    <a:pt x="4" y="385"/>
                  </a:lnTo>
                  <a:lnTo>
                    <a:pt x="7" y="378"/>
                  </a:lnTo>
                  <a:lnTo>
                    <a:pt x="0" y="372"/>
                  </a:lnTo>
                  <a:lnTo>
                    <a:pt x="0" y="373"/>
                  </a:lnTo>
                  <a:lnTo>
                    <a:pt x="12" y="358"/>
                  </a:lnTo>
                  <a:lnTo>
                    <a:pt x="13" y="351"/>
                  </a:lnTo>
                  <a:lnTo>
                    <a:pt x="9" y="341"/>
                  </a:lnTo>
                  <a:lnTo>
                    <a:pt x="9" y="333"/>
                  </a:lnTo>
                  <a:lnTo>
                    <a:pt x="9" y="332"/>
                  </a:lnTo>
                  <a:lnTo>
                    <a:pt x="4" y="325"/>
                  </a:lnTo>
                  <a:lnTo>
                    <a:pt x="5" y="319"/>
                  </a:lnTo>
                  <a:lnTo>
                    <a:pt x="4" y="312"/>
                  </a:lnTo>
                  <a:lnTo>
                    <a:pt x="3" y="303"/>
                  </a:lnTo>
                  <a:lnTo>
                    <a:pt x="4" y="296"/>
                  </a:lnTo>
                  <a:lnTo>
                    <a:pt x="11" y="289"/>
                  </a:lnTo>
                  <a:lnTo>
                    <a:pt x="13" y="272"/>
                  </a:lnTo>
                  <a:lnTo>
                    <a:pt x="16" y="261"/>
                  </a:lnTo>
                  <a:lnTo>
                    <a:pt x="16" y="252"/>
                  </a:lnTo>
                  <a:lnTo>
                    <a:pt x="14" y="237"/>
                  </a:lnTo>
                  <a:lnTo>
                    <a:pt x="16" y="229"/>
                  </a:lnTo>
                  <a:lnTo>
                    <a:pt x="25" y="231"/>
                  </a:lnTo>
                  <a:lnTo>
                    <a:pt x="36" y="237"/>
                  </a:lnTo>
                  <a:lnTo>
                    <a:pt x="43" y="236"/>
                  </a:lnTo>
                  <a:lnTo>
                    <a:pt x="49" y="227"/>
                  </a:lnTo>
                  <a:lnTo>
                    <a:pt x="52" y="217"/>
                  </a:lnTo>
                  <a:lnTo>
                    <a:pt x="61" y="212"/>
                  </a:lnTo>
                  <a:lnTo>
                    <a:pt x="69" y="203"/>
                  </a:lnTo>
                  <a:lnTo>
                    <a:pt x="72" y="194"/>
                  </a:lnTo>
                  <a:lnTo>
                    <a:pt x="56" y="184"/>
                  </a:lnTo>
                  <a:lnTo>
                    <a:pt x="55" y="175"/>
                  </a:lnTo>
                  <a:lnTo>
                    <a:pt x="60" y="173"/>
                  </a:lnTo>
                  <a:lnTo>
                    <a:pt x="70" y="167"/>
                  </a:lnTo>
                  <a:lnTo>
                    <a:pt x="72" y="158"/>
                  </a:lnTo>
                  <a:lnTo>
                    <a:pt x="76" y="149"/>
                  </a:lnTo>
                  <a:lnTo>
                    <a:pt x="79" y="139"/>
                  </a:lnTo>
                  <a:lnTo>
                    <a:pt x="82" y="131"/>
                  </a:lnTo>
                  <a:lnTo>
                    <a:pt x="83" y="127"/>
                  </a:lnTo>
                  <a:lnTo>
                    <a:pt x="97" y="126"/>
                  </a:lnTo>
                  <a:lnTo>
                    <a:pt x="101" y="134"/>
                  </a:lnTo>
                  <a:lnTo>
                    <a:pt x="103" y="135"/>
                  </a:lnTo>
                  <a:lnTo>
                    <a:pt x="101" y="126"/>
                  </a:lnTo>
                  <a:lnTo>
                    <a:pt x="97" y="122"/>
                  </a:lnTo>
                  <a:lnTo>
                    <a:pt x="93" y="118"/>
                  </a:lnTo>
                  <a:lnTo>
                    <a:pt x="88" y="116"/>
                  </a:lnTo>
                  <a:lnTo>
                    <a:pt x="84" y="114"/>
                  </a:lnTo>
                  <a:lnTo>
                    <a:pt x="83" y="112"/>
                  </a:lnTo>
                  <a:lnTo>
                    <a:pt x="87" y="105"/>
                  </a:lnTo>
                  <a:lnTo>
                    <a:pt x="91" y="102"/>
                  </a:lnTo>
                  <a:lnTo>
                    <a:pt x="94" y="95"/>
                  </a:lnTo>
                  <a:lnTo>
                    <a:pt x="104" y="94"/>
                  </a:lnTo>
                  <a:lnTo>
                    <a:pt x="119" y="94"/>
                  </a:lnTo>
                  <a:lnTo>
                    <a:pt x="133" y="98"/>
                  </a:lnTo>
                  <a:lnTo>
                    <a:pt x="136" y="107"/>
                  </a:lnTo>
                  <a:lnTo>
                    <a:pt x="137" y="118"/>
                  </a:lnTo>
                  <a:lnTo>
                    <a:pt x="143" y="118"/>
                  </a:lnTo>
                  <a:lnTo>
                    <a:pt x="144" y="109"/>
                  </a:lnTo>
                  <a:lnTo>
                    <a:pt x="151" y="111"/>
                  </a:lnTo>
                  <a:lnTo>
                    <a:pt x="155" y="123"/>
                  </a:lnTo>
                  <a:lnTo>
                    <a:pt x="159" y="130"/>
                  </a:lnTo>
                  <a:lnTo>
                    <a:pt x="155" y="111"/>
                  </a:lnTo>
                  <a:lnTo>
                    <a:pt x="156" y="105"/>
                  </a:lnTo>
                  <a:lnTo>
                    <a:pt x="157" y="95"/>
                  </a:lnTo>
                  <a:lnTo>
                    <a:pt x="159" y="91"/>
                  </a:lnTo>
                  <a:lnTo>
                    <a:pt x="163" y="86"/>
                  </a:lnTo>
                  <a:lnTo>
                    <a:pt x="168" y="87"/>
                  </a:lnTo>
                  <a:lnTo>
                    <a:pt x="183" y="87"/>
                  </a:lnTo>
                  <a:lnTo>
                    <a:pt x="185" y="85"/>
                  </a:lnTo>
                  <a:lnTo>
                    <a:pt x="179" y="81"/>
                  </a:lnTo>
                  <a:lnTo>
                    <a:pt x="173" y="76"/>
                  </a:lnTo>
                  <a:lnTo>
                    <a:pt x="175" y="69"/>
                  </a:lnTo>
                  <a:lnTo>
                    <a:pt x="179" y="69"/>
                  </a:lnTo>
                  <a:lnTo>
                    <a:pt x="180" y="65"/>
                  </a:lnTo>
                  <a:lnTo>
                    <a:pt x="176" y="61"/>
                  </a:lnTo>
                  <a:lnTo>
                    <a:pt x="174" y="56"/>
                  </a:lnTo>
                  <a:lnTo>
                    <a:pt x="176" y="51"/>
                  </a:lnTo>
                  <a:lnTo>
                    <a:pt x="172" y="47"/>
                  </a:lnTo>
                  <a:lnTo>
                    <a:pt x="167" y="47"/>
                  </a:lnTo>
                  <a:lnTo>
                    <a:pt x="171" y="43"/>
                  </a:lnTo>
                  <a:lnTo>
                    <a:pt x="172" y="40"/>
                  </a:lnTo>
                  <a:lnTo>
                    <a:pt x="178" y="37"/>
                  </a:lnTo>
                  <a:lnTo>
                    <a:pt x="184" y="34"/>
                  </a:lnTo>
                  <a:lnTo>
                    <a:pt x="182" y="28"/>
                  </a:lnTo>
                  <a:lnTo>
                    <a:pt x="177" y="21"/>
                  </a:lnTo>
                  <a:lnTo>
                    <a:pt x="174" y="14"/>
                  </a:lnTo>
                  <a:lnTo>
                    <a:pt x="171" y="8"/>
                  </a:lnTo>
                  <a:lnTo>
                    <a:pt x="172" y="4"/>
                  </a:lnTo>
                  <a:lnTo>
                    <a:pt x="173" y="0"/>
                  </a:lnTo>
                  <a:lnTo>
                    <a:pt x="180" y="0"/>
                  </a:lnTo>
                  <a:lnTo>
                    <a:pt x="199" y="7"/>
                  </a:lnTo>
                  <a:lnTo>
                    <a:pt x="205" y="4"/>
                  </a:lnTo>
                  <a:lnTo>
                    <a:pt x="211" y="4"/>
                  </a:lnTo>
                  <a:lnTo>
                    <a:pt x="207" y="4"/>
                  </a:lnTo>
                  <a:lnTo>
                    <a:pt x="206" y="8"/>
                  </a:lnTo>
                  <a:lnTo>
                    <a:pt x="212" y="8"/>
                  </a:lnTo>
                  <a:lnTo>
                    <a:pt x="219" y="11"/>
                  </a:lnTo>
                  <a:lnTo>
                    <a:pt x="225" y="14"/>
                  </a:lnTo>
                  <a:lnTo>
                    <a:pt x="229" y="24"/>
                  </a:lnTo>
                  <a:lnTo>
                    <a:pt x="228" y="31"/>
                  </a:lnTo>
                  <a:lnTo>
                    <a:pt x="223" y="37"/>
                  </a:lnTo>
                  <a:lnTo>
                    <a:pt x="225" y="41"/>
                  </a:lnTo>
                  <a:lnTo>
                    <a:pt x="232" y="42"/>
                  </a:lnTo>
                  <a:lnTo>
                    <a:pt x="232" y="47"/>
                  </a:lnTo>
                  <a:lnTo>
                    <a:pt x="237" y="48"/>
                  </a:lnTo>
                  <a:lnTo>
                    <a:pt x="241" y="43"/>
                  </a:lnTo>
                  <a:lnTo>
                    <a:pt x="251" y="48"/>
                  </a:lnTo>
                  <a:lnTo>
                    <a:pt x="255" y="54"/>
                  </a:lnTo>
                  <a:lnTo>
                    <a:pt x="260" y="54"/>
                  </a:lnTo>
                  <a:lnTo>
                    <a:pt x="270" y="53"/>
                  </a:lnTo>
                  <a:lnTo>
                    <a:pt x="275" y="50"/>
                  </a:lnTo>
                  <a:lnTo>
                    <a:pt x="278" y="53"/>
                  </a:lnTo>
                  <a:lnTo>
                    <a:pt x="278" y="61"/>
                  </a:lnTo>
                  <a:lnTo>
                    <a:pt x="273" y="67"/>
                  </a:lnTo>
                  <a:lnTo>
                    <a:pt x="266" y="71"/>
                  </a:lnTo>
                  <a:lnTo>
                    <a:pt x="262" y="79"/>
                  </a:lnTo>
                  <a:lnTo>
                    <a:pt x="264" y="84"/>
                  </a:lnTo>
                  <a:close/>
                </a:path>
              </a:pathLst>
            </a:custGeom>
            <a:solidFill>
              <a:srgbClr val="00B050"/>
            </a:solidFill>
            <a:ln w="6350" cmpd="sng">
              <a:solidFill>
                <a:schemeClr val="bg1"/>
              </a:solidFill>
              <a:round/>
              <a:headEnd/>
              <a:tailEnd/>
            </a:ln>
          </p:spPr>
          <p:txBody>
            <a:bodyPr/>
            <a:lstStyle/>
            <a:p>
              <a:endParaRPr lang="it-IT"/>
            </a:p>
          </p:txBody>
        </p:sp>
        <p:sp>
          <p:nvSpPr>
            <p:cNvPr id="14" name="Freeform 12"/>
            <p:cNvSpPr>
              <a:spLocks/>
            </p:cNvSpPr>
            <p:nvPr/>
          </p:nvSpPr>
          <p:spPr bwMode="auto">
            <a:xfrm>
              <a:off x="-628" y="2219"/>
              <a:ext cx="25" cy="32"/>
            </a:xfrm>
            <a:custGeom>
              <a:avLst/>
              <a:gdLst>
                <a:gd name="T0" fmla="*/ 22 w 25"/>
                <a:gd name="T1" fmla="*/ 17 h 32"/>
                <a:gd name="T2" fmla="*/ 22 w 25"/>
                <a:gd name="T3" fmla="*/ 19 h 32"/>
                <a:gd name="T4" fmla="*/ 22 w 25"/>
                <a:gd name="T5" fmla="*/ 23 h 32"/>
                <a:gd name="T6" fmla="*/ 25 w 25"/>
                <a:gd name="T7" fmla="*/ 27 h 32"/>
                <a:gd name="T8" fmla="*/ 24 w 25"/>
                <a:gd name="T9" fmla="*/ 31 h 32"/>
                <a:gd name="T10" fmla="*/ 20 w 25"/>
                <a:gd name="T11" fmla="*/ 28 h 32"/>
                <a:gd name="T12" fmla="*/ 15 w 25"/>
                <a:gd name="T13" fmla="*/ 30 h 32"/>
                <a:gd name="T14" fmla="*/ 12 w 25"/>
                <a:gd name="T15" fmla="*/ 32 h 32"/>
                <a:gd name="T16" fmla="*/ 5 w 25"/>
                <a:gd name="T17" fmla="*/ 31 h 32"/>
                <a:gd name="T18" fmla="*/ 0 w 25"/>
                <a:gd name="T19" fmla="*/ 26 h 32"/>
                <a:gd name="T20" fmla="*/ 2 w 25"/>
                <a:gd name="T21" fmla="*/ 22 h 32"/>
                <a:gd name="T22" fmla="*/ 2 w 25"/>
                <a:gd name="T23" fmla="*/ 17 h 32"/>
                <a:gd name="T24" fmla="*/ 1 w 25"/>
                <a:gd name="T25" fmla="*/ 11 h 32"/>
                <a:gd name="T26" fmla="*/ 4 w 25"/>
                <a:gd name="T27" fmla="*/ 10 h 32"/>
                <a:gd name="T28" fmla="*/ 11 w 25"/>
                <a:gd name="T29" fmla="*/ 14 h 32"/>
                <a:gd name="T30" fmla="*/ 15 w 25"/>
                <a:gd name="T31" fmla="*/ 16 h 32"/>
                <a:gd name="T32" fmla="*/ 14 w 25"/>
                <a:gd name="T33" fmla="*/ 11 h 32"/>
                <a:gd name="T34" fmla="*/ 8 w 25"/>
                <a:gd name="T35" fmla="*/ 7 h 32"/>
                <a:gd name="T36" fmla="*/ 5 w 25"/>
                <a:gd name="T37" fmla="*/ 3 h 32"/>
                <a:gd name="T38" fmla="*/ 7 w 25"/>
                <a:gd name="T39" fmla="*/ 0 h 32"/>
                <a:gd name="T40" fmla="*/ 12 w 25"/>
                <a:gd name="T41" fmla="*/ 1 h 32"/>
                <a:gd name="T42" fmla="*/ 13 w 25"/>
                <a:gd name="T43" fmla="*/ 6 h 32"/>
                <a:gd name="T44" fmla="*/ 20 w 25"/>
                <a:gd name="T45" fmla="*/ 6 h 32"/>
                <a:gd name="T46" fmla="*/ 24 w 25"/>
                <a:gd name="T47" fmla="*/ 8 h 32"/>
                <a:gd name="T48" fmla="*/ 22 w 25"/>
                <a:gd name="T49" fmla="*/ 17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32">
                  <a:moveTo>
                    <a:pt x="22" y="17"/>
                  </a:moveTo>
                  <a:lnTo>
                    <a:pt x="22" y="19"/>
                  </a:lnTo>
                  <a:lnTo>
                    <a:pt x="22" y="23"/>
                  </a:lnTo>
                  <a:lnTo>
                    <a:pt x="25" y="27"/>
                  </a:lnTo>
                  <a:lnTo>
                    <a:pt x="24" y="31"/>
                  </a:lnTo>
                  <a:lnTo>
                    <a:pt x="20" y="28"/>
                  </a:lnTo>
                  <a:lnTo>
                    <a:pt x="15" y="30"/>
                  </a:lnTo>
                  <a:lnTo>
                    <a:pt x="12" y="32"/>
                  </a:lnTo>
                  <a:lnTo>
                    <a:pt x="5" y="31"/>
                  </a:lnTo>
                  <a:lnTo>
                    <a:pt x="0" y="26"/>
                  </a:lnTo>
                  <a:lnTo>
                    <a:pt x="2" y="22"/>
                  </a:lnTo>
                  <a:lnTo>
                    <a:pt x="2" y="17"/>
                  </a:lnTo>
                  <a:lnTo>
                    <a:pt x="1" y="11"/>
                  </a:lnTo>
                  <a:lnTo>
                    <a:pt x="4" y="10"/>
                  </a:lnTo>
                  <a:lnTo>
                    <a:pt x="11" y="14"/>
                  </a:lnTo>
                  <a:lnTo>
                    <a:pt x="15" y="16"/>
                  </a:lnTo>
                  <a:lnTo>
                    <a:pt x="14" y="11"/>
                  </a:lnTo>
                  <a:lnTo>
                    <a:pt x="8" y="7"/>
                  </a:lnTo>
                  <a:lnTo>
                    <a:pt x="5" y="3"/>
                  </a:lnTo>
                  <a:lnTo>
                    <a:pt x="7" y="0"/>
                  </a:lnTo>
                  <a:lnTo>
                    <a:pt x="12" y="1"/>
                  </a:lnTo>
                  <a:lnTo>
                    <a:pt x="13" y="6"/>
                  </a:lnTo>
                  <a:lnTo>
                    <a:pt x="20" y="6"/>
                  </a:lnTo>
                  <a:lnTo>
                    <a:pt x="24" y="8"/>
                  </a:lnTo>
                  <a:lnTo>
                    <a:pt x="22" y="17"/>
                  </a:lnTo>
                  <a:close/>
                </a:path>
              </a:pathLst>
            </a:custGeom>
            <a:solidFill>
              <a:srgbClr val="D9E3E7"/>
            </a:solidFill>
            <a:ln w="6350" cmpd="sng">
              <a:solidFill>
                <a:schemeClr val="bg1"/>
              </a:solidFill>
              <a:round/>
              <a:headEnd/>
              <a:tailEnd/>
            </a:ln>
          </p:spPr>
          <p:txBody>
            <a:bodyPr/>
            <a:lstStyle/>
            <a:p>
              <a:endParaRPr lang="it-IT"/>
            </a:p>
          </p:txBody>
        </p:sp>
        <p:sp>
          <p:nvSpPr>
            <p:cNvPr id="15" name="Freeform 13"/>
            <p:cNvSpPr>
              <a:spLocks/>
            </p:cNvSpPr>
            <p:nvPr/>
          </p:nvSpPr>
          <p:spPr bwMode="auto">
            <a:xfrm>
              <a:off x="-579" y="3759"/>
              <a:ext cx="14" cy="14"/>
            </a:xfrm>
            <a:custGeom>
              <a:avLst/>
              <a:gdLst>
                <a:gd name="T0" fmla="*/ 0 w 14"/>
                <a:gd name="T1" fmla="*/ 3 h 14"/>
                <a:gd name="T2" fmla="*/ 0 w 14"/>
                <a:gd name="T3" fmla="*/ 0 h 14"/>
                <a:gd name="T4" fmla="*/ 9 w 14"/>
                <a:gd name="T5" fmla="*/ 4 h 14"/>
                <a:gd name="T6" fmla="*/ 10 w 14"/>
                <a:gd name="T7" fmla="*/ 8 h 14"/>
                <a:gd name="T8" fmla="*/ 14 w 14"/>
                <a:gd name="T9" fmla="*/ 12 h 14"/>
                <a:gd name="T10" fmla="*/ 13 w 14"/>
                <a:gd name="T11" fmla="*/ 14 h 14"/>
                <a:gd name="T12" fmla="*/ 5 w 14"/>
                <a:gd name="T13" fmla="*/ 12 h 14"/>
                <a:gd name="T14" fmla="*/ 0 w 14"/>
                <a:gd name="T15" fmla="*/ 7 h 14"/>
                <a:gd name="T16" fmla="*/ 0 w 14"/>
                <a:gd name="T17" fmla="*/ 3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4">
                  <a:moveTo>
                    <a:pt x="0" y="3"/>
                  </a:moveTo>
                  <a:lnTo>
                    <a:pt x="0" y="0"/>
                  </a:lnTo>
                  <a:lnTo>
                    <a:pt x="9" y="4"/>
                  </a:lnTo>
                  <a:lnTo>
                    <a:pt x="10" y="8"/>
                  </a:lnTo>
                  <a:lnTo>
                    <a:pt x="14" y="12"/>
                  </a:lnTo>
                  <a:lnTo>
                    <a:pt x="13" y="14"/>
                  </a:lnTo>
                  <a:lnTo>
                    <a:pt x="5" y="12"/>
                  </a:lnTo>
                  <a:lnTo>
                    <a:pt x="0" y="7"/>
                  </a:lnTo>
                  <a:lnTo>
                    <a:pt x="0" y="3"/>
                  </a:lnTo>
                  <a:close/>
                </a:path>
              </a:pathLst>
            </a:custGeom>
            <a:solidFill>
              <a:srgbClr val="D9E3E7"/>
            </a:solidFill>
            <a:ln w="6350" cmpd="sng">
              <a:solidFill>
                <a:schemeClr val="bg1"/>
              </a:solidFill>
              <a:round/>
              <a:headEnd/>
              <a:tailEnd/>
            </a:ln>
          </p:spPr>
          <p:txBody>
            <a:bodyPr/>
            <a:lstStyle/>
            <a:p>
              <a:endParaRPr lang="it-IT"/>
            </a:p>
          </p:txBody>
        </p:sp>
        <p:sp>
          <p:nvSpPr>
            <p:cNvPr id="16" name="Freeform 14"/>
            <p:cNvSpPr>
              <a:spLocks/>
            </p:cNvSpPr>
            <p:nvPr/>
          </p:nvSpPr>
          <p:spPr bwMode="auto">
            <a:xfrm>
              <a:off x="-1039" y="2304"/>
              <a:ext cx="20" cy="23"/>
            </a:xfrm>
            <a:custGeom>
              <a:avLst/>
              <a:gdLst>
                <a:gd name="T0" fmla="*/ 17 w 20"/>
                <a:gd name="T1" fmla="*/ 6 h 23"/>
                <a:gd name="T2" fmla="*/ 20 w 20"/>
                <a:gd name="T3" fmla="*/ 2 h 23"/>
                <a:gd name="T4" fmla="*/ 18 w 20"/>
                <a:gd name="T5" fmla="*/ 0 h 23"/>
                <a:gd name="T6" fmla="*/ 13 w 20"/>
                <a:gd name="T7" fmla="*/ 7 h 23"/>
                <a:gd name="T8" fmla="*/ 4 w 20"/>
                <a:gd name="T9" fmla="*/ 15 h 23"/>
                <a:gd name="T10" fmla="*/ 0 w 20"/>
                <a:gd name="T11" fmla="*/ 23 h 23"/>
                <a:gd name="T12" fmla="*/ 9 w 20"/>
                <a:gd name="T13" fmla="*/ 19 h 23"/>
                <a:gd name="T14" fmla="*/ 13 w 20"/>
                <a:gd name="T15" fmla="*/ 10 h 23"/>
                <a:gd name="T16" fmla="*/ 17 w 20"/>
                <a:gd name="T17" fmla="*/ 7 h 23"/>
                <a:gd name="T18" fmla="*/ 17 w 20"/>
                <a:gd name="T19" fmla="*/ 6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3">
                  <a:moveTo>
                    <a:pt x="17" y="6"/>
                  </a:moveTo>
                  <a:lnTo>
                    <a:pt x="20" y="2"/>
                  </a:lnTo>
                  <a:lnTo>
                    <a:pt x="18" y="0"/>
                  </a:lnTo>
                  <a:lnTo>
                    <a:pt x="13" y="7"/>
                  </a:lnTo>
                  <a:lnTo>
                    <a:pt x="4" y="15"/>
                  </a:lnTo>
                  <a:lnTo>
                    <a:pt x="0" y="23"/>
                  </a:lnTo>
                  <a:lnTo>
                    <a:pt x="9" y="19"/>
                  </a:lnTo>
                  <a:lnTo>
                    <a:pt x="13" y="10"/>
                  </a:lnTo>
                  <a:lnTo>
                    <a:pt x="17" y="7"/>
                  </a:lnTo>
                  <a:lnTo>
                    <a:pt x="17" y="6"/>
                  </a:lnTo>
                  <a:close/>
                </a:path>
              </a:pathLst>
            </a:custGeom>
            <a:solidFill>
              <a:srgbClr val="D9E3E7"/>
            </a:solidFill>
            <a:ln w="6350" cmpd="sng">
              <a:solidFill>
                <a:schemeClr val="bg1"/>
              </a:solidFill>
              <a:round/>
              <a:headEnd/>
              <a:tailEnd/>
            </a:ln>
          </p:spPr>
          <p:txBody>
            <a:bodyPr/>
            <a:lstStyle/>
            <a:p>
              <a:endParaRPr lang="it-IT"/>
            </a:p>
          </p:txBody>
        </p:sp>
        <p:sp>
          <p:nvSpPr>
            <p:cNvPr id="17" name="Freeform 15"/>
            <p:cNvSpPr>
              <a:spLocks/>
            </p:cNvSpPr>
            <p:nvPr/>
          </p:nvSpPr>
          <p:spPr bwMode="auto">
            <a:xfrm>
              <a:off x="-1121" y="2298"/>
              <a:ext cx="198" cy="215"/>
            </a:xfrm>
            <a:custGeom>
              <a:avLst/>
              <a:gdLst>
                <a:gd name="T0" fmla="*/ 98 w 198"/>
                <a:gd name="T1" fmla="*/ 41 h 215"/>
                <a:gd name="T2" fmla="*/ 102 w 198"/>
                <a:gd name="T3" fmla="*/ 46 h 215"/>
                <a:gd name="T4" fmla="*/ 102 w 198"/>
                <a:gd name="T5" fmla="*/ 50 h 215"/>
                <a:gd name="T6" fmla="*/ 93 w 198"/>
                <a:gd name="T7" fmla="*/ 52 h 215"/>
                <a:gd name="T8" fmla="*/ 90 w 198"/>
                <a:gd name="T9" fmla="*/ 66 h 215"/>
                <a:gd name="T10" fmla="*/ 89 w 198"/>
                <a:gd name="T11" fmla="*/ 73 h 215"/>
                <a:gd name="T12" fmla="*/ 92 w 198"/>
                <a:gd name="T13" fmla="*/ 78 h 215"/>
                <a:gd name="T14" fmla="*/ 102 w 198"/>
                <a:gd name="T15" fmla="*/ 85 h 215"/>
                <a:gd name="T16" fmla="*/ 109 w 198"/>
                <a:gd name="T17" fmla="*/ 86 h 215"/>
                <a:gd name="T18" fmla="*/ 108 w 198"/>
                <a:gd name="T19" fmla="*/ 74 h 215"/>
                <a:gd name="T20" fmla="*/ 105 w 198"/>
                <a:gd name="T21" fmla="*/ 67 h 215"/>
                <a:gd name="T22" fmla="*/ 109 w 198"/>
                <a:gd name="T23" fmla="*/ 66 h 215"/>
                <a:gd name="T24" fmla="*/ 115 w 198"/>
                <a:gd name="T25" fmla="*/ 59 h 215"/>
                <a:gd name="T26" fmla="*/ 119 w 198"/>
                <a:gd name="T27" fmla="*/ 49 h 215"/>
                <a:gd name="T28" fmla="*/ 123 w 198"/>
                <a:gd name="T29" fmla="*/ 40 h 215"/>
                <a:gd name="T30" fmla="*/ 114 w 198"/>
                <a:gd name="T31" fmla="*/ 37 h 215"/>
                <a:gd name="T32" fmla="*/ 114 w 198"/>
                <a:gd name="T33" fmla="*/ 30 h 215"/>
                <a:gd name="T34" fmla="*/ 115 w 198"/>
                <a:gd name="T35" fmla="*/ 19 h 215"/>
                <a:gd name="T36" fmla="*/ 121 w 198"/>
                <a:gd name="T37" fmla="*/ 10 h 215"/>
                <a:gd name="T38" fmla="*/ 127 w 198"/>
                <a:gd name="T39" fmla="*/ 6 h 215"/>
                <a:gd name="T40" fmla="*/ 140 w 198"/>
                <a:gd name="T41" fmla="*/ 1 h 215"/>
                <a:gd name="T42" fmla="*/ 154 w 198"/>
                <a:gd name="T43" fmla="*/ 2 h 215"/>
                <a:gd name="T44" fmla="*/ 162 w 198"/>
                <a:gd name="T45" fmla="*/ 3 h 215"/>
                <a:gd name="T46" fmla="*/ 181 w 198"/>
                <a:gd name="T47" fmla="*/ 1 h 215"/>
                <a:gd name="T48" fmla="*/ 195 w 198"/>
                <a:gd name="T49" fmla="*/ 11 h 215"/>
                <a:gd name="T50" fmla="*/ 197 w 198"/>
                <a:gd name="T51" fmla="*/ 21 h 215"/>
                <a:gd name="T52" fmla="*/ 187 w 198"/>
                <a:gd name="T53" fmla="*/ 48 h 215"/>
                <a:gd name="T54" fmla="*/ 170 w 198"/>
                <a:gd name="T55" fmla="*/ 65 h 215"/>
                <a:gd name="T56" fmla="*/ 184 w 198"/>
                <a:gd name="T57" fmla="*/ 93 h 215"/>
                <a:gd name="T58" fmla="*/ 164 w 198"/>
                <a:gd name="T59" fmla="*/ 117 h 215"/>
                <a:gd name="T60" fmla="*/ 140 w 198"/>
                <a:gd name="T61" fmla="*/ 121 h 215"/>
                <a:gd name="T62" fmla="*/ 131 w 198"/>
                <a:gd name="T63" fmla="*/ 142 h 215"/>
                <a:gd name="T64" fmla="*/ 126 w 198"/>
                <a:gd name="T65" fmla="*/ 179 h 215"/>
                <a:gd name="T66" fmla="*/ 119 w 198"/>
                <a:gd name="T67" fmla="*/ 202 h 215"/>
                <a:gd name="T68" fmla="*/ 109 w 198"/>
                <a:gd name="T69" fmla="*/ 213 h 215"/>
                <a:gd name="T70" fmla="*/ 104 w 198"/>
                <a:gd name="T71" fmla="*/ 187 h 215"/>
                <a:gd name="T72" fmla="*/ 89 w 198"/>
                <a:gd name="T73" fmla="*/ 169 h 215"/>
                <a:gd name="T74" fmla="*/ 78 w 198"/>
                <a:gd name="T75" fmla="*/ 157 h 215"/>
                <a:gd name="T76" fmla="*/ 60 w 198"/>
                <a:gd name="T77" fmla="*/ 149 h 215"/>
                <a:gd name="T78" fmla="*/ 20 w 198"/>
                <a:gd name="T79" fmla="*/ 160 h 215"/>
                <a:gd name="T80" fmla="*/ 0 w 198"/>
                <a:gd name="T81" fmla="*/ 149 h 215"/>
                <a:gd name="T82" fmla="*/ 9 w 198"/>
                <a:gd name="T83" fmla="*/ 147 h 215"/>
                <a:gd name="T84" fmla="*/ 27 w 198"/>
                <a:gd name="T85" fmla="*/ 151 h 215"/>
                <a:gd name="T86" fmla="*/ 39 w 198"/>
                <a:gd name="T87" fmla="*/ 150 h 215"/>
                <a:gd name="T88" fmla="*/ 19 w 198"/>
                <a:gd name="T89" fmla="*/ 146 h 215"/>
                <a:gd name="T90" fmla="*/ 43 w 198"/>
                <a:gd name="T91" fmla="*/ 137 h 215"/>
                <a:gd name="T92" fmla="*/ 76 w 198"/>
                <a:gd name="T93" fmla="*/ 129 h 215"/>
                <a:gd name="T94" fmla="*/ 61 w 198"/>
                <a:gd name="T95" fmla="*/ 128 h 215"/>
                <a:gd name="T96" fmla="*/ 41 w 198"/>
                <a:gd name="T97" fmla="*/ 117 h 215"/>
                <a:gd name="T98" fmla="*/ 44 w 198"/>
                <a:gd name="T99" fmla="*/ 104 h 215"/>
                <a:gd name="T100" fmla="*/ 47 w 198"/>
                <a:gd name="T101" fmla="*/ 102 h 215"/>
                <a:gd name="T102" fmla="*/ 67 w 198"/>
                <a:gd name="T103" fmla="*/ 83 h 215"/>
                <a:gd name="T104" fmla="*/ 87 w 198"/>
                <a:gd name="T105" fmla="*/ 35 h 2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8" h="215">
                  <a:moveTo>
                    <a:pt x="95" y="33"/>
                  </a:moveTo>
                  <a:lnTo>
                    <a:pt x="97" y="39"/>
                  </a:lnTo>
                  <a:lnTo>
                    <a:pt x="98" y="41"/>
                  </a:lnTo>
                  <a:lnTo>
                    <a:pt x="99" y="42"/>
                  </a:lnTo>
                  <a:lnTo>
                    <a:pt x="102" y="45"/>
                  </a:lnTo>
                  <a:lnTo>
                    <a:pt x="102" y="46"/>
                  </a:lnTo>
                  <a:lnTo>
                    <a:pt x="103" y="47"/>
                  </a:lnTo>
                  <a:lnTo>
                    <a:pt x="102" y="49"/>
                  </a:lnTo>
                  <a:lnTo>
                    <a:pt x="102" y="50"/>
                  </a:lnTo>
                  <a:lnTo>
                    <a:pt x="102" y="51"/>
                  </a:lnTo>
                  <a:lnTo>
                    <a:pt x="96" y="52"/>
                  </a:lnTo>
                  <a:lnTo>
                    <a:pt x="93" y="52"/>
                  </a:lnTo>
                  <a:lnTo>
                    <a:pt x="92" y="55"/>
                  </a:lnTo>
                  <a:lnTo>
                    <a:pt x="91" y="60"/>
                  </a:lnTo>
                  <a:lnTo>
                    <a:pt x="90" y="66"/>
                  </a:lnTo>
                  <a:lnTo>
                    <a:pt x="90" y="71"/>
                  </a:lnTo>
                  <a:lnTo>
                    <a:pt x="90" y="72"/>
                  </a:lnTo>
                  <a:lnTo>
                    <a:pt x="89" y="73"/>
                  </a:lnTo>
                  <a:lnTo>
                    <a:pt x="89" y="74"/>
                  </a:lnTo>
                  <a:lnTo>
                    <a:pt x="89" y="75"/>
                  </a:lnTo>
                  <a:lnTo>
                    <a:pt x="92" y="78"/>
                  </a:lnTo>
                  <a:lnTo>
                    <a:pt x="93" y="80"/>
                  </a:lnTo>
                  <a:lnTo>
                    <a:pt x="97" y="82"/>
                  </a:lnTo>
                  <a:lnTo>
                    <a:pt x="102" y="85"/>
                  </a:lnTo>
                  <a:lnTo>
                    <a:pt x="104" y="86"/>
                  </a:lnTo>
                  <a:lnTo>
                    <a:pt x="107" y="86"/>
                  </a:lnTo>
                  <a:lnTo>
                    <a:pt x="109" y="86"/>
                  </a:lnTo>
                  <a:lnTo>
                    <a:pt x="109" y="84"/>
                  </a:lnTo>
                  <a:lnTo>
                    <a:pt x="109" y="77"/>
                  </a:lnTo>
                  <a:lnTo>
                    <a:pt x="108" y="74"/>
                  </a:lnTo>
                  <a:lnTo>
                    <a:pt x="105" y="71"/>
                  </a:lnTo>
                  <a:lnTo>
                    <a:pt x="105" y="68"/>
                  </a:lnTo>
                  <a:lnTo>
                    <a:pt x="105" y="67"/>
                  </a:lnTo>
                  <a:lnTo>
                    <a:pt x="106" y="66"/>
                  </a:lnTo>
                  <a:lnTo>
                    <a:pt x="107" y="66"/>
                  </a:lnTo>
                  <a:lnTo>
                    <a:pt x="109" y="66"/>
                  </a:lnTo>
                  <a:lnTo>
                    <a:pt x="110" y="65"/>
                  </a:lnTo>
                  <a:lnTo>
                    <a:pt x="115" y="62"/>
                  </a:lnTo>
                  <a:lnTo>
                    <a:pt x="115" y="59"/>
                  </a:lnTo>
                  <a:lnTo>
                    <a:pt x="117" y="56"/>
                  </a:lnTo>
                  <a:lnTo>
                    <a:pt x="118" y="52"/>
                  </a:lnTo>
                  <a:lnTo>
                    <a:pt x="119" y="49"/>
                  </a:lnTo>
                  <a:lnTo>
                    <a:pt x="122" y="42"/>
                  </a:lnTo>
                  <a:lnTo>
                    <a:pt x="123" y="41"/>
                  </a:lnTo>
                  <a:lnTo>
                    <a:pt x="123" y="40"/>
                  </a:lnTo>
                  <a:lnTo>
                    <a:pt x="121" y="39"/>
                  </a:lnTo>
                  <a:lnTo>
                    <a:pt x="114" y="38"/>
                  </a:lnTo>
                  <a:lnTo>
                    <a:pt x="114" y="37"/>
                  </a:lnTo>
                  <a:lnTo>
                    <a:pt x="114" y="36"/>
                  </a:lnTo>
                  <a:lnTo>
                    <a:pt x="114" y="33"/>
                  </a:lnTo>
                  <a:lnTo>
                    <a:pt x="114" y="30"/>
                  </a:lnTo>
                  <a:lnTo>
                    <a:pt x="114" y="24"/>
                  </a:lnTo>
                  <a:lnTo>
                    <a:pt x="114" y="20"/>
                  </a:lnTo>
                  <a:lnTo>
                    <a:pt x="115" y="19"/>
                  </a:lnTo>
                  <a:lnTo>
                    <a:pt x="116" y="16"/>
                  </a:lnTo>
                  <a:lnTo>
                    <a:pt x="118" y="14"/>
                  </a:lnTo>
                  <a:lnTo>
                    <a:pt x="121" y="10"/>
                  </a:lnTo>
                  <a:lnTo>
                    <a:pt x="123" y="8"/>
                  </a:lnTo>
                  <a:lnTo>
                    <a:pt x="124" y="8"/>
                  </a:lnTo>
                  <a:lnTo>
                    <a:pt x="127" y="6"/>
                  </a:lnTo>
                  <a:lnTo>
                    <a:pt x="129" y="5"/>
                  </a:lnTo>
                  <a:lnTo>
                    <a:pt x="132" y="4"/>
                  </a:lnTo>
                  <a:lnTo>
                    <a:pt x="140" y="1"/>
                  </a:lnTo>
                  <a:lnTo>
                    <a:pt x="145" y="0"/>
                  </a:lnTo>
                  <a:lnTo>
                    <a:pt x="149" y="0"/>
                  </a:lnTo>
                  <a:lnTo>
                    <a:pt x="154" y="2"/>
                  </a:lnTo>
                  <a:lnTo>
                    <a:pt x="158" y="3"/>
                  </a:lnTo>
                  <a:lnTo>
                    <a:pt x="160" y="4"/>
                  </a:lnTo>
                  <a:lnTo>
                    <a:pt x="162" y="3"/>
                  </a:lnTo>
                  <a:lnTo>
                    <a:pt x="167" y="1"/>
                  </a:lnTo>
                  <a:lnTo>
                    <a:pt x="170" y="0"/>
                  </a:lnTo>
                  <a:lnTo>
                    <a:pt x="181" y="1"/>
                  </a:lnTo>
                  <a:lnTo>
                    <a:pt x="187" y="3"/>
                  </a:lnTo>
                  <a:lnTo>
                    <a:pt x="189" y="4"/>
                  </a:lnTo>
                  <a:lnTo>
                    <a:pt x="195" y="11"/>
                  </a:lnTo>
                  <a:lnTo>
                    <a:pt x="197" y="16"/>
                  </a:lnTo>
                  <a:lnTo>
                    <a:pt x="198" y="17"/>
                  </a:lnTo>
                  <a:lnTo>
                    <a:pt x="197" y="21"/>
                  </a:lnTo>
                  <a:lnTo>
                    <a:pt x="194" y="29"/>
                  </a:lnTo>
                  <a:lnTo>
                    <a:pt x="191" y="39"/>
                  </a:lnTo>
                  <a:lnTo>
                    <a:pt x="187" y="48"/>
                  </a:lnTo>
                  <a:lnTo>
                    <a:pt x="185" y="57"/>
                  </a:lnTo>
                  <a:lnTo>
                    <a:pt x="175" y="63"/>
                  </a:lnTo>
                  <a:lnTo>
                    <a:pt x="170" y="65"/>
                  </a:lnTo>
                  <a:lnTo>
                    <a:pt x="171" y="74"/>
                  </a:lnTo>
                  <a:lnTo>
                    <a:pt x="187" y="84"/>
                  </a:lnTo>
                  <a:lnTo>
                    <a:pt x="184" y="93"/>
                  </a:lnTo>
                  <a:lnTo>
                    <a:pt x="176" y="102"/>
                  </a:lnTo>
                  <a:lnTo>
                    <a:pt x="167" y="107"/>
                  </a:lnTo>
                  <a:lnTo>
                    <a:pt x="164" y="117"/>
                  </a:lnTo>
                  <a:lnTo>
                    <a:pt x="158" y="126"/>
                  </a:lnTo>
                  <a:lnTo>
                    <a:pt x="151" y="127"/>
                  </a:lnTo>
                  <a:lnTo>
                    <a:pt x="140" y="121"/>
                  </a:lnTo>
                  <a:lnTo>
                    <a:pt x="131" y="119"/>
                  </a:lnTo>
                  <a:lnTo>
                    <a:pt x="129" y="127"/>
                  </a:lnTo>
                  <a:lnTo>
                    <a:pt x="131" y="142"/>
                  </a:lnTo>
                  <a:lnTo>
                    <a:pt x="131" y="151"/>
                  </a:lnTo>
                  <a:lnTo>
                    <a:pt x="128" y="162"/>
                  </a:lnTo>
                  <a:lnTo>
                    <a:pt x="126" y="179"/>
                  </a:lnTo>
                  <a:lnTo>
                    <a:pt x="119" y="186"/>
                  </a:lnTo>
                  <a:lnTo>
                    <a:pt x="118" y="193"/>
                  </a:lnTo>
                  <a:lnTo>
                    <a:pt x="119" y="202"/>
                  </a:lnTo>
                  <a:lnTo>
                    <a:pt x="120" y="209"/>
                  </a:lnTo>
                  <a:lnTo>
                    <a:pt x="119" y="215"/>
                  </a:lnTo>
                  <a:lnTo>
                    <a:pt x="109" y="213"/>
                  </a:lnTo>
                  <a:lnTo>
                    <a:pt x="102" y="207"/>
                  </a:lnTo>
                  <a:lnTo>
                    <a:pt x="102" y="197"/>
                  </a:lnTo>
                  <a:lnTo>
                    <a:pt x="104" y="187"/>
                  </a:lnTo>
                  <a:lnTo>
                    <a:pt x="105" y="178"/>
                  </a:lnTo>
                  <a:lnTo>
                    <a:pt x="98" y="171"/>
                  </a:lnTo>
                  <a:lnTo>
                    <a:pt x="89" y="169"/>
                  </a:lnTo>
                  <a:lnTo>
                    <a:pt x="82" y="164"/>
                  </a:lnTo>
                  <a:lnTo>
                    <a:pt x="82" y="157"/>
                  </a:lnTo>
                  <a:lnTo>
                    <a:pt x="78" y="157"/>
                  </a:lnTo>
                  <a:lnTo>
                    <a:pt x="74" y="151"/>
                  </a:lnTo>
                  <a:lnTo>
                    <a:pt x="70" y="150"/>
                  </a:lnTo>
                  <a:lnTo>
                    <a:pt x="60" y="149"/>
                  </a:lnTo>
                  <a:lnTo>
                    <a:pt x="49" y="151"/>
                  </a:lnTo>
                  <a:lnTo>
                    <a:pt x="34" y="157"/>
                  </a:lnTo>
                  <a:lnTo>
                    <a:pt x="20" y="160"/>
                  </a:lnTo>
                  <a:lnTo>
                    <a:pt x="15" y="160"/>
                  </a:lnTo>
                  <a:lnTo>
                    <a:pt x="4" y="151"/>
                  </a:lnTo>
                  <a:lnTo>
                    <a:pt x="0" y="149"/>
                  </a:lnTo>
                  <a:lnTo>
                    <a:pt x="1" y="148"/>
                  </a:lnTo>
                  <a:lnTo>
                    <a:pt x="4" y="146"/>
                  </a:lnTo>
                  <a:lnTo>
                    <a:pt x="9" y="147"/>
                  </a:lnTo>
                  <a:lnTo>
                    <a:pt x="16" y="153"/>
                  </a:lnTo>
                  <a:lnTo>
                    <a:pt x="19" y="155"/>
                  </a:lnTo>
                  <a:lnTo>
                    <a:pt x="27" y="151"/>
                  </a:lnTo>
                  <a:lnTo>
                    <a:pt x="38" y="152"/>
                  </a:lnTo>
                  <a:lnTo>
                    <a:pt x="41" y="153"/>
                  </a:lnTo>
                  <a:lnTo>
                    <a:pt x="39" y="150"/>
                  </a:lnTo>
                  <a:lnTo>
                    <a:pt x="33" y="148"/>
                  </a:lnTo>
                  <a:lnTo>
                    <a:pt x="24" y="147"/>
                  </a:lnTo>
                  <a:lnTo>
                    <a:pt x="19" y="146"/>
                  </a:lnTo>
                  <a:lnTo>
                    <a:pt x="23" y="139"/>
                  </a:lnTo>
                  <a:lnTo>
                    <a:pt x="30" y="138"/>
                  </a:lnTo>
                  <a:lnTo>
                    <a:pt x="43" y="137"/>
                  </a:lnTo>
                  <a:lnTo>
                    <a:pt x="53" y="133"/>
                  </a:lnTo>
                  <a:lnTo>
                    <a:pt x="70" y="132"/>
                  </a:lnTo>
                  <a:lnTo>
                    <a:pt x="76" y="129"/>
                  </a:lnTo>
                  <a:lnTo>
                    <a:pt x="72" y="125"/>
                  </a:lnTo>
                  <a:lnTo>
                    <a:pt x="65" y="128"/>
                  </a:lnTo>
                  <a:lnTo>
                    <a:pt x="61" y="128"/>
                  </a:lnTo>
                  <a:lnTo>
                    <a:pt x="52" y="126"/>
                  </a:lnTo>
                  <a:lnTo>
                    <a:pt x="46" y="122"/>
                  </a:lnTo>
                  <a:lnTo>
                    <a:pt x="41" y="117"/>
                  </a:lnTo>
                  <a:lnTo>
                    <a:pt x="42" y="108"/>
                  </a:lnTo>
                  <a:lnTo>
                    <a:pt x="43" y="105"/>
                  </a:lnTo>
                  <a:lnTo>
                    <a:pt x="44" y="104"/>
                  </a:lnTo>
                  <a:lnTo>
                    <a:pt x="45" y="104"/>
                  </a:lnTo>
                  <a:lnTo>
                    <a:pt x="46" y="102"/>
                  </a:lnTo>
                  <a:lnTo>
                    <a:pt x="47" y="102"/>
                  </a:lnTo>
                  <a:lnTo>
                    <a:pt x="51" y="99"/>
                  </a:lnTo>
                  <a:lnTo>
                    <a:pt x="55" y="95"/>
                  </a:lnTo>
                  <a:lnTo>
                    <a:pt x="67" y="83"/>
                  </a:lnTo>
                  <a:lnTo>
                    <a:pt x="72" y="68"/>
                  </a:lnTo>
                  <a:lnTo>
                    <a:pt x="79" y="50"/>
                  </a:lnTo>
                  <a:lnTo>
                    <a:pt x="87" y="35"/>
                  </a:lnTo>
                  <a:lnTo>
                    <a:pt x="95" y="33"/>
                  </a:lnTo>
                  <a:close/>
                </a:path>
              </a:pathLst>
            </a:custGeom>
            <a:solidFill>
              <a:srgbClr val="92D050"/>
            </a:solidFill>
            <a:ln w="6350" cmpd="sng">
              <a:solidFill>
                <a:schemeClr val="bg1"/>
              </a:solidFill>
              <a:round/>
              <a:headEnd/>
              <a:tailEnd/>
            </a:ln>
          </p:spPr>
          <p:txBody>
            <a:bodyPr/>
            <a:lstStyle/>
            <a:p>
              <a:endParaRPr lang="it-IT"/>
            </a:p>
          </p:txBody>
        </p:sp>
        <p:sp>
          <p:nvSpPr>
            <p:cNvPr id="18" name="Freeform 16"/>
            <p:cNvSpPr>
              <a:spLocks/>
            </p:cNvSpPr>
            <p:nvPr/>
          </p:nvSpPr>
          <p:spPr bwMode="auto">
            <a:xfrm>
              <a:off x="-1113" y="2432"/>
              <a:ext cx="6" cy="9"/>
            </a:xfrm>
            <a:custGeom>
              <a:avLst/>
              <a:gdLst>
                <a:gd name="T0" fmla="*/ 1 w 6"/>
                <a:gd name="T1" fmla="*/ 0 h 9"/>
                <a:gd name="T2" fmla="*/ 0 w 6"/>
                <a:gd name="T3" fmla="*/ 6 h 9"/>
                <a:gd name="T4" fmla="*/ 0 w 6"/>
                <a:gd name="T5" fmla="*/ 8 h 9"/>
                <a:gd name="T6" fmla="*/ 2 w 6"/>
                <a:gd name="T7" fmla="*/ 9 h 9"/>
                <a:gd name="T8" fmla="*/ 5 w 6"/>
                <a:gd name="T9" fmla="*/ 6 h 9"/>
                <a:gd name="T10" fmla="*/ 6 w 6"/>
                <a:gd name="T11" fmla="*/ 3 h 9"/>
                <a:gd name="T12" fmla="*/ 1 w 6"/>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9">
                  <a:moveTo>
                    <a:pt x="1" y="0"/>
                  </a:moveTo>
                  <a:lnTo>
                    <a:pt x="0" y="6"/>
                  </a:lnTo>
                  <a:lnTo>
                    <a:pt x="0" y="8"/>
                  </a:lnTo>
                  <a:lnTo>
                    <a:pt x="2" y="9"/>
                  </a:lnTo>
                  <a:lnTo>
                    <a:pt x="5" y="6"/>
                  </a:lnTo>
                  <a:lnTo>
                    <a:pt x="6" y="3"/>
                  </a:lnTo>
                  <a:lnTo>
                    <a:pt x="1" y="0"/>
                  </a:lnTo>
                  <a:close/>
                </a:path>
              </a:pathLst>
            </a:custGeom>
            <a:solidFill>
              <a:srgbClr val="D9E3E7"/>
            </a:solidFill>
            <a:ln w="6350" cmpd="sng">
              <a:solidFill>
                <a:schemeClr val="bg1"/>
              </a:solidFill>
              <a:round/>
              <a:headEnd/>
              <a:tailEnd/>
            </a:ln>
          </p:spPr>
          <p:txBody>
            <a:bodyPr/>
            <a:lstStyle/>
            <a:p>
              <a:endParaRPr lang="it-IT"/>
            </a:p>
          </p:txBody>
        </p:sp>
        <p:sp>
          <p:nvSpPr>
            <p:cNvPr id="19" name="Freeform 17"/>
            <p:cNvSpPr>
              <a:spLocks/>
            </p:cNvSpPr>
            <p:nvPr/>
          </p:nvSpPr>
          <p:spPr bwMode="auto">
            <a:xfrm>
              <a:off x="-1091" y="2414"/>
              <a:ext cx="15" cy="13"/>
            </a:xfrm>
            <a:custGeom>
              <a:avLst/>
              <a:gdLst>
                <a:gd name="T0" fmla="*/ 3 w 15"/>
                <a:gd name="T1" fmla="*/ 3 h 13"/>
                <a:gd name="T2" fmla="*/ 0 w 15"/>
                <a:gd name="T3" fmla="*/ 0 h 13"/>
                <a:gd name="T4" fmla="*/ 7 w 15"/>
                <a:gd name="T5" fmla="*/ 1 h 13"/>
                <a:gd name="T6" fmla="*/ 11 w 15"/>
                <a:gd name="T7" fmla="*/ 6 h 13"/>
                <a:gd name="T8" fmla="*/ 15 w 15"/>
                <a:gd name="T9" fmla="*/ 9 h 13"/>
                <a:gd name="T10" fmla="*/ 15 w 15"/>
                <a:gd name="T11" fmla="*/ 13 h 13"/>
                <a:gd name="T12" fmla="*/ 14 w 15"/>
                <a:gd name="T13" fmla="*/ 13 h 13"/>
                <a:gd name="T14" fmla="*/ 3 w 15"/>
                <a:gd name="T15" fmla="*/ 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3">
                  <a:moveTo>
                    <a:pt x="3" y="3"/>
                  </a:moveTo>
                  <a:lnTo>
                    <a:pt x="0" y="0"/>
                  </a:lnTo>
                  <a:lnTo>
                    <a:pt x="7" y="1"/>
                  </a:lnTo>
                  <a:lnTo>
                    <a:pt x="11" y="6"/>
                  </a:lnTo>
                  <a:lnTo>
                    <a:pt x="15" y="9"/>
                  </a:lnTo>
                  <a:lnTo>
                    <a:pt x="15" y="13"/>
                  </a:lnTo>
                  <a:lnTo>
                    <a:pt x="14" y="13"/>
                  </a:lnTo>
                  <a:lnTo>
                    <a:pt x="3" y="3"/>
                  </a:lnTo>
                  <a:close/>
                </a:path>
              </a:pathLst>
            </a:custGeom>
            <a:solidFill>
              <a:srgbClr val="D9E3E7"/>
            </a:solidFill>
            <a:ln w="6350" cmpd="sng">
              <a:solidFill>
                <a:schemeClr val="bg1"/>
              </a:solidFill>
              <a:round/>
              <a:headEnd/>
              <a:tailEnd/>
            </a:ln>
          </p:spPr>
          <p:txBody>
            <a:bodyPr/>
            <a:lstStyle/>
            <a:p>
              <a:endParaRPr lang="it-IT"/>
            </a:p>
          </p:txBody>
        </p:sp>
        <p:sp>
          <p:nvSpPr>
            <p:cNvPr id="20" name="Freeform 18"/>
            <p:cNvSpPr>
              <a:spLocks/>
            </p:cNvSpPr>
            <p:nvPr/>
          </p:nvSpPr>
          <p:spPr bwMode="auto">
            <a:xfrm>
              <a:off x="-1101" y="2419"/>
              <a:ext cx="13" cy="8"/>
            </a:xfrm>
            <a:custGeom>
              <a:avLst/>
              <a:gdLst>
                <a:gd name="T0" fmla="*/ 0 w 13"/>
                <a:gd name="T1" fmla="*/ 1 h 8"/>
                <a:gd name="T2" fmla="*/ 2 w 13"/>
                <a:gd name="T3" fmla="*/ 0 h 8"/>
                <a:gd name="T4" fmla="*/ 5 w 13"/>
                <a:gd name="T5" fmla="*/ 0 h 8"/>
                <a:gd name="T6" fmla="*/ 13 w 13"/>
                <a:gd name="T7" fmla="*/ 5 h 8"/>
                <a:gd name="T8" fmla="*/ 13 w 13"/>
                <a:gd name="T9" fmla="*/ 8 h 8"/>
                <a:gd name="T10" fmla="*/ 10 w 13"/>
                <a:gd name="T11" fmla="*/ 7 h 8"/>
                <a:gd name="T12" fmla="*/ 4 w 13"/>
                <a:gd name="T13" fmla="*/ 3 h 8"/>
                <a:gd name="T14" fmla="*/ 0 w 13"/>
                <a:gd name="T15" fmla="*/ 1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8">
                  <a:moveTo>
                    <a:pt x="0" y="1"/>
                  </a:moveTo>
                  <a:lnTo>
                    <a:pt x="2" y="0"/>
                  </a:lnTo>
                  <a:lnTo>
                    <a:pt x="5" y="0"/>
                  </a:lnTo>
                  <a:lnTo>
                    <a:pt x="13" y="5"/>
                  </a:lnTo>
                  <a:lnTo>
                    <a:pt x="13" y="8"/>
                  </a:lnTo>
                  <a:lnTo>
                    <a:pt x="10" y="7"/>
                  </a:lnTo>
                  <a:lnTo>
                    <a:pt x="4" y="3"/>
                  </a:lnTo>
                  <a:lnTo>
                    <a:pt x="0" y="1"/>
                  </a:lnTo>
                  <a:close/>
                </a:path>
              </a:pathLst>
            </a:custGeom>
            <a:solidFill>
              <a:srgbClr val="D9E3E7"/>
            </a:solidFill>
            <a:ln w="6350" cmpd="sng">
              <a:solidFill>
                <a:schemeClr val="bg1"/>
              </a:solidFill>
              <a:round/>
              <a:headEnd/>
              <a:tailEnd/>
            </a:ln>
          </p:spPr>
          <p:txBody>
            <a:bodyPr/>
            <a:lstStyle/>
            <a:p>
              <a:endParaRPr lang="it-IT"/>
            </a:p>
          </p:txBody>
        </p:sp>
        <p:sp>
          <p:nvSpPr>
            <p:cNvPr id="22" name="Freeform 19"/>
            <p:cNvSpPr>
              <a:spLocks/>
            </p:cNvSpPr>
            <p:nvPr/>
          </p:nvSpPr>
          <p:spPr bwMode="auto">
            <a:xfrm>
              <a:off x="-1366" y="3134"/>
              <a:ext cx="20" cy="19"/>
            </a:xfrm>
            <a:custGeom>
              <a:avLst/>
              <a:gdLst>
                <a:gd name="T0" fmla="*/ 0 w 20"/>
                <a:gd name="T1" fmla="*/ 0 h 19"/>
                <a:gd name="T2" fmla="*/ 5 w 20"/>
                <a:gd name="T3" fmla="*/ 10 h 19"/>
                <a:gd name="T4" fmla="*/ 8 w 20"/>
                <a:gd name="T5" fmla="*/ 17 h 19"/>
                <a:gd name="T6" fmla="*/ 15 w 20"/>
                <a:gd name="T7" fmla="*/ 19 h 19"/>
                <a:gd name="T8" fmla="*/ 20 w 20"/>
                <a:gd name="T9" fmla="*/ 18 h 19"/>
                <a:gd name="T10" fmla="*/ 19 w 20"/>
                <a:gd name="T11" fmla="*/ 13 h 19"/>
                <a:gd name="T12" fmla="*/ 14 w 20"/>
                <a:gd name="T13" fmla="*/ 6 h 19"/>
                <a:gd name="T14" fmla="*/ 5 w 20"/>
                <a:gd name="T15" fmla="*/ 3 h 19"/>
                <a:gd name="T16" fmla="*/ 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0" y="0"/>
                  </a:moveTo>
                  <a:lnTo>
                    <a:pt x="5" y="10"/>
                  </a:lnTo>
                  <a:lnTo>
                    <a:pt x="8" y="17"/>
                  </a:lnTo>
                  <a:lnTo>
                    <a:pt x="15" y="19"/>
                  </a:lnTo>
                  <a:lnTo>
                    <a:pt x="20" y="18"/>
                  </a:lnTo>
                  <a:lnTo>
                    <a:pt x="19" y="13"/>
                  </a:lnTo>
                  <a:lnTo>
                    <a:pt x="14" y="6"/>
                  </a:lnTo>
                  <a:lnTo>
                    <a:pt x="5" y="3"/>
                  </a:lnTo>
                  <a:lnTo>
                    <a:pt x="0" y="0"/>
                  </a:lnTo>
                  <a:close/>
                </a:path>
              </a:pathLst>
            </a:custGeom>
            <a:solidFill>
              <a:srgbClr val="D9E3E7"/>
            </a:solidFill>
            <a:ln w="6350" cmpd="sng">
              <a:solidFill>
                <a:schemeClr val="bg1"/>
              </a:solidFill>
              <a:round/>
              <a:headEnd/>
              <a:tailEnd/>
            </a:ln>
          </p:spPr>
          <p:txBody>
            <a:bodyPr/>
            <a:lstStyle/>
            <a:p>
              <a:endParaRPr lang="it-IT"/>
            </a:p>
          </p:txBody>
        </p:sp>
        <p:sp>
          <p:nvSpPr>
            <p:cNvPr id="23" name="Freeform 20"/>
            <p:cNvSpPr>
              <a:spLocks/>
            </p:cNvSpPr>
            <p:nvPr/>
          </p:nvSpPr>
          <p:spPr bwMode="auto">
            <a:xfrm>
              <a:off x="-1786" y="2006"/>
              <a:ext cx="251" cy="267"/>
            </a:xfrm>
            <a:custGeom>
              <a:avLst/>
              <a:gdLst>
                <a:gd name="T0" fmla="*/ 214 w 251"/>
                <a:gd name="T1" fmla="*/ 15 h 267"/>
                <a:gd name="T2" fmla="*/ 207 w 251"/>
                <a:gd name="T3" fmla="*/ 2 h 267"/>
                <a:gd name="T4" fmla="*/ 182 w 251"/>
                <a:gd name="T5" fmla="*/ 7 h 267"/>
                <a:gd name="T6" fmla="*/ 171 w 251"/>
                <a:gd name="T7" fmla="*/ 20 h 267"/>
                <a:gd name="T8" fmla="*/ 159 w 251"/>
                <a:gd name="T9" fmla="*/ 36 h 267"/>
                <a:gd name="T10" fmla="*/ 174 w 251"/>
                <a:gd name="T11" fmla="*/ 45 h 267"/>
                <a:gd name="T12" fmla="*/ 151 w 251"/>
                <a:gd name="T13" fmla="*/ 56 h 267"/>
                <a:gd name="T14" fmla="*/ 136 w 251"/>
                <a:gd name="T15" fmla="*/ 59 h 267"/>
                <a:gd name="T16" fmla="*/ 99 w 251"/>
                <a:gd name="T17" fmla="*/ 41 h 267"/>
                <a:gd name="T18" fmla="*/ 78 w 251"/>
                <a:gd name="T19" fmla="*/ 62 h 267"/>
                <a:gd name="T20" fmla="*/ 91 w 251"/>
                <a:gd name="T21" fmla="*/ 78 h 267"/>
                <a:gd name="T22" fmla="*/ 61 w 251"/>
                <a:gd name="T23" fmla="*/ 94 h 267"/>
                <a:gd name="T24" fmla="*/ 64 w 251"/>
                <a:gd name="T25" fmla="*/ 115 h 267"/>
                <a:gd name="T26" fmla="*/ 82 w 251"/>
                <a:gd name="T27" fmla="*/ 129 h 267"/>
                <a:gd name="T28" fmla="*/ 84 w 251"/>
                <a:gd name="T29" fmla="*/ 143 h 267"/>
                <a:gd name="T30" fmla="*/ 64 w 251"/>
                <a:gd name="T31" fmla="*/ 167 h 267"/>
                <a:gd name="T32" fmla="*/ 47 w 251"/>
                <a:gd name="T33" fmla="*/ 174 h 267"/>
                <a:gd name="T34" fmla="*/ 54 w 251"/>
                <a:gd name="T35" fmla="*/ 176 h 267"/>
                <a:gd name="T36" fmla="*/ 84 w 251"/>
                <a:gd name="T37" fmla="*/ 177 h 267"/>
                <a:gd name="T38" fmla="*/ 91 w 251"/>
                <a:gd name="T39" fmla="*/ 178 h 267"/>
                <a:gd name="T40" fmla="*/ 89 w 251"/>
                <a:gd name="T41" fmla="*/ 187 h 267"/>
                <a:gd name="T42" fmla="*/ 47 w 251"/>
                <a:gd name="T43" fmla="*/ 185 h 267"/>
                <a:gd name="T44" fmla="*/ 27 w 251"/>
                <a:gd name="T45" fmla="*/ 195 h 267"/>
                <a:gd name="T46" fmla="*/ 4 w 251"/>
                <a:gd name="T47" fmla="*/ 201 h 267"/>
                <a:gd name="T48" fmla="*/ 13 w 251"/>
                <a:gd name="T49" fmla="*/ 213 h 267"/>
                <a:gd name="T50" fmla="*/ 7 w 251"/>
                <a:gd name="T51" fmla="*/ 229 h 267"/>
                <a:gd name="T52" fmla="*/ 28 w 251"/>
                <a:gd name="T53" fmla="*/ 237 h 267"/>
                <a:gd name="T54" fmla="*/ 17 w 251"/>
                <a:gd name="T55" fmla="*/ 245 h 267"/>
                <a:gd name="T56" fmla="*/ 33 w 251"/>
                <a:gd name="T57" fmla="*/ 249 h 267"/>
                <a:gd name="T58" fmla="*/ 18 w 251"/>
                <a:gd name="T59" fmla="*/ 255 h 267"/>
                <a:gd name="T60" fmla="*/ 36 w 251"/>
                <a:gd name="T61" fmla="*/ 264 h 267"/>
                <a:gd name="T62" fmla="*/ 47 w 251"/>
                <a:gd name="T63" fmla="*/ 264 h 267"/>
                <a:gd name="T64" fmla="*/ 73 w 251"/>
                <a:gd name="T65" fmla="*/ 266 h 267"/>
                <a:gd name="T66" fmla="*/ 92 w 251"/>
                <a:gd name="T67" fmla="*/ 258 h 267"/>
                <a:gd name="T68" fmla="*/ 100 w 251"/>
                <a:gd name="T69" fmla="*/ 261 h 267"/>
                <a:gd name="T70" fmla="*/ 125 w 251"/>
                <a:gd name="T71" fmla="*/ 259 h 267"/>
                <a:gd name="T72" fmla="*/ 148 w 251"/>
                <a:gd name="T73" fmla="*/ 249 h 267"/>
                <a:gd name="T74" fmla="*/ 182 w 251"/>
                <a:gd name="T75" fmla="*/ 254 h 267"/>
                <a:gd name="T76" fmla="*/ 198 w 251"/>
                <a:gd name="T77" fmla="*/ 246 h 267"/>
                <a:gd name="T78" fmla="*/ 216 w 251"/>
                <a:gd name="T79" fmla="*/ 220 h 267"/>
                <a:gd name="T80" fmla="*/ 229 w 251"/>
                <a:gd name="T81" fmla="*/ 192 h 267"/>
                <a:gd name="T82" fmla="*/ 236 w 251"/>
                <a:gd name="T83" fmla="*/ 170 h 267"/>
                <a:gd name="T84" fmla="*/ 239 w 251"/>
                <a:gd name="T85" fmla="*/ 126 h 267"/>
                <a:gd name="T86" fmla="*/ 247 w 251"/>
                <a:gd name="T87" fmla="*/ 114 h 267"/>
                <a:gd name="T88" fmla="*/ 247 w 251"/>
                <a:gd name="T89" fmla="*/ 87 h 267"/>
                <a:gd name="T90" fmla="*/ 209 w 251"/>
                <a:gd name="T91" fmla="*/ 85 h 267"/>
                <a:gd name="T92" fmla="*/ 176 w 251"/>
                <a:gd name="T93" fmla="*/ 53 h 267"/>
                <a:gd name="T94" fmla="*/ 207 w 251"/>
                <a:gd name="T95" fmla="*/ 34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1" h="267">
                  <a:moveTo>
                    <a:pt x="212" y="25"/>
                  </a:moveTo>
                  <a:lnTo>
                    <a:pt x="213" y="21"/>
                  </a:lnTo>
                  <a:lnTo>
                    <a:pt x="214" y="21"/>
                  </a:lnTo>
                  <a:lnTo>
                    <a:pt x="214" y="15"/>
                  </a:lnTo>
                  <a:lnTo>
                    <a:pt x="218" y="4"/>
                  </a:lnTo>
                  <a:lnTo>
                    <a:pt x="217" y="1"/>
                  </a:lnTo>
                  <a:lnTo>
                    <a:pt x="212" y="1"/>
                  </a:lnTo>
                  <a:lnTo>
                    <a:pt x="207" y="2"/>
                  </a:lnTo>
                  <a:lnTo>
                    <a:pt x="203" y="3"/>
                  </a:lnTo>
                  <a:lnTo>
                    <a:pt x="200" y="0"/>
                  </a:lnTo>
                  <a:lnTo>
                    <a:pt x="190" y="2"/>
                  </a:lnTo>
                  <a:lnTo>
                    <a:pt x="182" y="7"/>
                  </a:lnTo>
                  <a:lnTo>
                    <a:pt x="177" y="7"/>
                  </a:lnTo>
                  <a:lnTo>
                    <a:pt x="172" y="14"/>
                  </a:lnTo>
                  <a:lnTo>
                    <a:pt x="172" y="18"/>
                  </a:lnTo>
                  <a:lnTo>
                    <a:pt x="171" y="20"/>
                  </a:lnTo>
                  <a:lnTo>
                    <a:pt x="163" y="25"/>
                  </a:lnTo>
                  <a:lnTo>
                    <a:pt x="151" y="27"/>
                  </a:lnTo>
                  <a:lnTo>
                    <a:pt x="152" y="33"/>
                  </a:lnTo>
                  <a:lnTo>
                    <a:pt x="159" y="36"/>
                  </a:lnTo>
                  <a:lnTo>
                    <a:pt x="162" y="38"/>
                  </a:lnTo>
                  <a:lnTo>
                    <a:pt x="167" y="38"/>
                  </a:lnTo>
                  <a:lnTo>
                    <a:pt x="175" y="41"/>
                  </a:lnTo>
                  <a:lnTo>
                    <a:pt x="174" y="45"/>
                  </a:lnTo>
                  <a:lnTo>
                    <a:pt x="169" y="51"/>
                  </a:lnTo>
                  <a:lnTo>
                    <a:pt x="165" y="51"/>
                  </a:lnTo>
                  <a:lnTo>
                    <a:pt x="156" y="54"/>
                  </a:lnTo>
                  <a:lnTo>
                    <a:pt x="151" y="56"/>
                  </a:lnTo>
                  <a:lnTo>
                    <a:pt x="151" y="59"/>
                  </a:lnTo>
                  <a:lnTo>
                    <a:pt x="148" y="63"/>
                  </a:lnTo>
                  <a:lnTo>
                    <a:pt x="148" y="64"/>
                  </a:lnTo>
                  <a:lnTo>
                    <a:pt x="136" y="59"/>
                  </a:lnTo>
                  <a:lnTo>
                    <a:pt x="127" y="58"/>
                  </a:lnTo>
                  <a:lnTo>
                    <a:pt x="120" y="57"/>
                  </a:lnTo>
                  <a:lnTo>
                    <a:pt x="119" y="51"/>
                  </a:lnTo>
                  <a:lnTo>
                    <a:pt x="99" y="41"/>
                  </a:lnTo>
                  <a:lnTo>
                    <a:pt x="91" y="45"/>
                  </a:lnTo>
                  <a:lnTo>
                    <a:pt x="84" y="52"/>
                  </a:lnTo>
                  <a:lnTo>
                    <a:pt x="83" y="66"/>
                  </a:lnTo>
                  <a:lnTo>
                    <a:pt x="78" y="62"/>
                  </a:lnTo>
                  <a:lnTo>
                    <a:pt x="71" y="61"/>
                  </a:lnTo>
                  <a:lnTo>
                    <a:pt x="74" y="70"/>
                  </a:lnTo>
                  <a:lnTo>
                    <a:pt x="86" y="76"/>
                  </a:lnTo>
                  <a:lnTo>
                    <a:pt x="91" y="78"/>
                  </a:lnTo>
                  <a:lnTo>
                    <a:pt x="90" y="83"/>
                  </a:lnTo>
                  <a:lnTo>
                    <a:pt x="75" y="87"/>
                  </a:lnTo>
                  <a:lnTo>
                    <a:pt x="69" y="92"/>
                  </a:lnTo>
                  <a:lnTo>
                    <a:pt x="61" y="94"/>
                  </a:lnTo>
                  <a:lnTo>
                    <a:pt x="58" y="100"/>
                  </a:lnTo>
                  <a:lnTo>
                    <a:pt x="62" y="108"/>
                  </a:lnTo>
                  <a:lnTo>
                    <a:pt x="65" y="110"/>
                  </a:lnTo>
                  <a:lnTo>
                    <a:pt x="64" y="115"/>
                  </a:lnTo>
                  <a:lnTo>
                    <a:pt x="69" y="118"/>
                  </a:lnTo>
                  <a:lnTo>
                    <a:pt x="74" y="119"/>
                  </a:lnTo>
                  <a:lnTo>
                    <a:pt x="73" y="125"/>
                  </a:lnTo>
                  <a:lnTo>
                    <a:pt x="82" y="129"/>
                  </a:lnTo>
                  <a:lnTo>
                    <a:pt x="101" y="135"/>
                  </a:lnTo>
                  <a:lnTo>
                    <a:pt x="102" y="141"/>
                  </a:lnTo>
                  <a:lnTo>
                    <a:pt x="97" y="143"/>
                  </a:lnTo>
                  <a:lnTo>
                    <a:pt x="84" y="143"/>
                  </a:lnTo>
                  <a:lnTo>
                    <a:pt x="76" y="148"/>
                  </a:lnTo>
                  <a:lnTo>
                    <a:pt x="73" y="153"/>
                  </a:lnTo>
                  <a:lnTo>
                    <a:pt x="71" y="160"/>
                  </a:lnTo>
                  <a:lnTo>
                    <a:pt x="64" y="167"/>
                  </a:lnTo>
                  <a:lnTo>
                    <a:pt x="57" y="170"/>
                  </a:lnTo>
                  <a:lnTo>
                    <a:pt x="50" y="173"/>
                  </a:lnTo>
                  <a:lnTo>
                    <a:pt x="48" y="173"/>
                  </a:lnTo>
                  <a:lnTo>
                    <a:pt x="47" y="174"/>
                  </a:lnTo>
                  <a:lnTo>
                    <a:pt x="46" y="174"/>
                  </a:lnTo>
                  <a:lnTo>
                    <a:pt x="47" y="175"/>
                  </a:lnTo>
                  <a:lnTo>
                    <a:pt x="53" y="177"/>
                  </a:lnTo>
                  <a:lnTo>
                    <a:pt x="54" y="176"/>
                  </a:lnTo>
                  <a:lnTo>
                    <a:pt x="58" y="177"/>
                  </a:lnTo>
                  <a:lnTo>
                    <a:pt x="67" y="179"/>
                  </a:lnTo>
                  <a:lnTo>
                    <a:pt x="75" y="181"/>
                  </a:lnTo>
                  <a:lnTo>
                    <a:pt x="84" y="177"/>
                  </a:lnTo>
                  <a:lnTo>
                    <a:pt x="90" y="172"/>
                  </a:lnTo>
                  <a:lnTo>
                    <a:pt x="94" y="171"/>
                  </a:lnTo>
                  <a:lnTo>
                    <a:pt x="94" y="172"/>
                  </a:lnTo>
                  <a:lnTo>
                    <a:pt x="91" y="178"/>
                  </a:lnTo>
                  <a:lnTo>
                    <a:pt x="90" y="181"/>
                  </a:lnTo>
                  <a:lnTo>
                    <a:pt x="97" y="185"/>
                  </a:lnTo>
                  <a:lnTo>
                    <a:pt x="97" y="187"/>
                  </a:lnTo>
                  <a:lnTo>
                    <a:pt x="89" y="187"/>
                  </a:lnTo>
                  <a:lnTo>
                    <a:pt x="78" y="184"/>
                  </a:lnTo>
                  <a:lnTo>
                    <a:pt x="66" y="183"/>
                  </a:lnTo>
                  <a:lnTo>
                    <a:pt x="53" y="180"/>
                  </a:lnTo>
                  <a:lnTo>
                    <a:pt x="47" y="185"/>
                  </a:lnTo>
                  <a:lnTo>
                    <a:pt x="37" y="191"/>
                  </a:lnTo>
                  <a:lnTo>
                    <a:pt x="36" y="197"/>
                  </a:lnTo>
                  <a:lnTo>
                    <a:pt x="32" y="198"/>
                  </a:lnTo>
                  <a:lnTo>
                    <a:pt x="27" y="195"/>
                  </a:lnTo>
                  <a:lnTo>
                    <a:pt x="21" y="195"/>
                  </a:lnTo>
                  <a:lnTo>
                    <a:pt x="15" y="192"/>
                  </a:lnTo>
                  <a:lnTo>
                    <a:pt x="9" y="195"/>
                  </a:lnTo>
                  <a:lnTo>
                    <a:pt x="4" y="201"/>
                  </a:lnTo>
                  <a:lnTo>
                    <a:pt x="15" y="204"/>
                  </a:lnTo>
                  <a:lnTo>
                    <a:pt x="26" y="207"/>
                  </a:lnTo>
                  <a:lnTo>
                    <a:pt x="26" y="212"/>
                  </a:lnTo>
                  <a:lnTo>
                    <a:pt x="13" y="213"/>
                  </a:lnTo>
                  <a:lnTo>
                    <a:pt x="3" y="219"/>
                  </a:lnTo>
                  <a:lnTo>
                    <a:pt x="0" y="224"/>
                  </a:lnTo>
                  <a:lnTo>
                    <a:pt x="6" y="225"/>
                  </a:lnTo>
                  <a:lnTo>
                    <a:pt x="7" y="229"/>
                  </a:lnTo>
                  <a:lnTo>
                    <a:pt x="6" y="230"/>
                  </a:lnTo>
                  <a:lnTo>
                    <a:pt x="8" y="231"/>
                  </a:lnTo>
                  <a:lnTo>
                    <a:pt x="30" y="232"/>
                  </a:lnTo>
                  <a:lnTo>
                    <a:pt x="28" y="237"/>
                  </a:lnTo>
                  <a:lnTo>
                    <a:pt x="19" y="239"/>
                  </a:lnTo>
                  <a:lnTo>
                    <a:pt x="4" y="244"/>
                  </a:lnTo>
                  <a:lnTo>
                    <a:pt x="8" y="245"/>
                  </a:lnTo>
                  <a:lnTo>
                    <a:pt x="17" y="245"/>
                  </a:lnTo>
                  <a:lnTo>
                    <a:pt x="22" y="246"/>
                  </a:lnTo>
                  <a:lnTo>
                    <a:pt x="31" y="246"/>
                  </a:lnTo>
                  <a:lnTo>
                    <a:pt x="33" y="246"/>
                  </a:lnTo>
                  <a:lnTo>
                    <a:pt x="33" y="249"/>
                  </a:lnTo>
                  <a:lnTo>
                    <a:pt x="29" y="254"/>
                  </a:lnTo>
                  <a:lnTo>
                    <a:pt x="24" y="252"/>
                  </a:lnTo>
                  <a:lnTo>
                    <a:pt x="17" y="253"/>
                  </a:lnTo>
                  <a:lnTo>
                    <a:pt x="18" y="255"/>
                  </a:lnTo>
                  <a:lnTo>
                    <a:pt x="17" y="260"/>
                  </a:lnTo>
                  <a:lnTo>
                    <a:pt x="26" y="259"/>
                  </a:lnTo>
                  <a:lnTo>
                    <a:pt x="33" y="261"/>
                  </a:lnTo>
                  <a:lnTo>
                    <a:pt x="36" y="264"/>
                  </a:lnTo>
                  <a:lnTo>
                    <a:pt x="40" y="266"/>
                  </a:lnTo>
                  <a:lnTo>
                    <a:pt x="42" y="266"/>
                  </a:lnTo>
                  <a:lnTo>
                    <a:pt x="44" y="265"/>
                  </a:lnTo>
                  <a:lnTo>
                    <a:pt x="47" y="264"/>
                  </a:lnTo>
                  <a:lnTo>
                    <a:pt x="53" y="266"/>
                  </a:lnTo>
                  <a:lnTo>
                    <a:pt x="60" y="266"/>
                  </a:lnTo>
                  <a:lnTo>
                    <a:pt x="66" y="267"/>
                  </a:lnTo>
                  <a:lnTo>
                    <a:pt x="73" y="266"/>
                  </a:lnTo>
                  <a:lnTo>
                    <a:pt x="80" y="266"/>
                  </a:lnTo>
                  <a:lnTo>
                    <a:pt x="83" y="265"/>
                  </a:lnTo>
                  <a:lnTo>
                    <a:pt x="89" y="263"/>
                  </a:lnTo>
                  <a:lnTo>
                    <a:pt x="92" y="258"/>
                  </a:lnTo>
                  <a:lnTo>
                    <a:pt x="94" y="251"/>
                  </a:lnTo>
                  <a:lnTo>
                    <a:pt x="97" y="254"/>
                  </a:lnTo>
                  <a:lnTo>
                    <a:pt x="97" y="259"/>
                  </a:lnTo>
                  <a:lnTo>
                    <a:pt x="100" y="261"/>
                  </a:lnTo>
                  <a:lnTo>
                    <a:pt x="112" y="260"/>
                  </a:lnTo>
                  <a:lnTo>
                    <a:pt x="118" y="255"/>
                  </a:lnTo>
                  <a:lnTo>
                    <a:pt x="120" y="256"/>
                  </a:lnTo>
                  <a:lnTo>
                    <a:pt x="125" y="259"/>
                  </a:lnTo>
                  <a:lnTo>
                    <a:pt x="130" y="256"/>
                  </a:lnTo>
                  <a:lnTo>
                    <a:pt x="134" y="250"/>
                  </a:lnTo>
                  <a:lnTo>
                    <a:pt x="137" y="248"/>
                  </a:lnTo>
                  <a:lnTo>
                    <a:pt x="148" y="249"/>
                  </a:lnTo>
                  <a:lnTo>
                    <a:pt x="159" y="251"/>
                  </a:lnTo>
                  <a:lnTo>
                    <a:pt x="165" y="250"/>
                  </a:lnTo>
                  <a:lnTo>
                    <a:pt x="171" y="250"/>
                  </a:lnTo>
                  <a:lnTo>
                    <a:pt x="182" y="254"/>
                  </a:lnTo>
                  <a:lnTo>
                    <a:pt x="188" y="259"/>
                  </a:lnTo>
                  <a:lnTo>
                    <a:pt x="194" y="261"/>
                  </a:lnTo>
                  <a:lnTo>
                    <a:pt x="198" y="255"/>
                  </a:lnTo>
                  <a:lnTo>
                    <a:pt x="198" y="246"/>
                  </a:lnTo>
                  <a:lnTo>
                    <a:pt x="202" y="242"/>
                  </a:lnTo>
                  <a:lnTo>
                    <a:pt x="209" y="233"/>
                  </a:lnTo>
                  <a:lnTo>
                    <a:pt x="214" y="221"/>
                  </a:lnTo>
                  <a:lnTo>
                    <a:pt x="216" y="220"/>
                  </a:lnTo>
                  <a:lnTo>
                    <a:pt x="223" y="213"/>
                  </a:lnTo>
                  <a:lnTo>
                    <a:pt x="228" y="206"/>
                  </a:lnTo>
                  <a:lnTo>
                    <a:pt x="228" y="203"/>
                  </a:lnTo>
                  <a:lnTo>
                    <a:pt x="229" y="192"/>
                  </a:lnTo>
                  <a:lnTo>
                    <a:pt x="231" y="188"/>
                  </a:lnTo>
                  <a:lnTo>
                    <a:pt x="232" y="175"/>
                  </a:lnTo>
                  <a:lnTo>
                    <a:pt x="232" y="171"/>
                  </a:lnTo>
                  <a:lnTo>
                    <a:pt x="236" y="170"/>
                  </a:lnTo>
                  <a:lnTo>
                    <a:pt x="239" y="166"/>
                  </a:lnTo>
                  <a:lnTo>
                    <a:pt x="242" y="157"/>
                  </a:lnTo>
                  <a:lnTo>
                    <a:pt x="241" y="150"/>
                  </a:lnTo>
                  <a:lnTo>
                    <a:pt x="239" y="126"/>
                  </a:lnTo>
                  <a:lnTo>
                    <a:pt x="242" y="120"/>
                  </a:lnTo>
                  <a:lnTo>
                    <a:pt x="250" y="120"/>
                  </a:lnTo>
                  <a:lnTo>
                    <a:pt x="247" y="119"/>
                  </a:lnTo>
                  <a:lnTo>
                    <a:pt x="247" y="114"/>
                  </a:lnTo>
                  <a:lnTo>
                    <a:pt x="250" y="105"/>
                  </a:lnTo>
                  <a:lnTo>
                    <a:pt x="251" y="101"/>
                  </a:lnTo>
                  <a:lnTo>
                    <a:pt x="251" y="95"/>
                  </a:lnTo>
                  <a:lnTo>
                    <a:pt x="247" y="87"/>
                  </a:lnTo>
                  <a:lnTo>
                    <a:pt x="243" y="79"/>
                  </a:lnTo>
                  <a:lnTo>
                    <a:pt x="232" y="79"/>
                  </a:lnTo>
                  <a:lnTo>
                    <a:pt x="217" y="78"/>
                  </a:lnTo>
                  <a:lnTo>
                    <a:pt x="209" y="85"/>
                  </a:lnTo>
                  <a:lnTo>
                    <a:pt x="195" y="92"/>
                  </a:lnTo>
                  <a:lnTo>
                    <a:pt x="188" y="83"/>
                  </a:lnTo>
                  <a:lnTo>
                    <a:pt x="187" y="67"/>
                  </a:lnTo>
                  <a:lnTo>
                    <a:pt x="176" y="53"/>
                  </a:lnTo>
                  <a:lnTo>
                    <a:pt x="188" y="49"/>
                  </a:lnTo>
                  <a:lnTo>
                    <a:pt x="191" y="39"/>
                  </a:lnTo>
                  <a:lnTo>
                    <a:pt x="200" y="41"/>
                  </a:lnTo>
                  <a:lnTo>
                    <a:pt x="207" y="34"/>
                  </a:lnTo>
                  <a:lnTo>
                    <a:pt x="212" y="26"/>
                  </a:lnTo>
                  <a:lnTo>
                    <a:pt x="212" y="25"/>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24" name="Freeform 21"/>
            <p:cNvSpPr>
              <a:spLocks/>
            </p:cNvSpPr>
            <p:nvPr/>
          </p:nvSpPr>
          <p:spPr bwMode="auto">
            <a:xfrm>
              <a:off x="-239" y="1740"/>
              <a:ext cx="17" cy="21"/>
            </a:xfrm>
            <a:custGeom>
              <a:avLst/>
              <a:gdLst>
                <a:gd name="T0" fmla="*/ 13 w 17"/>
                <a:gd name="T1" fmla="*/ 21 h 21"/>
                <a:gd name="T2" fmla="*/ 15 w 17"/>
                <a:gd name="T3" fmla="*/ 18 h 21"/>
                <a:gd name="T4" fmla="*/ 17 w 17"/>
                <a:gd name="T5" fmla="*/ 11 h 21"/>
                <a:gd name="T6" fmla="*/ 17 w 17"/>
                <a:gd name="T7" fmla="*/ 0 h 21"/>
                <a:gd name="T8" fmla="*/ 14 w 17"/>
                <a:gd name="T9" fmla="*/ 3 h 21"/>
                <a:gd name="T10" fmla="*/ 10 w 17"/>
                <a:gd name="T11" fmla="*/ 5 h 21"/>
                <a:gd name="T12" fmla="*/ 5 w 17"/>
                <a:gd name="T13" fmla="*/ 9 h 21"/>
                <a:gd name="T14" fmla="*/ 5 w 17"/>
                <a:gd name="T15" fmla="*/ 14 h 21"/>
                <a:gd name="T16" fmla="*/ 2 w 17"/>
                <a:gd name="T17" fmla="*/ 17 h 21"/>
                <a:gd name="T18" fmla="*/ 0 w 17"/>
                <a:gd name="T19" fmla="*/ 21 h 21"/>
                <a:gd name="T20" fmla="*/ 7 w 17"/>
                <a:gd name="T21" fmla="*/ 20 h 21"/>
                <a:gd name="T22" fmla="*/ 10 w 17"/>
                <a:gd name="T23" fmla="*/ 20 h 21"/>
                <a:gd name="T24" fmla="*/ 13 w 17"/>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
                  <a:moveTo>
                    <a:pt x="13" y="21"/>
                  </a:moveTo>
                  <a:lnTo>
                    <a:pt x="15" y="18"/>
                  </a:lnTo>
                  <a:lnTo>
                    <a:pt x="17" y="11"/>
                  </a:lnTo>
                  <a:lnTo>
                    <a:pt x="17" y="0"/>
                  </a:lnTo>
                  <a:lnTo>
                    <a:pt x="14" y="3"/>
                  </a:lnTo>
                  <a:lnTo>
                    <a:pt x="10" y="5"/>
                  </a:lnTo>
                  <a:lnTo>
                    <a:pt x="5" y="9"/>
                  </a:lnTo>
                  <a:lnTo>
                    <a:pt x="5" y="14"/>
                  </a:lnTo>
                  <a:lnTo>
                    <a:pt x="2" y="17"/>
                  </a:lnTo>
                  <a:lnTo>
                    <a:pt x="0" y="21"/>
                  </a:lnTo>
                  <a:lnTo>
                    <a:pt x="7" y="20"/>
                  </a:lnTo>
                  <a:lnTo>
                    <a:pt x="10" y="20"/>
                  </a:lnTo>
                  <a:lnTo>
                    <a:pt x="13" y="21"/>
                  </a:lnTo>
                  <a:close/>
                </a:path>
              </a:pathLst>
            </a:custGeom>
            <a:solidFill>
              <a:srgbClr val="D9E3E7"/>
            </a:solidFill>
            <a:ln w="6350" cmpd="sng">
              <a:solidFill>
                <a:schemeClr val="bg1"/>
              </a:solidFill>
              <a:round/>
              <a:headEnd/>
              <a:tailEnd/>
            </a:ln>
          </p:spPr>
          <p:txBody>
            <a:bodyPr/>
            <a:lstStyle/>
            <a:p>
              <a:endParaRPr lang="it-IT"/>
            </a:p>
          </p:txBody>
        </p:sp>
        <p:sp>
          <p:nvSpPr>
            <p:cNvPr id="25" name="Freeform 22"/>
            <p:cNvSpPr>
              <a:spLocks/>
            </p:cNvSpPr>
            <p:nvPr/>
          </p:nvSpPr>
          <p:spPr bwMode="auto">
            <a:xfrm>
              <a:off x="-349" y="1740"/>
              <a:ext cx="21" cy="33"/>
            </a:xfrm>
            <a:custGeom>
              <a:avLst/>
              <a:gdLst>
                <a:gd name="T0" fmla="*/ 15 w 21"/>
                <a:gd name="T1" fmla="*/ 3 h 33"/>
                <a:gd name="T2" fmla="*/ 10 w 21"/>
                <a:gd name="T3" fmla="*/ 2 h 33"/>
                <a:gd name="T4" fmla="*/ 7 w 21"/>
                <a:gd name="T5" fmla="*/ 0 h 33"/>
                <a:gd name="T6" fmla="*/ 3 w 21"/>
                <a:gd name="T7" fmla="*/ 4 h 33"/>
                <a:gd name="T8" fmla="*/ 5 w 21"/>
                <a:gd name="T9" fmla="*/ 7 h 33"/>
                <a:gd name="T10" fmla="*/ 5 w 21"/>
                <a:gd name="T11" fmla="*/ 12 h 33"/>
                <a:gd name="T12" fmla="*/ 1 w 21"/>
                <a:gd name="T13" fmla="*/ 11 h 33"/>
                <a:gd name="T14" fmla="*/ 0 w 21"/>
                <a:gd name="T15" fmla="*/ 18 h 33"/>
                <a:gd name="T16" fmla="*/ 2 w 21"/>
                <a:gd name="T17" fmla="*/ 25 h 33"/>
                <a:gd name="T18" fmla="*/ 7 w 21"/>
                <a:gd name="T19" fmla="*/ 25 h 33"/>
                <a:gd name="T20" fmla="*/ 12 w 21"/>
                <a:gd name="T21" fmla="*/ 27 h 33"/>
                <a:gd name="T22" fmla="*/ 18 w 21"/>
                <a:gd name="T23" fmla="*/ 33 h 33"/>
                <a:gd name="T24" fmla="*/ 21 w 21"/>
                <a:gd name="T25" fmla="*/ 27 h 33"/>
                <a:gd name="T26" fmla="*/ 15 w 21"/>
                <a:gd name="T27" fmla="*/ 25 h 33"/>
                <a:gd name="T28" fmla="*/ 13 w 21"/>
                <a:gd name="T29" fmla="*/ 19 h 33"/>
                <a:gd name="T30" fmla="*/ 16 w 21"/>
                <a:gd name="T31" fmla="*/ 17 h 33"/>
                <a:gd name="T32" fmla="*/ 19 w 21"/>
                <a:gd name="T33" fmla="*/ 11 h 33"/>
                <a:gd name="T34" fmla="*/ 19 w 21"/>
                <a:gd name="T35" fmla="*/ 8 h 33"/>
                <a:gd name="T36" fmla="*/ 16 w 21"/>
                <a:gd name="T37" fmla="*/ 5 h 33"/>
                <a:gd name="T38" fmla="*/ 15 w 21"/>
                <a:gd name="T39" fmla="*/ 3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 h="33">
                  <a:moveTo>
                    <a:pt x="15" y="3"/>
                  </a:moveTo>
                  <a:lnTo>
                    <a:pt x="10" y="2"/>
                  </a:lnTo>
                  <a:lnTo>
                    <a:pt x="7" y="0"/>
                  </a:lnTo>
                  <a:lnTo>
                    <a:pt x="3" y="4"/>
                  </a:lnTo>
                  <a:lnTo>
                    <a:pt x="5" y="7"/>
                  </a:lnTo>
                  <a:lnTo>
                    <a:pt x="5" y="12"/>
                  </a:lnTo>
                  <a:lnTo>
                    <a:pt x="1" y="11"/>
                  </a:lnTo>
                  <a:lnTo>
                    <a:pt x="0" y="18"/>
                  </a:lnTo>
                  <a:lnTo>
                    <a:pt x="2" y="25"/>
                  </a:lnTo>
                  <a:lnTo>
                    <a:pt x="7" y="25"/>
                  </a:lnTo>
                  <a:lnTo>
                    <a:pt x="12" y="27"/>
                  </a:lnTo>
                  <a:lnTo>
                    <a:pt x="18" y="33"/>
                  </a:lnTo>
                  <a:lnTo>
                    <a:pt x="21" y="27"/>
                  </a:lnTo>
                  <a:lnTo>
                    <a:pt x="15" y="25"/>
                  </a:lnTo>
                  <a:lnTo>
                    <a:pt x="13" y="19"/>
                  </a:lnTo>
                  <a:lnTo>
                    <a:pt x="16" y="17"/>
                  </a:lnTo>
                  <a:lnTo>
                    <a:pt x="19" y="11"/>
                  </a:lnTo>
                  <a:lnTo>
                    <a:pt x="19" y="8"/>
                  </a:lnTo>
                  <a:lnTo>
                    <a:pt x="16" y="5"/>
                  </a:lnTo>
                  <a:lnTo>
                    <a:pt x="15" y="3"/>
                  </a:lnTo>
                  <a:close/>
                </a:path>
              </a:pathLst>
            </a:custGeom>
            <a:solidFill>
              <a:srgbClr val="D9E3E7"/>
            </a:solidFill>
            <a:ln w="6350" cmpd="sng">
              <a:solidFill>
                <a:schemeClr val="bg1"/>
              </a:solidFill>
              <a:round/>
              <a:headEnd/>
              <a:tailEnd/>
            </a:ln>
          </p:spPr>
          <p:txBody>
            <a:bodyPr/>
            <a:lstStyle/>
            <a:p>
              <a:endParaRPr lang="it-IT"/>
            </a:p>
          </p:txBody>
        </p:sp>
        <p:sp>
          <p:nvSpPr>
            <p:cNvPr id="26" name="Freeform 23"/>
            <p:cNvSpPr>
              <a:spLocks/>
            </p:cNvSpPr>
            <p:nvPr/>
          </p:nvSpPr>
          <p:spPr bwMode="auto">
            <a:xfrm>
              <a:off x="-266" y="1748"/>
              <a:ext cx="7" cy="10"/>
            </a:xfrm>
            <a:custGeom>
              <a:avLst/>
              <a:gdLst>
                <a:gd name="T0" fmla="*/ 7 w 7"/>
                <a:gd name="T1" fmla="*/ 3 h 10"/>
                <a:gd name="T2" fmla="*/ 5 w 7"/>
                <a:gd name="T3" fmla="*/ 0 h 10"/>
                <a:gd name="T4" fmla="*/ 0 w 7"/>
                <a:gd name="T5" fmla="*/ 2 h 10"/>
                <a:gd name="T6" fmla="*/ 0 w 7"/>
                <a:gd name="T7" fmla="*/ 7 h 10"/>
                <a:gd name="T8" fmla="*/ 3 w 7"/>
                <a:gd name="T9" fmla="*/ 10 h 10"/>
                <a:gd name="T10" fmla="*/ 7 w 7"/>
                <a:gd name="T11" fmla="*/ 9 h 10"/>
                <a:gd name="T12" fmla="*/ 7 w 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7" y="3"/>
                  </a:moveTo>
                  <a:lnTo>
                    <a:pt x="5" y="0"/>
                  </a:lnTo>
                  <a:lnTo>
                    <a:pt x="0" y="2"/>
                  </a:lnTo>
                  <a:lnTo>
                    <a:pt x="0" y="7"/>
                  </a:lnTo>
                  <a:lnTo>
                    <a:pt x="3" y="10"/>
                  </a:lnTo>
                  <a:lnTo>
                    <a:pt x="7" y="9"/>
                  </a:lnTo>
                  <a:lnTo>
                    <a:pt x="7" y="3"/>
                  </a:lnTo>
                  <a:close/>
                </a:path>
              </a:pathLst>
            </a:custGeom>
            <a:solidFill>
              <a:srgbClr val="D9E3E7"/>
            </a:solidFill>
            <a:ln w="6350" cmpd="sng">
              <a:solidFill>
                <a:schemeClr val="bg1"/>
              </a:solidFill>
              <a:round/>
              <a:headEnd/>
              <a:tailEnd/>
            </a:ln>
          </p:spPr>
          <p:txBody>
            <a:bodyPr/>
            <a:lstStyle/>
            <a:p>
              <a:endParaRPr lang="it-IT"/>
            </a:p>
          </p:txBody>
        </p:sp>
        <p:sp>
          <p:nvSpPr>
            <p:cNvPr id="27" name="Freeform 24"/>
            <p:cNvSpPr>
              <a:spLocks/>
            </p:cNvSpPr>
            <p:nvPr/>
          </p:nvSpPr>
          <p:spPr bwMode="auto">
            <a:xfrm>
              <a:off x="-366" y="919"/>
              <a:ext cx="445" cy="857"/>
            </a:xfrm>
            <a:custGeom>
              <a:avLst/>
              <a:gdLst>
                <a:gd name="T0" fmla="*/ 255 w 445"/>
                <a:gd name="T1" fmla="*/ 140 h 857"/>
                <a:gd name="T2" fmla="*/ 303 w 445"/>
                <a:gd name="T3" fmla="*/ 209 h 857"/>
                <a:gd name="T4" fmla="*/ 329 w 445"/>
                <a:gd name="T5" fmla="*/ 300 h 857"/>
                <a:gd name="T6" fmla="*/ 346 w 445"/>
                <a:gd name="T7" fmla="*/ 396 h 857"/>
                <a:gd name="T8" fmla="*/ 390 w 445"/>
                <a:gd name="T9" fmla="*/ 473 h 857"/>
                <a:gd name="T10" fmla="*/ 428 w 445"/>
                <a:gd name="T11" fmla="*/ 534 h 857"/>
                <a:gd name="T12" fmla="*/ 426 w 445"/>
                <a:gd name="T13" fmla="*/ 627 h 857"/>
                <a:gd name="T14" fmla="*/ 388 w 445"/>
                <a:gd name="T15" fmla="*/ 702 h 857"/>
                <a:gd name="T16" fmla="*/ 335 w 445"/>
                <a:gd name="T17" fmla="*/ 773 h 857"/>
                <a:gd name="T18" fmla="*/ 312 w 445"/>
                <a:gd name="T19" fmla="*/ 773 h 857"/>
                <a:gd name="T20" fmla="*/ 280 w 445"/>
                <a:gd name="T21" fmla="*/ 791 h 857"/>
                <a:gd name="T22" fmla="*/ 271 w 445"/>
                <a:gd name="T23" fmla="*/ 796 h 857"/>
                <a:gd name="T24" fmla="*/ 252 w 445"/>
                <a:gd name="T25" fmla="*/ 803 h 857"/>
                <a:gd name="T26" fmla="*/ 232 w 445"/>
                <a:gd name="T27" fmla="*/ 819 h 857"/>
                <a:gd name="T28" fmla="*/ 214 w 445"/>
                <a:gd name="T29" fmla="*/ 829 h 857"/>
                <a:gd name="T30" fmla="*/ 199 w 445"/>
                <a:gd name="T31" fmla="*/ 833 h 857"/>
                <a:gd name="T32" fmla="*/ 173 w 445"/>
                <a:gd name="T33" fmla="*/ 845 h 857"/>
                <a:gd name="T34" fmla="*/ 164 w 445"/>
                <a:gd name="T35" fmla="*/ 852 h 857"/>
                <a:gd name="T36" fmla="*/ 162 w 445"/>
                <a:gd name="T37" fmla="*/ 845 h 857"/>
                <a:gd name="T38" fmla="*/ 147 w 445"/>
                <a:gd name="T39" fmla="*/ 828 h 857"/>
                <a:gd name="T40" fmla="*/ 132 w 445"/>
                <a:gd name="T41" fmla="*/ 821 h 857"/>
                <a:gd name="T42" fmla="*/ 115 w 445"/>
                <a:gd name="T43" fmla="*/ 809 h 857"/>
                <a:gd name="T44" fmla="*/ 94 w 445"/>
                <a:gd name="T45" fmla="*/ 797 h 857"/>
                <a:gd name="T46" fmla="*/ 87 w 445"/>
                <a:gd name="T47" fmla="*/ 787 h 857"/>
                <a:gd name="T48" fmla="*/ 80 w 445"/>
                <a:gd name="T49" fmla="*/ 779 h 857"/>
                <a:gd name="T50" fmla="*/ 80 w 445"/>
                <a:gd name="T51" fmla="*/ 762 h 857"/>
                <a:gd name="T52" fmla="*/ 80 w 445"/>
                <a:gd name="T53" fmla="*/ 736 h 857"/>
                <a:gd name="T54" fmla="*/ 86 w 445"/>
                <a:gd name="T55" fmla="*/ 722 h 857"/>
                <a:gd name="T56" fmla="*/ 81 w 445"/>
                <a:gd name="T57" fmla="*/ 715 h 857"/>
                <a:gd name="T58" fmla="*/ 71 w 445"/>
                <a:gd name="T59" fmla="*/ 690 h 857"/>
                <a:gd name="T60" fmla="*/ 64 w 445"/>
                <a:gd name="T61" fmla="*/ 657 h 857"/>
                <a:gd name="T62" fmla="*/ 58 w 445"/>
                <a:gd name="T63" fmla="*/ 620 h 857"/>
                <a:gd name="T64" fmla="*/ 69 w 445"/>
                <a:gd name="T65" fmla="*/ 606 h 857"/>
                <a:gd name="T66" fmla="*/ 83 w 445"/>
                <a:gd name="T67" fmla="*/ 598 h 857"/>
                <a:gd name="T68" fmla="*/ 93 w 445"/>
                <a:gd name="T69" fmla="*/ 582 h 857"/>
                <a:gd name="T70" fmla="*/ 109 w 445"/>
                <a:gd name="T71" fmla="*/ 563 h 857"/>
                <a:gd name="T72" fmla="*/ 137 w 445"/>
                <a:gd name="T73" fmla="*/ 514 h 857"/>
                <a:gd name="T74" fmla="*/ 168 w 445"/>
                <a:gd name="T75" fmla="*/ 465 h 857"/>
                <a:gd name="T76" fmla="*/ 181 w 445"/>
                <a:gd name="T77" fmla="*/ 436 h 857"/>
                <a:gd name="T78" fmla="*/ 194 w 445"/>
                <a:gd name="T79" fmla="*/ 426 h 857"/>
                <a:gd name="T80" fmla="*/ 190 w 445"/>
                <a:gd name="T81" fmla="*/ 412 h 857"/>
                <a:gd name="T82" fmla="*/ 188 w 445"/>
                <a:gd name="T83" fmla="*/ 393 h 857"/>
                <a:gd name="T84" fmla="*/ 172 w 445"/>
                <a:gd name="T85" fmla="*/ 375 h 857"/>
                <a:gd name="T86" fmla="*/ 152 w 445"/>
                <a:gd name="T87" fmla="*/ 364 h 857"/>
                <a:gd name="T88" fmla="*/ 140 w 445"/>
                <a:gd name="T89" fmla="*/ 356 h 857"/>
                <a:gd name="T90" fmla="*/ 122 w 445"/>
                <a:gd name="T91" fmla="*/ 323 h 857"/>
                <a:gd name="T92" fmla="*/ 126 w 445"/>
                <a:gd name="T93" fmla="*/ 290 h 857"/>
                <a:gd name="T94" fmla="*/ 108 w 445"/>
                <a:gd name="T95" fmla="*/ 255 h 857"/>
                <a:gd name="T96" fmla="*/ 104 w 445"/>
                <a:gd name="T97" fmla="*/ 231 h 857"/>
                <a:gd name="T98" fmla="*/ 103 w 445"/>
                <a:gd name="T99" fmla="*/ 194 h 857"/>
                <a:gd name="T100" fmla="*/ 79 w 445"/>
                <a:gd name="T101" fmla="*/ 161 h 857"/>
                <a:gd name="T102" fmla="*/ 28 w 445"/>
                <a:gd name="T103" fmla="*/ 135 h 857"/>
                <a:gd name="T104" fmla="*/ 0 w 445"/>
                <a:gd name="T105" fmla="*/ 109 h 857"/>
                <a:gd name="T106" fmla="*/ 47 w 445"/>
                <a:gd name="T107" fmla="*/ 108 h 857"/>
                <a:gd name="T108" fmla="*/ 93 w 445"/>
                <a:gd name="T109" fmla="*/ 129 h 857"/>
                <a:gd name="T110" fmla="*/ 144 w 445"/>
                <a:gd name="T111" fmla="*/ 109 h 857"/>
                <a:gd name="T112" fmla="*/ 160 w 445"/>
                <a:gd name="T113" fmla="*/ 24 h 857"/>
                <a:gd name="T114" fmla="*/ 203 w 445"/>
                <a:gd name="T115" fmla="*/ 0 h 857"/>
                <a:gd name="T116" fmla="*/ 248 w 445"/>
                <a:gd name="T117" fmla="*/ 22 h 8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5" h="857">
                  <a:moveTo>
                    <a:pt x="256" y="74"/>
                  </a:moveTo>
                  <a:lnTo>
                    <a:pt x="246" y="87"/>
                  </a:lnTo>
                  <a:lnTo>
                    <a:pt x="245" y="112"/>
                  </a:lnTo>
                  <a:lnTo>
                    <a:pt x="255" y="140"/>
                  </a:lnTo>
                  <a:lnTo>
                    <a:pt x="273" y="146"/>
                  </a:lnTo>
                  <a:lnTo>
                    <a:pt x="289" y="158"/>
                  </a:lnTo>
                  <a:lnTo>
                    <a:pt x="305" y="174"/>
                  </a:lnTo>
                  <a:lnTo>
                    <a:pt x="303" y="209"/>
                  </a:lnTo>
                  <a:lnTo>
                    <a:pt x="298" y="236"/>
                  </a:lnTo>
                  <a:lnTo>
                    <a:pt x="307" y="266"/>
                  </a:lnTo>
                  <a:lnTo>
                    <a:pt x="317" y="286"/>
                  </a:lnTo>
                  <a:lnTo>
                    <a:pt x="329" y="300"/>
                  </a:lnTo>
                  <a:lnTo>
                    <a:pt x="341" y="319"/>
                  </a:lnTo>
                  <a:lnTo>
                    <a:pt x="340" y="347"/>
                  </a:lnTo>
                  <a:lnTo>
                    <a:pt x="341" y="371"/>
                  </a:lnTo>
                  <a:lnTo>
                    <a:pt x="346" y="396"/>
                  </a:lnTo>
                  <a:lnTo>
                    <a:pt x="360" y="409"/>
                  </a:lnTo>
                  <a:lnTo>
                    <a:pt x="369" y="431"/>
                  </a:lnTo>
                  <a:lnTo>
                    <a:pt x="388" y="448"/>
                  </a:lnTo>
                  <a:lnTo>
                    <a:pt x="390" y="473"/>
                  </a:lnTo>
                  <a:lnTo>
                    <a:pt x="385" y="495"/>
                  </a:lnTo>
                  <a:lnTo>
                    <a:pt x="399" y="513"/>
                  </a:lnTo>
                  <a:lnTo>
                    <a:pt x="416" y="520"/>
                  </a:lnTo>
                  <a:lnTo>
                    <a:pt x="428" y="534"/>
                  </a:lnTo>
                  <a:lnTo>
                    <a:pt x="440" y="540"/>
                  </a:lnTo>
                  <a:lnTo>
                    <a:pt x="445" y="566"/>
                  </a:lnTo>
                  <a:lnTo>
                    <a:pt x="440" y="594"/>
                  </a:lnTo>
                  <a:lnTo>
                    <a:pt x="426" y="627"/>
                  </a:lnTo>
                  <a:lnTo>
                    <a:pt x="418" y="646"/>
                  </a:lnTo>
                  <a:lnTo>
                    <a:pt x="409" y="664"/>
                  </a:lnTo>
                  <a:lnTo>
                    <a:pt x="399" y="685"/>
                  </a:lnTo>
                  <a:lnTo>
                    <a:pt x="388" y="702"/>
                  </a:lnTo>
                  <a:lnTo>
                    <a:pt x="360" y="744"/>
                  </a:lnTo>
                  <a:lnTo>
                    <a:pt x="349" y="760"/>
                  </a:lnTo>
                  <a:lnTo>
                    <a:pt x="337" y="769"/>
                  </a:lnTo>
                  <a:lnTo>
                    <a:pt x="335" y="773"/>
                  </a:lnTo>
                  <a:lnTo>
                    <a:pt x="332" y="776"/>
                  </a:lnTo>
                  <a:lnTo>
                    <a:pt x="327" y="775"/>
                  </a:lnTo>
                  <a:lnTo>
                    <a:pt x="319" y="776"/>
                  </a:lnTo>
                  <a:lnTo>
                    <a:pt x="312" y="773"/>
                  </a:lnTo>
                  <a:lnTo>
                    <a:pt x="304" y="780"/>
                  </a:lnTo>
                  <a:lnTo>
                    <a:pt x="297" y="784"/>
                  </a:lnTo>
                  <a:lnTo>
                    <a:pt x="284" y="787"/>
                  </a:lnTo>
                  <a:lnTo>
                    <a:pt x="280" y="791"/>
                  </a:lnTo>
                  <a:lnTo>
                    <a:pt x="276" y="792"/>
                  </a:lnTo>
                  <a:lnTo>
                    <a:pt x="270" y="791"/>
                  </a:lnTo>
                  <a:lnTo>
                    <a:pt x="267" y="789"/>
                  </a:lnTo>
                  <a:lnTo>
                    <a:pt x="271" y="796"/>
                  </a:lnTo>
                  <a:lnTo>
                    <a:pt x="267" y="799"/>
                  </a:lnTo>
                  <a:lnTo>
                    <a:pt x="257" y="803"/>
                  </a:lnTo>
                  <a:lnTo>
                    <a:pt x="253" y="797"/>
                  </a:lnTo>
                  <a:lnTo>
                    <a:pt x="252" y="803"/>
                  </a:lnTo>
                  <a:lnTo>
                    <a:pt x="249" y="808"/>
                  </a:lnTo>
                  <a:lnTo>
                    <a:pt x="243" y="810"/>
                  </a:lnTo>
                  <a:lnTo>
                    <a:pt x="238" y="813"/>
                  </a:lnTo>
                  <a:lnTo>
                    <a:pt x="232" y="819"/>
                  </a:lnTo>
                  <a:lnTo>
                    <a:pt x="227" y="817"/>
                  </a:lnTo>
                  <a:lnTo>
                    <a:pt x="221" y="819"/>
                  </a:lnTo>
                  <a:lnTo>
                    <a:pt x="216" y="824"/>
                  </a:lnTo>
                  <a:lnTo>
                    <a:pt x="214" y="829"/>
                  </a:lnTo>
                  <a:lnTo>
                    <a:pt x="210" y="833"/>
                  </a:lnTo>
                  <a:lnTo>
                    <a:pt x="208" y="832"/>
                  </a:lnTo>
                  <a:lnTo>
                    <a:pt x="205" y="830"/>
                  </a:lnTo>
                  <a:lnTo>
                    <a:pt x="199" y="833"/>
                  </a:lnTo>
                  <a:lnTo>
                    <a:pt x="194" y="834"/>
                  </a:lnTo>
                  <a:lnTo>
                    <a:pt x="182" y="841"/>
                  </a:lnTo>
                  <a:lnTo>
                    <a:pt x="177" y="845"/>
                  </a:lnTo>
                  <a:lnTo>
                    <a:pt x="173" y="845"/>
                  </a:lnTo>
                  <a:lnTo>
                    <a:pt x="173" y="837"/>
                  </a:lnTo>
                  <a:lnTo>
                    <a:pt x="170" y="836"/>
                  </a:lnTo>
                  <a:lnTo>
                    <a:pt x="168" y="844"/>
                  </a:lnTo>
                  <a:lnTo>
                    <a:pt x="164" y="852"/>
                  </a:lnTo>
                  <a:lnTo>
                    <a:pt x="157" y="857"/>
                  </a:lnTo>
                  <a:lnTo>
                    <a:pt x="153" y="856"/>
                  </a:lnTo>
                  <a:lnTo>
                    <a:pt x="160" y="850"/>
                  </a:lnTo>
                  <a:lnTo>
                    <a:pt x="162" y="845"/>
                  </a:lnTo>
                  <a:lnTo>
                    <a:pt x="156" y="843"/>
                  </a:lnTo>
                  <a:lnTo>
                    <a:pt x="156" y="838"/>
                  </a:lnTo>
                  <a:lnTo>
                    <a:pt x="152" y="832"/>
                  </a:lnTo>
                  <a:lnTo>
                    <a:pt x="147" y="828"/>
                  </a:lnTo>
                  <a:lnTo>
                    <a:pt x="147" y="819"/>
                  </a:lnTo>
                  <a:lnTo>
                    <a:pt x="146" y="815"/>
                  </a:lnTo>
                  <a:lnTo>
                    <a:pt x="136" y="823"/>
                  </a:lnTo>
                  <a:lnTo>
                    <a:pt x="132" y="821"/>
                  </a:lnTo>
                  <a:lnTo>
                    <a:pt x="129" y="820"/>
                  </a:lnTo>
                  <a:lnTo>
                    <a:pt x="130" y="814"/>
                  </a:lnTo>
                  <a:lnTo>
                    <a:pt x="128" y="810"/>
                  </a:lnTo>
                  <a:lnTo>
                    <a:pt x="115" y="809"/>
                  </a:lnTo>
                  <a:lnTo>
                    <a:pt x="107" y="805"/>
                  </a:lnTo>
                  <a:lnTo>
                    <a:pt x="102" y="801"/>
                  </a:lnTo>
                  <a:lnTo>
                    <a:pt x="98" y="798"/>
                  </a:lnTo>
                  <a:lnTo>
                    <a:pt x="94" y="797"/>
                  </a:lnTo>
                  <a:lnTo>
                    <a:pt x="84" y="797"/>
                  </a:lnTo>
                  <a:lnTo>
                    <a:pt x="82" y="792"/>
                  </a:lnTo>
                  <a:lnTo>
                    <a:pt x="86" y="791"/>
                  </a:lnTo>
                  <a:lnTo>
                    <a:pt x="87" y="787"/>
                  </a:lnTo>
                  <a:lnTo>
                    <a:pt x="85" y="787"/>
                  </a:lnTo>
                  <a:lnTo>
                    <a:pt x="81" y="785"/>
                  </a:lnTo>
                  <a:lnTo>
                    <a:pt x="79" y="782"/>
                  </a:lnTo>
                  <a:lnTo>
                    <a:pt x="80" y="779"/>
                  </a:lnTo>
                  <a:lnTo>
                    <a:pt x="79" y="773"/>
                  </a:lnTo>
                  <a:lnTo>
                    <a:pt x="76" y="770"/>
                  </a:lnTo>
                  <a:lnTo>
                    <a:pt x="78" y="763"/>
                  </a:lnTo>
                  <a:lnTo>
                    <a:pt x="80" y="762"/>
                  </a:lnTo>
                  <a:lnTo>
                    <a:pt x="83" y="752"/>
                  </a:lnTo>
                  <a:lnTo>
                    <a:pt x="83" y="745"/>
                  </a:lnTo>
                  <a:lnTo>
                    <a:pt x="83" y="741"/>
                  </a:lnTo>
                  <a:lnTo>
                    <a:pt x="80" y="736"/>
                  </a:lnTo>
                  <a:lnTo>
                    <a:pt x="81" y="731"/>
                  </a:lnTo>
                  <a:lnTo>
                    <a:pt x="80" y="726"/>
                  </a:lnTo>
                  <a:lnTo>
                    <a:pt x="82" y="723"/>
                  </a:lnTo>
                  <a:lnTo>
                    <a:pt x="86" y="722"/>
                  </a:lnTo>
                  <a:lnTo>
                    <a:pt x="90" y="726"/>
                  </a:lnTo>
                  <a:lnTo>
                    <a:pt x="89" y="724"/>
                  </a:lnTo>
                  <a:lnTo>
                    <a:pt x="85" y="721"/>
                  </a:lnTo>
                  <a:lnTo>
                    <a:pt x="81" y="715"/>
                  </a:lnTo>
                  <a:lnTo>
                    <a:pt x="79" y="708"/>
                  </a:lnTo>
                  <a:lnTo>
                    <a:pt x="78" y="704"/>
                  </a:lnTo>
                  <a:lnTo>
                    <a:pt x="76" y="696"/>
                  </a:lnTo>
                  <a:lnTo>
                    <a:pt x="71" y="690"/>
                  </a:lnTo>
                  <a:lnTo>
                    <a:pt x="67" y="684"/>
                  </a:lnTo>
                  <a:lnTo>
                    <a:pt x="67" y="674"/>
                  </a:lnTo>
                  <a:lnTo>
                    <a:pt x="68" y="665"/>
                  </a:lnTo>
                  <a:lnTo>
                    <a:pt x="64" y="657"/>
                  </a:lnTo>
                  <a:lnTo>
                    <a:pt x="61" y="653"/>
                  </a:lnTo>
                  <a:lnTo>
                    <a:pt x="59" y="648"/>
                  </a:lnTo>
                  <a:lnTo>
                    <a:pt x="56" y="633"/>
                  </a:lnTo>
                  <a:lnTo>
                    <a:pt x="58" y="620"/>
                  </a:lnTo>
                  <a:lnTo>
                    <a:pt x="61" y="615"/>
                  </a:lnTo>
                  <a:lnTo>
                    <a:pt x="63" y="613"/>
                  </a:lnTo>
                  <a:lnTo>
                    <a:pt x="68" y="612"/>
                  </a:lnTo>
                  <a:lnTo>
                    <a:pt x="69" y="606"/>
                  </a:lnTo>
                  <a:lnTo>
                    <a:pt x="69" y="603"/>
                  </a:lnTo>
                  <a:lnTo>
                    <a:pt x="68" y="603"/>
                  </a:lnTo>
                  <a:lnTo>
                    <a:pt x="79" y="600"/>
                  </a:lnTo>
                  <a:lnTo>
                    <a:pt x="83" y="598"/>
                  </a:lnTo>
                  <a:lnTo>
                    <a:pt x="76" y="593"/>
                  </a:lnTo>
                  <a:lnTo>
                    <a:pt x="79" y="583"/>
                  </a:lnTo>
                  <a:lnTo>
                    <a:pt x="86" y="584"/>
                  </a:lnTo>
                  <a:lnTo>
                    <a:pt x="93" y="582"/>
                  </a:lnTo>
                  <a:lnTo>
                    <a:pt x="99" y="581"/>
                  </a:lnTo>
                  <a:lnTo>
                    <a:pt x="103" y="574"/>
                  </a:lnTo>
                  <a:lnTo>
                    <a:pt x="105" y="572"/>
                  </a:lnTo>
                  <a:lnTo>
                    <a:pt x="109" y="563"/>
                  </a:lnTo>
                  <a:lnTo>
                    <a:pt x="116" y="558"/>
                  </a:lnTo>
                  <a:lnTo>
                    <a:pt x="123" y="541"/>
                  </a:lnTo>
                  <a:lnTo>
                    <a:pt x="127" y="531"/>
                  </a:lnTo>
                  <a:lnTo>
                    <a:pt x="137" y="514"/>
                  </a:lnTo>
                  <a:lnTo>
                    <a:pt x="142" y="506"/>
                  </a:lnTo>
                  <a:lnTo>
                    <a:pt x="150" y="495"/>
                  </a:lnTo>
                  <a:lnTo>
                    <a:pt x="161" y="475"/>
                  </a:lnTo>
                  <a:lnTo>
                    <a:pt x="168" y="465"/>
                  </a:lnTo>
                  <a:lnTo>
                    <a:pt x="169" y="452"/>
                  </a:lnTo>
                  <a:lnTo>
                    <a:pt x="171" y="443"/>
                  </a:lnTo>
                  <a:lnTo>
                    <a:pt x="176" y="440"/>
                  </a:lnTo>
                  <a:lnTo>
                    <a:pt x="181" y="436"/>
                  </a:lnTo>
                  <a:lnTo>
                    <a:pt x="188" y="434"/>
                  </a:lnTo>
                  <a:lnTo>
                    <a:pt x="195" y="438"/>
                  </a:lnTo>
                  <a:lnTo>
                    <a:pt x="192" y="432"/>
                  </a:lnTo>
                  <a:lnTo>
                    <a:pt x="194" y="426"/>
                  </a:lnTo>
                  <a:lnTo>
                    <a:pt x="199" y="426"/>
                  </a:lnTo>
                  <a:lnTo>
                    <a:pt x="194" y="420"/>
                  </a:lnTo>
                  <a:lnTo>
                    <a:pt x="191" y="415"/>
                  </a:lnTo>
                  <a:lnTo>
                    <a:pt x="190" y="412"/>
                  </a:lnTo>
                  <a:lnTo>
                    <a:pt x="190" y="407"/>
                  </a:lnTo>
                  <a:lnTo>
                    <a:pt x="189" y="402"/>
                  </a:lnTo>
                  <a:lnTo>
                    <a:pt x="189" y="396"/>
                  </a:lnTo>
                  <a:lnTo>
                    <a:pt x="188" y="393"/>
                  </a:lnTo>
                  <a:lnTo>
                    <a:pt x="185" y="388"/>
                  </a:lnTo>
                  <a:lnTo>
                    <a:pt x="180" y="383"/>
                  </a:lnTo>
                  <a:lnTo>
                    <a:pt x="178" y="381"/>
                  </a:lnTo>
                  <a:lnTo>
                    <a:pt x="172" y="375"/>
                  </a:lnTo>
                  <a:lnTo>
                    <a:pt x="168" y="374"/>
                  </a:lnTo>
                  <a:lnTo>
                    <a:pt x="161" y="370"/>
                  </a:lnTo>
                  <a:lnTo>
                    <a:pt x="156" y="360"/>
                  </a:lnTo>
                  <a:lnTo>
                    <a:pt x="152" y="364"/>
                  </a:lnTo>
                  <a:lnTo>
                    <a:pt x="148" y="363"/>
                  </a:lnTo>
                  <a:lnTo>
                    <a:pt x="146" y="359"/>
                  </a:lnTo>
                  <a:lnTo>
                    <a:pt x="143" y="358"/>
                  </a:lnTo>
                  <a:lnTo>
                    <a:pt x="140" y="356"/>
                  </a:lnTo>
                  <a:lnTo>
                    <a:pt x="137" y="354"/>
                  </a:lnTo>
                  <a:lnTo>
                    <a:pt x="133" y="347"/>
                  </a:lnTo>
                  <a:lnTo>
                    <a:pt x="126" y="334"/>
                  </a:lnTo>
                  <a:lnTo>
                    <a:pt x="122" y="323"/>
                  </a:lnTo>
                  <a:lnTo>
                    <a:pt x="123" y="312"/>
                  </a:lnTo>
                  <a:lnTo>
                    <a:pt x="127" y="303"/>
                  </a:lnTo>
                  <a:lnTo>
                    <a:pt x="127" y="297"/>
                  </a:lnTo>
                  <a:lnTo>
                    <a:pt x="126" y="290"/>
                  </a:lnTo>
                  <a:lnTo>
                    <a:pt x="122" y="283"/>
                  </a:lnTo>
                  <a:lnTo>
                    <a:pt x="116" y="275"/>
                  </a:lnTo>
                  <a:lnTo>
                    <a:pt x="111" y="265"/>
                  </a:lnTo>
                  <a:lnTo>
                    <a:pt x="108" y="255"/>
                  </a:lnTo>
                  <a:lnTo>
                    <a:pt x="109" y="248"/>
                  </a:lnTo>
                  <a:lnTo>
                    <a:pt x="110" y="243"/>
                  </a:lnTo>
                  <a:lnTo>
                    <a:pt x="108" y="235"/>
                  </a:lnTo>
                  <a:lnTo>
                    <a:pt x="104" y="231"/>
                  </a:lnTo>
                  <a:lnTo>
                    <a:pt x="102" y="223"/>
                  </a:lnTo>
                  <a:lnTo>
                    <a:pt x="100" y="211"/>
                  </a:lnTo>
                  <a:lnTo>
                    <a:pt x="100" y="202"/>
                  </a:lnTo>
                  <a:lnTo>
                    <a:pt x="103" y="194"/>
                  </a:lnTo>
                  <a:lnTo>
                    <a:pt x="100" y="191"/>
                  </a:lnTo>
                  <a:lnTo>
                    <a:pt x="94" y="182"/>
                  </a:lnTo>
                  <a:lnTo>
                    <a:pt x="87" y="172"/>
                  </a:lnTo>
                  <a:lnTo>
                    <a:pt x="79" y="161"/>
                  </a:lnTo>
                  <a:lnTo>
                    <a:pt x="67" y="153"/>
                  </a:lnTo>
                  <a:lnTo>
                    <a:pt x="47" y="150"/>
                  </a:lnTo>
                  <a:lnTo>
                    <a:pt x="37" y="141"/>
                  </a:lnTo>
                  <a:lnTo>
                    <a:pt x="28" y="135"/>
                  </a:lnTo>
                  <a:lnTo>
                    <a:pt x="13" y="120"/>
                  </a:lnTo>
                  <a:lnTo>
                    <a:pt x="7" y="116"/>
                  </a:lnTo>
                  <a:lnTo>
                    <a:pt x="3" y="112"/>
                  </a:lnTo>
                  <a:lnTo>
                    <a:pt x="0" y="109"/>
                  </a:lnTo>
                  <a:lnTo>
                    <a:pt x="10" y="105"/>
                  </a:lnTo>
                  <a:lnTo>
                    <a:pt x="19" y="86"/>
                  </a:lnTo>
                  <a:lnTo>
                    <a:pt x="34" y="94"/>
                  </a:lnTo>
                  <a:lnTo>
                    <a:pt x="47" y="108"/>
                  </a:lnTo>
                  <a:lnTo>
                    <a:pt x="56" y="125"/>
                  </a:lnTo>
                  <a:lnTo>
                    <a:pt x="66" y="129"/>
                  </a:lnTo>
                  <a:lnTo>
                    <a:pt x="83" y="133"/>
                  </a:lnTo>
                  <a:lnTo>
                    <a:pt x="93" y="129"/>
                  </a:lnTo>
                  <a:lnTo>
                    <a:pt x="106" y="114"/>
                  </a:lnTo>
                  <a:lnTo>
                    <a:pt x="117" y="124"/>
                  </a:lnTo>
                  <a:lnTo>
                    <a:pt x="134" y="124"/>
                  </a:lnTo>
                  <a:lnTo>
                    <a:pt x="144" y="109"/>
                  </a:lnTo>
                  <a:lnTo>
                    <a:pt x="156" y="97"/>
                  </a:lnTo>
                  <a:lnTo>
                    <a:pt x="152" y="71"/>
                  </a:lnTo>
                  <a:lnTo>
                    <a:pt x="153" y="40"/>
                  </a:lnTo>
                  <a:lnTo>
                    <a:pt x="160" y="24"/>
                  </a:lnTo>
                  <a:lnTo>
                    <a:pt x="173" y="17"/>
                  </a:lnTo>
                  <a:lnTo>
                    <a:pt x="181" y="15"/>
                  </a:lnTo>
                  <a:lnTo>
                    <a:pt x="191" y="8"/>
                  </a:lnTo>
                  <a:lnTo>
                    <a:pt x="203" y="0"/>
                  </a:lnTo>
                  <a:lnTo>
                    <a:pt x="213" y="0"/>
                  </a:lnTo>
                  <a:lnTo>
                    <a:pt x="227" y="13"/>
                  </a:lnTo>
                  <a:lnTo>
                    <a:pt x="237" y="15"/>
                  </a:lnTo>
                  <a:lnTo>
                    <a:pt x="248" y="22"/>
                  </a:lnTo>
                  <a:lnTo>
                    <a:pt x="257" y="43"/>
                  </a:lnTo>
                  <a:lnTo>
                    <a:pt x="249" y="58"/>
                  </a:lnTo>
                  <a:lnTo>
                    <a:pt x="256" y="74"/>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28" name="Freeform 25"/>
            <p:cNvSpPr>
              <a:spLocks/>
            </p:cNvSpPr>
            <p:nvPr/>
          </p:nvSpPr>
          <p:spPr bwMode="auto">
            <a:xfrm>
              <a:off x="-698" y="2511"/>
              <a:ext cx="347" cy="207"/>
            </a:xfrm>
            <a:custGeom>
              <a:avLst/>
              <a:gdLst>
                <a:gd name="T0" fmla="*/ 1 w 347"/>
                <a:gd name="T1" fmla="*/ 65 h 207"/>
                <a:gd name="T2" fmla="*/ 8 w 347"/>
                <a:gd name="T3" fmla="*/ 85 h 207"/>
                <a:gd name="T4" fmla="*/ 21 w 347"/>
                <a:gd name="T5" fmla="*/ 102 h 207"/>
                <a:gd name="T6" fmla="*/ 30 w 347"/>
                <a:gd name="T7" fmla="*/ 133 h 207"/>
                <a:gd name="T8" fmla="*/ 66 w 347"/>
                <a:gd name="T9" fmla="*/ 168 h 207"/>
                <a:gd name="T10" fmla="*/ 90 w 347"/>
                <a:gd name="T11" fmla="*/ 189 h 207"/>
                <a:gd name="T12" fmla="*/ 108 w 347"/>
                <a:gd name="T13" fmla="*/ 200 h 207"/>
                <a:gd name="T14" fmla="*/ 126 w 347"/>
                <a:gd name="T15" fmla="*/ 207 h 207"/>
                <a:gd name="T16" fmla="*/ 146 w 347"/>
                <a:gd name="T17" fmla="*/ 202 h 207"/>
                <a:gd name="T18" fmla="*/ 158 w 347"/>
                <a:gd name="T19" fmla="*/ 185 h 207"/>
                <a:gd name="T20" fmla="*/ 180 w 347"/>
                <a:gd name="T21" fmla="*/ 177 h 207"/>
                <a:gd name="T22" fmla="*/ 207 w 347"/>
                <a:gd name="T23" fmla="*/ 181 h 207"/>
                <a:gd name="T24" fmla="*/ 236 w 347"/>
                <a:gd name="T25" fmla="*/ 192 h 207"/>
                <a:gd name="T26" fmla="*/ 263 w 347"/>
                <a:gd name="T27" fmla="*/ 200 h 207"/>
                <a:gd name="T28" fmla="*/ 293 w 347"/>
                <a:gd name="T29" fmla="*/ 149 h 207"/>
                <a:gd name="T30" fmla="*/ 347 w 347"/>
                <a:gd name="T31" fmla="*/ 118 h 207"/>
                <a:gd name="T32" fmla="*/ 318 w 347"/>
                <a:gd name="T33" fmla="*/ 87 h 207"/>
                <a:gd name="T34" fmla="*/ 305 w 347"/>
                <a:gd name="T35" fmla="*/ 82 h 207"/>
                <a:gd name="T36" fmla="*/ 303 w 347"/>
                <a:gd name="T37" fmla="*/ 67 h 207"/>
                <a:gd name="T38" fmla="*/ 284 w 347"/>
                <a:gd name="T39" fmla="*/ 65 h 207"/>
                <a:gd name="T40" fmla="*/ 267 w 347"/>
                <a:gd name="T41" fmla="*/ 59 h 207"/>
                <a:gd name="T42" fmla="*/ 260 w 347"/>
                <a:gd name="T43" fmla="*/ 64 h 207"/>
                <a:gd name="T44" fmla="*/ 252 w 347"/>
                <a:gd name="T45" fmla="*/ 77 h 207"/>
                <a:gd name="T46" fmla="*/ 236 w 347"/>
                <a:gd name="T47" fmla="*/ 65 h 207"/>
                <a:gd name="T48" fmla="*/ 229 w 347"/>
                <a:gd name="T49" fmla="*/ 53 h 207"/>
                <a:gd name="T50" fmla="*/ 230 w 347"/>
                <a:gd name="T51" fmla="*/ 43 h 207"/>
                <a:gd name="T52" fmla="*/ 218 w 347"/>
                <a:gd name="T53" fmla="*/ 41 h 207"/>
                <a:gd name="T54" fmla="*/ 199 w 347"/>
                <a:gd name="T55" fmla="*/ 27 h 207"/>
                <a:gd name="T56" fmla="*/ 182 w 347"/>
                <a:gd name="T57" fmla="*/ 26 h 207"/>
                <a:gd name="T58" fmla="*/ 167 w 347"/>
                <a:gd name="T59" fmla="*/ 12 h 207"/>
                <a:gd name="T60" fmla="*/ 154 w 347"/>
                <a:gd name="T61" fmla="*/ 27 h 207"/>
                <a:gd name="T62" fmla="*/ 147 w 347"/>
                <a:gd name="T63" fmla="*/ 22 h 207"/>
                <a:gd name="T64" fmla="*/ 135 w 347"/>
                <a:gd name="T65" fmla="*/ 14 h 207"/>
                <a:gd name="T66" fmla="*/ 119 w 347"/>
                <a:gd name="T67" fmla="*/ 0 h 207"/>
                <a:gd name="T68" fmla="*/ 115 w 347"/>
                <a:gd name="T69" fmla="*/ 21 h 207"/>
                <a:gd name="T70" fmla="*/ 89 w 347"/>
                <a:gd name="T71" fmla="*/ 30 h 207"/>
                <a:gd name="T72" fmla="*/ 72 w 347"/>
                <a:gd name="T73" fmla="*/ 45 h 207"/>
                <a:gd name="T74" fmla="*/ 46 w 347"/>
                <a:gd name="T75" fmla="*/ 55 h 207"/>
                <a:gd name="T76" fmla="*/ 31 w 347"/>
                <a:gd name="T77" fmla="*/ 59 h 207"/>
                <a:gd name="T78" fmla="*/ 21 w 347"/>
                <a:gd name="T79" fmla="*/ 69 h 207"/>
                <a:gd name="T80" fmla="*/ 16 w 347"/>
                <a:gd name="T81" fmla="*/ 76 h 207"/>
                <a:gd name="T82" fmla="*/ 2 w 347"/>
                <a:gd name="T83" fmla="*/ 62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7" h="207">
                  <a:moveTo>
                    <a:pt x="2" y="62"/>
                  </a:moveTo>
                  <a:lnTo>
                    <a:pt x="1" y="65"/>
                  </a:lnTo>
                  <a:lnTo>
                    <a:pt x="0" y="74"/>
                  </a:lnTo>
                  <a:lnTo>
                    <a:pt x="8" y="85"/>
                  </a:lnTo>
                  <a:lnTo>
                    <a:pt x="20" y="90"/>
                  </a:lnTo>
                  <a:lnTo>
                    <a:pt x="21" y="102"/>
                  </a:lnTo>
                  <a:lnTo>
                    <a:pt x="20" y="120"/>
                  </a:lnTo>
                  <a:lnTo>
                    <a:pt x="30" y="133"/>
                  </a:lnTo>
                  <a:lnTo>
                    <a:pt x="56" y="156"/>
                  </a:lnTo>
                  <a:lnTo>
                    <a:pt x="66" y="168"/>
                  </a:lnTo>
                  <a:lnTo>
                    <a:pt x="74" y="177"/>
                  </a:lnTo>
                  <a:lnTo>
                    <a:pt x="90" y="189"/>
                  </a:lnTo>
                  <a:lnTo>
                    <a:pt x="95" y="195"/>
                  </a:lnTo>
                  <a:lnTo>
                    <a:pt x="108" y="200"/>
                  </a:lnTo>
                  <a:lnTo>
                    <a:pt x="114" y="206"/>
                  </a:lnTo>
                  <a:lnTo>
                    <a:pt x="126" y="207"/>
                  </a:lnTo>
                  <a:lnTo>
                    <a:pt x="137" y="206"/>
                  </a:lnTo>
                  <a:lnTo>
                    <a:pt x="146" y="202"/>
                  </a:lnTo>
                  <a:lnTo>
                    <a:pt x="155" y="194"/>
                  </a:lnTo>
                  <a:lnTo>
                    <a:pt x="158" y="185"/>
                  </a:lnTo>
                  <a:lnTo>
                    <a:pt x="165" y="176"/>
                  </a:lnTo>
                  <a:lnTo>
                    <a:pt x="180" y="177"/>
                  </a:lnTo>
                  <a:lnTo>
                    <a:pt x="197" y="177"/>
                  </a:lnTo>
                  <a:lnTo>
                    <a:pt x="207" y="181"/>
                  </a:lnTo>
                  <a:lnTo>
                    <a:pt x="220" y="194"/>
                  </a:lnTo>
                  <a:lnTo>
                    <a:pt x="236" y="192"/>
                  </a:lnTo>
                  <a:lnTo>
                    <a:pt x="255" y="190"/>
                  </a:lnTo>
                  <a:lnTo>
                    <a:pt x="263" y="200"/>
                  </a:lnTo>
                  <a:lnTo>
                    <a:pt x="276" y="193"/>
                  </a:lnTo>
                  <a:lnTo>
                    <a:pt x="293" y="149"/>
                  </a:lnTo>
                  <a:lnTo>
                    <a:pt x="319" y="122"/>
                  </a:lnTo>
                  <a:lnTo>
                    <a:pt x="347" y="118"/>
                  </a:lnTo>
                  <a:lnTo>
                    <a:pt x="327" y="91"/>
                  </a:lnTo>
                  <a:lnTo>
                    <a:pt x="318" y="87"/>
                  </a:lnTo>
                  <a:lnTo>
                    <a:pt x="313" y="89"/>
                  </a:lnTo>
                  <a:lnTo>
                    <a:pt x="305" y="82"/>
                  </a:lnTo>
                  <a:lnTo>
                    <a:pt x="303" y="75"/>
                  </a:lnTo>
                  <a:lnTo>
                    <a:pt x="303" y="67"/>
                  </a:lnTo>
                  <a:lnTo>
                    <a:pt x="296" y="65"/>
                  </a:lnTo>
                  <a:lnTo>
                    <a:pt x="284" y="65"/>
                  </a:lnTo>
                  <a:lnTo>
                    <a:pt x="276" y="63"/>
                  </a:lnTo>
                  <a:lnTo>
                    <a:pt x="267" y="59"/>
                  </a:lnTo>
                  <a:lnTo>
                    <a:pt x="260" y="58"/>
                  </a:lnTo>
                  <a:lnTo>
                    <a:pt x="260" y="64"/>
                  </a:lnTo>
                  <a:lnTo>
                    <a:pt x="263" y="69"/>
                  </a:lnTo>
                  <a:lnTo>
                    <a:pt x="252" y="77"/>
                  </a:lnTo>
                  <a:lnTo>
                    <a:pt x="245" y="74"/>
                  </a:lnTo>
                  <a:lnTo>
                    <a:pt x="236" y="65"/>
                  </a:lnTo>
                  <a:lnTo>
                    <a:pt x="226" y="57"/>
                  </a:lnTo>
                  <a:lnTo>
                    <a:pt x="229" y="53"/>
                  </a:lnTo>
                  <a:lnTo>
                    <a:pt x="230" y="47"/>
                  </a:lnTo>
                  <a:lnTo>
                    <a:pt x="230" y="43"/>
                  </a:lnTo>
                  <a:lnTo>
                    <a:pt x="229" y="42"/>
                  </a:lnTo>
                  <a:lnTo>
                    <a:pt x="218" y="41"/>
                  </a:lnTo>
                  <a:lnTo>
                    <a:pt x="209" y="29"/>
                  </a:lnTo>
                  <a:lnTo>
                    <a:pt x="199" y="27"/>
                  </a:lnTo>
                  <a:lnTo>
                    <a:pt x="189" y="25"/>
                  </a:lnTo>
                  <a:lnTo>
                    <a:pt x="182" y="26"/>
                  </a:lnTo>
                  <a:lnTo>
                    <a:pt x="176" y="17"/>
                  </a:lnTo>
                  <a:lnTo>
                    <a:pt x="167" y="12"/>
                  </a:lnTo>
                  <a:lnTo>
                    <a:pt x="161" y="17"/>
                  </a:lnTo>
                  <a:lnTo>
                    <a:pt x="154" y="27"/>
                  </a:lnTo>
                  <a:lnTo>
                    <a:pt x="147" y="23"/>
                  </a:lnTo>
                  <a:lnTo>
                    <a:pt x="147" y="22"/>
                  </a:lnTo>
                  <a:lnTo>
                    <a:pt x="141" y="23"/>
                  </a:lnTo>
                  <a:lnTo>
                    <a:pt x="135" y="14"/>
                  </a:lnTo>
                  <a:lnTo>
                    <a:pt x="128" y="2"/>
                  </a:lnTo>
                  <a:lnTo>
                    <a:pt x="119" y="0"/>
                  </a:lnTo>
                  <a:lnTo>
                    <a:pt x="118" y="10"/>
                  </a:lnTo>
                  <a:lnTo>
                    <a:pt x="115" y="21"/>
                  </a:lnTo>
                  <a:lnTo>
                    <a:pt x="104" y="25"/>
                  </a:lnTo>
                  <a:lnTo>
                    <a:pt x="89" y="30"/>
                  </a:lnTo>
                  <a:lnTo>
                    <a:pt x="79" y="34"/>
                  </a:lnTo>
                  <a:lnTo>
                    <a:pt x="72" y="45"/>
                  </a:lnTo>
                  <a:lnTo>
                    <a:pt x="56" y="52"/>
                  </a:lnTo>
                  <a:lnTo>
                    <a:pt x="46" y="55"/>
                  </a:lnTo>
                  <a:lnTo>
                    <a:pt x="39" y="57"/>
                  </a:lnTo>
                  <a:lnTo>
                    <a:pt x="31" y="59"/>
                  </a:lnTo>
                  <a:lnTo>
                    <a:pt x="24" y="63"/>
                  </a:lnTo>
                  <a:lnTo>
                    <a:pt x="21" y="69"/>
                  </a:lnTo>
                  <a:lnTo>
                    <a:pt x="19" y="76"/>
                  </a:lnTo>
                  <a:lnTo>
                    <a:pt x="16" y="76"/>
                  </a:lnTo>
                  <a:lnTo>
                    <a:pt x="13" y="71"/>
                  </a:lnTo>
                  <a:lnTo>
                    <a:pt x="2" y="62"/>
                  </a:lnTo>
                  <a:close/>
                </a:path>
              </a:pathLst>
            </a:custGeom>
            <a:solidFill>
              <a:srgbClr val="92D050"/>
            </a:solidFill>
            <a:ln w="6350" cmpd="sng">
              <a:solidFill>
                <a:schemeClr val="bg1"/>
              </a:solidFill>
              <a:round/>
              <a:headEnd/>
              <a:tailEnd/>
            </a:ln>
          </p:spPr>
          <p:txBody>
            <a:bodyPr/>
            <a:lstStyle/>
            <a:p>
              <a:endParaRPr lang="it-IT"/>
            </a:p>
          </p:txBody>
        </p:sp>
        <p:sp>
          <p:nvSpPr>
            <p:cNvPr id="29" name="Freeform 26"/>
            <p:cNvSpPr>
              <a:spLocks/>
            </p:cNvSpPr>
            <p:nvPr/>
          </p:nvSpPr>
          <p:spPr bwMode="auto">
            <a:xfrm>
              <a:off x="-435" y="2629"/>
              <a:ext cx="297" cy="156"/>
            </a:xfrm>
            <a:custGeom>
              <a:avLst/>
              <a:gdLst>
                <a:gd name="T0" fmla="*/ 0 w 297"/>
                <a:gd name="T1" fmla="*/ 82 h 156"/>
                <a:gd name="T2" fmla="*/ 1 w 297"/>
                <a:gd name="T3" fmla="*/ 96 h 156"/>
                <a:gd name="T4" fmla="*/ 7 w 297"/>
                <a:gd name="T5" fmla="*/ 117 h 156"/>
                <a:gd name="T6" fmla="*/ 14 w 297"/>
                <a:gd name="T7" fmla="*/ 129 h 156"/>
                <a:gd name="T8" fmla="*/ 15 w 297"/>
                <a:gd name="T9" fmla="*/ 131 h 156"/>
                <a:gd name="T10" fmla="*/ 21 w 297"/>
                <a:gd name="T11" fmla="*/ 134 h 156"/>
                <a:gd name="T12" fmla="*/ 28 w 297"/>
                <a:gd name="T13" fmla="*/ 138 h 156"/>
                <a:gd name="T14" fmla="*/ 47 w 297"/>
                <a:gd name="T15" fmla="*/ 152 h 156"/>
                <a:gd name="T16" fmla="*/ 54 w 297"/>
                <a:gd name="T17" fmla="*/ 156 h 156"/>
                <a:gd name="T18" fmla="*/ 64 w 297"/>
                <a:gd name="T19" fmla="*/ 155 h 156"/>
                <a:gd name="T20" fmla="*/ 74 w 297"/>
                <a:gd name="T21" fmla="*/ 154 h 156"/>
                <a:gd name="T22" fmla="*/ 81 w 297"/>
                <a:gd name="T23" fmla="*/ 153 h 156"/>
                <a:gd name="T24" fmla="*/ 87 w 297"/>
                <a:gd name="T25" fmla="*/ 153 h 156"/>
                <a:gd name="T26" fmla="*/ 93 w 297"/>
                <a:gd name="T27" fmla="*/ 152 h 156"/>
                <a:gd name="T28" fmla="*/ 97 w 297"/>
                <a:gd name="T29" fmla="*/ 145 h 156"/>
                <a:gd name="T30" fmla="*/ 99 w 297"/>
                <a:gd name="T31" fmla="*/ 144 h 156"/>
                <a:gd name="T32" fmla="*/ 106 w 297"/>
                <a:gd name="T33" fmla="*/ 133 h 156"/>
                <a:gd name="T34" fmla="*/ 120 w 297"/>
                <a:gd name="T35" fmla="*/ 128 h 156"/>
                <a:gd name="T36" fmla="*/ 136 w 297"/>
                <a:gd name="T37" fmla="*/ 122 h 156"/>
                <a:gd name="T38" fmla="*/ 151 w 297"/>
                <a:gd name="T39" fmla="*/ 112 h 156"/>
                <a:gd name="T40" fmla="*/ 169 w 297"/>
                <a:gd name="T41" fmla="*/ 116 h 156"/>
                <a:gd name="T42" fmla="*/ 181 w 297"/>
                <a:gd name="T43" fmla="*/ 108 h 156"/>
                <a:gd name="T44" fmla="*/ 191 w 297"/>
                <a:gd name="T45" fmla="*/ 104 h 156"/>
                <a:gd name="T46" fmla="*/ 195 w 297"/>
                <a:gd name="T47" fmla="*/ 92 h 156"/>
                <a:gd name="T48" fmla="*/ 211 w 297"/>
                <a:gd name="T49" fmla="*/ 82 h 156"/>
                <a:gd name="T50" fmla="*/ 228 w 297"/>
                <a:gd name="T51" fmla="*/ 82 h 156"/>
                <a:gd name="T52" fmla="*/ 239 w 297"/>
                <a:gd name="T53" fmla="*/ 79 h 156"/>
                <a:gd name="T54" fmla="*/ 255 w 297"/>
                <a:gd name="T55" fmla="*/ 81 h 156"/>
                <a:gd name="T56" fmla="*/ 273 w 297"/>
                <a:gd name="T57" fmla="*/ 91 h 156"/>
                <a:gd name="T58" fmla="*/ 285 w 297"/>
                <a:gd name="T59" fmla="*/ 87 h 156"/>
                <a:gd name="T60" fmla="*/ 286 w 297"/>
                <a:gd name="T61" fmla="*/ 81 h 156"/>
                <a:gd name="T62" fmla="*/ 286 w 297"/>
                <a:gd name="T63" fmla="*/ 73 h 156"/>
                <a:gd name="T64" fmla="*/ 289 w 297"/>
                <a:gd name="T65" fmla="*/ 63 h 156"/>
                <a:gd name="T66" fmla="*/ 290 w 297"/>
                <a:gd name="T67" fmla="*/ 54 h 156"/>
                <a:gd name="T68" fmla="*/ 294 w 297"/>
                <a:gd name="T69" fmla="*/ 43 h 156"/>
                <a:gd name="T70" fmla="*/ 297 w 297"/>
                <a:gd name="T71" fmla="*/ 33 h 156"/>
                <a:gd name="T72" fmla="*/ 297 w 297"/>
                <a:gd name="T73" fmla="*/ 26 h 156"/>
                <a:gd name="T74" fmla="*/ 287 w 297"/>
                <a:gd name="T75" fmla="*/ 24 h 156"/>
                <a:gd name="T76" fmla="*/ 275 w 297"/>
                <a:gd name="T77" fmla="*/ 17 h 156"/>
                <a:gd name="T78" fmla="*/ 267 w 297"/>
                <a:gd name="T79" fmla="*/ 9 h 156"/>
                <a:gd name="T80" fmla="*/ 256 w 297"/>
                <a:gd name="T81" fmla="*/ 4 h 156"/>
                <a:gd name="T82" fmla="*/ 242 w 297"/>
                <a:gd name="T83" fmla="*/ 4 h 156"/>
                <a:gd name="T84" fmla="*/ 231 w 297"/>
                <a:gd name="T85" fmla="*/ 7 h 156"/>
                <a:gd name="T86" fmla="*/ 221 w 297"/>
                <a:gd name="T87" fmla="*/ 12 h 156"/>
                <a:gd name="T88" fmla="*/ 214 w 297"/>
                <a:gd name="T89" fmla="*/ 18 h 156"/>
                <a:gd name="T90" fmla="*/ 204 w 297"/>
                <a:gd name="T91" fmla="*/ 12 h 156"/>
                <a:gd name="T92" fmla="*/ 185 w 297"/>
                <a:gd name="T93" fmla="*/ 13 h 156"/>
                <a:gd name="T94" fmla="*/ 177 w 297"/>
                <a:gd name="T95" fmla="*/ 23 h 156"/>
                <a:gd name="T96" fmla="*/ 168 w 297"/>
                <a:gd name="T97" fmla="*/ 29 h 156"/>
                <a:gd name="T98" fmla="*/ 160 w 297"/>
                <a:gd name="T99" fmla="*/ 27 h 156"/>
                <a:gd name="T100" fmla="*/ 153 w 297"/>
                <a:gd name="T101" fmla="*/ 18 h 156"/>
                <a:gd name="T102" fmla="*/ 143 w 297"/>
                <a:gd name="T103" fmla="*/ 8 h 156"/>
                <a:gd name="T104" fmla="*/ 134 w 297"/>
                <a:gd name="T105" fmla="*/ 3 h 156"/>
                <a:gd name="T106" fmla="*/ 125 w 297"/>
                <a:gd name="T107" fmla="*/ 8 h 156"/>
                <a:gd name="T108" fmla="*/ 114 w 297"/>
                <a:gd name="T109" fmla="*/ 12 h 156"/>
                <a:gd name="T110" fmla="*/ 98 w 297"/>
                <a:gd name="T111" fmla="*/ 5 h 156"/>
                <a:gd name="T112" fmla="*/ 84 w 297"/>
                <a:gd name="T113" fmla="*/ 0 h 156"/>
                <a:gd name="T114" fmla="*/ 56 w 297"/>
                <a:gd name="T115" fmla="*/ 4 h 156"/>
                <a:gd name="T116" fmla="*/ 30 w 297"/>
                <a:gd name="T117" fmla="*/ 31 h 156"/>
                <a:gd name="T118" fmla="*/ 13 w 297"/>
                <a:gd name="T119" fmla="*/ 75 h 156"/>
                <a:gd name="T120" fmla="*/ 0 w 297"/>
                <a:gd name="T121" fmla="*/ 82 h 1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7" h="156">
                  <a:moveTo>
                    <a:pt x="0" y="82"/>
                  </a:moveTo>
                  <a:lnTo>
                    <a:pt x="1" y="96"/>
                  </a:lnTo>
                  <a:lnTo>
                    <a:pt x="7" y="117"/>
                  </a:lnTo>
                  <a:lnTo>
                    <a:pt x="14" y="129"/>
                  </a:lnTo>
                  <a:lnTo>
                    <a:pt x="15" y="131"/>
                  </a:lnTo>
                  <a:lnTo>
                    <a:pt x="21" y="134"/>
                  </a:lnTo>
                  <a:lnTo>
                    <a:pt x="28" y="138"/>
                  </a:lnTo>
                  <a:lnTo>
                    <a:pt x="47" y="152"/>
                  </a:lnTo>
                  <a:lnTo>
                    <a:pt x="54" y="156"/>
                  </a:lnTo>
                  <a:lnTo>
                    <a:pt x="64" y="155"/>
                  </a:lnTo>
                  <a:lnTo>
                    <a:pt x="74" y="154"/>
                  </a:lnTo>
                  <a:lnTo>
                    <a:pt x="81" y="153"/>
                  </a:lnTo>
                  <a:lnTo>
                    <a:pt x="87" y="153"/>
                  </a:lnTo>
                  <a:lnTo>
                    <a:pt x="93" y="152"/>
                  </a:lnTo>
                  <a:lnTo>
                    <a:pt x="97" y="145"/>
                  </a:lnTo>
                  <a:lnTo>
                    <a:pt x="99" y="144"/>
                  </a:lnTo>
                  <a:lnTo>
                    <a:pt x="106" y="133"/>
                  </a:lnTo>
                  <a:lnTo>
                    <a:pt x="120" y="128"/>
                  </a:lnTo>
                  <a:lnTo>
                    <a:pt x="136" y="122"/>
                  </a:lnTo>
                  <a:lnTo>
                    <a:pt x="151" y="112"/>
                  </a:lnTo>
                  <a:lnTo>
                    <a:pt x="169" y="116"/>
                  </a:lnTo>
                  <a:lnTo>
                    <a:pt x="181" y="108"/>
                  </a:lnTo>
                  <a:lnTo>
                    <a:pt x="191" y="104"/>
                  </a:lnTo>
                  <a:lnTo>
                    <a:pt x="195" y="92"/>
                  </a:lnTo>
                  <a:lnTo>
                    <a:pt x="211" y="82"/>
                  </a:lnTo>
                  <a:lnTo>
                    <a:pt x="228" y="82"/>
                  </a:lnTo>
                  <a:lnTo>
                    <a:pt x="239" y="79"/>
                  </a:lnTo>
                  <a:lnTo>
                    <a:pt x="255" y="81"/>
                  </a:lnTo>
                  <a:lnTo>
                    <a:pt x="273" y="91"/>
                  </a:lnTo>
                  <a:lnTo>
                    <a:pt x="285" y="87"/>
                  </a:lnTo>
                  <a:lnTo>
                    <a:pt x="286" y="81"/>
                  </a:lnTo>
                  <a:lnTo>
                    <a:pt x="286" y="73"/>
                  </a:lnTo>
                  <a:lnTo>
                    <a:pt x="289" y="63"/>
                  </a:lnTo>
                  <a:lnTo>
                    <a:pt x="290" y="54"/>
                  </a:lnTo>
                  <a:lnTo>
                    <a:pt x="294" y="43"/>
                  </a:lnTo>
                  <a:lnTo>
                    <a:pt x="297" y="33"/>
                  </a:lnTo>
                  <a:lnTo>
                    <a:pt x="297" y="26"/>
                  </a:lnTo>
                  <a:lnTo>
                    <a:pt x="287" y="24"/>
                  </a:lnTo>
                  <a:lnTo>
                    <a:pt x="275" y="17"/>
                  </a:lnTo>
                  <a:lnTo>
                    <a:pt x="267" y="9"/>
                  </a:lnTo>
                  <a:lnTo>
                    <a:pt x="256" y="4"/>
                  </a:lnTo>
                  <a:lnTo>
                    <a:pt x="242" y="4"/>
                  </a:lnTo>
                  <a:lnTo>
                    <a:pt x="231" y="7"/>
                  </a:lnTo>
                  <a:lnTo>
                    <a:pt x="221" y="12"/>
                  </a:lnTo>
                  <a:lnTo>
                    <a:pt x="214" y="18"/>
                  </a:lnTo>
                  <a:lnTo>
                    <a:pt x="204" y="12"/>
                  </a:lnTo>
                  <a:lnTo>
                    <a:pt x="185" y="13"/>
                  </a:lnTo>
                  <a:lnTo>
                    <a:pt x="177" y="23"/>
                  </a:lnTo>
                  <a:lnTo>
                    <a:pt x="168" y="29"/>
                  </a:lnTo>
                  <a:lnTo>
                    <a:pt x="160" y="27"/>
                  </a:lnTo>
                  <a:lnTo>
                    <a:pt x="153" y="18"/>
                  </a:lnTo>
                  <a:lnTo>
                    <a:pt x="143" y="8"/>
                  </a:lnTo>
                  <a:lnTo>
                    <a:pt x="134" y="3"/>
                  </a:lnTo>
                  <a:lnTo>
                    <a:pt x="125" y="8"/>
                  </a:lnTo>
                  <a:lnTo>
                    <a:pt x="114" y="12"/>
                  </a:lnTo>
                  <a:lnTo>
                    <a:pt x="98" y="5"/>
                  </a:lnTo>
                  <a:lnTo>
                    <a:pt x="84" y="0"/>
                  </a:lnTo>
                  <a:lnTo>
                    <a:pt x="56" y="4"/>
                  </a:lnTo>
                  <a:lnTo>
                    <a:pt x="30" y="31"/>
                  </a:lnTo>
                  <a:lnTo>
                    <a:pt x="13" y="75"/>
                  </a:lnTo>
                  <a:lnTo>
                    <a:pt x="0" y="82"/>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30" name="Freeform 27"/>
            <p:cNvSpPr>
              <a:spLocks/>
            </p:cNvSpPr>
            <p:nvPr/>
          </p:nvSpPr>
          <p:spPr bwMode="auto">
            <a:xfrm>
              <a:off x="-1164" y="2446"/>
              <a:ext cx="171" cy="159"/>
            </a:xfrm>
            <a:custGeom>
              <a:avLst/>
              <a:gdLst>
                <a:gd name="T0" fmla="*/ 121 w 171"/>
                <a:gd name="T1" fmla="*/ 9 h 159"/>
                <a:gd name="T2" fmla="*/ 113 w 171"/>
                <a:gd name="T3" fmla="*/ 2 h 159"/>
                <a:gd name="T4" fmla="*/ 92 w 171"/>
                <a:gd name="T5" fmla="*/ 3 h 159"/>
                <a:gd name="T6" fmla="*/ 63 w 171"/>
                <a:gd name="T7" fmla="*/ 12 h 159"/>
                <a:gd name="T8" fmla="*/ 47 w 171"/>
                <a:gd name="T9" fmla="*/ 3 h 159"/>
                <a:gd name="T10" fmla="*/ 44 w 171"/>
                <a:gd name="T11" fmla="*/ 0 h 159"/>
                <a:gd name="T12" fmla="*/ 27 w 171"/>
                <a:gd name="T13" fmla="*/ 2 h 159"/>
                <a:gd name="T14" fmla="*/ 3 w 171"/>
                <a:gd name="T15" fmla="*/ 14 h 159"/>
                <a:gd name="T16" fmla="*/ 1 w 171"/>
                <a:gd name="T17" fmla="*/ 39 h 159"/>
                <a:gd name="T18" fmla="*/ 21 w 171"/>
                <a:gd name="T19" fmla="*/ 46 h 159"/>
                <a:gd name="T20" fmla="*/ 27 w 171"/>
                <a:gd name="T21" fmla="*/ 65 h 159"/>
                <a:gd name="T22" fmla="*/ 42 w 171"/>
                <a:gd name="T23" fmla="*/ 74 h 159"/>
                <a:gd name="T24" fmla="*/ 48 w 171"/>
                <a:gd name="T25" fmla="*/ 79 h 159"/>
                <a:gd name="T26" fmla="*/ 63 w 171"/>
                <a:gd name="T27" fmla="*/ 92 h 159"/>
                <a:gd name="T28" fmla="*/ 65 w 171"/>
                <a:gd name="T29" fmla="*/ 115 h 159"/>
                <a:gd name="T30" fmla="*/ 83 w 171"/>
                <a:gd name="T31" fmla="*/ 122 h 159"/>
                <a:gd name="T32" fmla="*/ 95 w 171"/>
                <a:gd name="T33" fmla="*/ 108 h 159"/>
                <a:gd name="T34" fmla="*/ 101 w 171"/>
                <a:gd name="T35" fmla="*/ 116 h 159"/>
                <a:gd name="T36" fmla="*/ 98 w 171"/>
                <a:gd name="T37" fmla="*/ 132 h 159"/>
                <a:gd name="T38" fmla="*/ 99 w 171"/>
                <a:gd name="T39" fmla="*/ 140 h 159"/>
                <a:gd name="T40" fmla="*/ 116 w 171"/>
                <a:gd name="T41" fmla="*/ 155 h 159"/>
                <a:gd name="T42" fmla="*/ 135 w 171"/>
                <a:gd name="T43" fmla="*/ 159 h 159"/>
                <a:gd name="T44" fmla="*/ 134 w 171"/>
                <a:gd name="T45" fmla="*/ 132 h 159"/>
                <a:gd name="T46" fmla="*/ 152 w 171"/>
                <a:gd name="T47" fmla="*/ 114 h 159"/>
                <a:gd name="T48" fmla="*/ 158 w 171"/>
                <a:gd name="T49" fmla="*/ 115 h 159"/>
                <a:gd name="T50" fmla="*/ 171 w 171"/>
                <a:gd name="T51" fmla="*/ 93 h 159"/>
                <a:gd name="T52" fmla="*/ 167 w 171"/>
                <a:gd name="T53" fmla="*/ 75 h 159"/>
                <a:gd name="T54" fmla="*/ 162 w 171"/>
                <a:gd name="T55" fmla="*/ 67 h 159"/>
                <a:gd name="T56" fmla="*/ 145 w 171"/>
                <a:gd name="T57" fmla="*/ 59 h 159"/>
                <a:gd name="T58" fmla="*/ 147 w 171"/>
                <a:gd name="T59" fmla="*/ 39 h 159"/>
                <a:gd name="T60" fmla="*/ 141 w 171"/>
                <a:gd name="T61" fmla="*/ 23 h 159"/>
                <a:gd name="T62" fmla="*/ 125 w 171"/>
                <a:gd name="T63" fmla="*/ 16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 h="159">
                  <a:moveTo>
                    <a:pt x="125" y="9"/>
                  </a:moveTo>
                  <a:lnTo>
                    <a:pt x="121" y="9"/>
                  </a:lnTo>
                  <a:lnTo>
                    <a:pt x="117" y="3"/>
                  </a:lnTo>
                  <a:lnTo>
                    <a:pt x="113" y="2"/>
                  </a:lnTo>
                  <a:lnTo>
                    <a:pt x="103" y="1"/>
                  </a:lnTo>
                  <a:lnTo>
                    <a:pt x="92" y="3"/>
                  </a:lnTo>
                  <a:lnTo>
                    <a:pt x="77" y="9"/>
                  </a:lnTo>
                  <a:lnTo>
                    <a:pt x="63" y="12"/>
                  </a:lnTo>
                  <a:lnTo>
                    <a:pt x="58" y="12"/>
                  </a:lnTo>
                  <a:lnTo>
                    <a:pt x="47" y="3"/>
                  </a:lnTo>
                  <a:lnTo>
                    <a:pt x="43" y="1"/>
                  </a:lnTo>
                  <a:lnTo>
                    <a:pt x="44" y="0"/>
                  </a:lnTo>
                  <a:lnTo>
                    <a:pt x="37" y="0"/>
                  </a:lnTo>
                  <a:lnTo>
                    <a:pt x="27" y="2"/>
                  </a:lnTo>
                  <a:lnTo>
                    <a:pt x="4" y="11"/>
                  </a:lnTo>
                  <a:lnTo>
                    <a:pt x="3" y="14"/>
                  </a:lnTo>
                  <a:lnTo>
                    <a:pt x="0" y="30"/>
                  </a:lnTo>
                  <a:lnTo>
                    <a:pt x="1" y="39"/>
                  </a:lnTo>
                  <a:lnTo>
                    <a:pt x="11" y="45"/>
                  </a:lnTo>
                  <a:lnTo>
                    <a:pt x="21" y="46"/>
                  </a:lnTo>
                  <a:lnTo>
                    <a:pt x="24" y="56"/>
                  </a:lnTo>
                  <a:lnTo>
                    <a:pt x="27" y="65"/>
                  </a:lnTo>
                  <a:lnTo>
                    <a:pt x="36" y="70"/>
                  </a:lnTo>
                  <a:lnTo>
                    <a:pt x="42" y="74"/>
                  </a:lnTo>
                  <a:lnTo>
                    <a:pt x="42" y="75"/>
                  </a:lnTo>
                  <a:lnTo>
                    <a:pt x="48" y="79"/>
                  </a:lnTo>
                  <a:lnTo>
                    <a:pt x="59" y="86"/>
                  </a:lnTo>
                  <a:lnTo>
                    <a:pt x="63" y="92"/>
                  </a:lnTo>
                  <a:lnTo>
                    <a:pt x="65" y="99"/>
                  </a:lnTo>
                  <a:lnTo>
                    <a:pt x="65" y="115"/>
                  </a:lnTo>
                  <a:lnTo>
                    <a:pt x="73" y="120"/>
                  </a:lnTo>
                  <a:lnTo>
                    <a:pt x="83" y="122"/>
                  </a:lnTo>
                  <a:lnTo>
                    <a:pt x="88" y="115"/>
                  </a:lnTo>
                  <a:lnTo>
                    <a:pt x="95" y="108"/>
                  </a:lnTo>
                  <a:lnTo>
                    <a:pt x="101" y="110"/>
                  </a:lnTo>
                  <a:lnTo>
                    <a:pt x="101" y="116"/>
                  </a:lnTo>
                  <a:lnTo>
                    <a:pt x="99" y="126"/>
                  </a:lnTo>
                  <a:lnTo>
                    <a:pt x="98" y="132"/>
                  </a:lnTo>
                  <a:lnTo>
                    <a:pt x="102" y="135"/>
                  </a:lnTo>
                  <a:lnTo>
                    <a:pt x="99" y="140"/>
                  </a:lnTo>
                  <a:lnTo>
                    <a:pt x="110" y="148"/>
                  </a:lnTo>
                  <a:lnTo>
                    <a:pt x="116" y="155"/>
                  </a:lnTo>
                  <a:lnTo>
                    <a:pt x="126" y="159"/>
                  </a:lnTo>
                  <a:lnTo>
                    <a:pt x="135" y="159"/>
                  </a:lnTo>
                  <a:lnTo>
                    <a:pt x="136" y="144"/>
                  </a:lnTo>
                  <a:lnTo>
                    <a:pt x="134" y="132"/>
                  </a:lnTo>
                  <a:lnTo>
                    <a:pt x="141" y="120"/>
                  </a:lnTo>
                  <a:lnTo>
                    <a:pt x="152" y="114"/>
                  </a:lnTo>
                  <a:lnTo>
                    <a:pt x="158" y="114"/>
                  </a:lnTo>
                  <a:lnTo>
                    <a:pt x="158" y="115"/>
                  </a:lnTo>
                  <a:lnTo>
                    <a:pt x="170" y="100"/>
                  </a:lnTo>
                  <a:lnTo>
                    <a:pt x="171" y="93"/>
                  </a:lnTo>
                  <a:lnTo>
                    <a:pt x="167" y="83"/>
                  </a:lnTo>
                  <a:lnTo>
                    <a:pt x="167" y="75"/>
                  </a:lnTo>
                  <a:lnTo>
                    <a:pt x="167" y="74"/>
                  </a:lnTo>
                  <a:lnTo>
                    <a:pt x="162" y="67"/>
                  </a:lnTo>
                  <a:lnTo>
                    <a:pt x="152" y="65"/>
                  </a:lnTo>
                  <a:lnTo>
                    <a:pt x="145" y="59"/>
                  </a:lnTo>
                  <a:lnTo>
                    <a:pt x="145" y="49"/>
                  </a:lnTo>
                  <a:lnTo>
                    <a:pt x="147" y="39"/>
                  </a:lnTo>
                  <a:lnTo>
                    <a:pt x="148" y="30"/>
                  </a:lnTo>
                  <a:lnTo>
                    <a:pt x="141" y="23"/>
                  </a:lnTo>
                  <a:lnTo>
                    <a:pt x="132" y="21"/>
                  </a:lnTo>
                  <a:lnTo>
                    <a:pt x="125" y="16"/>
                  </a:lnTo>
                  <a:lnTo>
                    <a:pt x="125" y="9"/>
                  </a:lnTo>
                  <a:close/>
                </a:path>
              </a:pathLst>
            </a:custGeom>
            <a:solidFill>
              <a:srgbClr val="92D050"/>
            </a:solidFill>
            <a:ln w="6350" cmpd="sng">
              <a:solidFill>
                <a:schemeClr val="bg1"/>
              </a:solidFill>
              <a:round/>
              <a:headEnd/>
              <a:tailEnd/>
            </a:ln>
          </p:spPr>
          <p:txBody>
            <a:bodyPr/>
            <a:lstStyle/>
            <a:p>
              <a:endParaRPr lang="it-IT"/>
            </a:p>
          </p:txBody>
        </p:sp>
        <p:sp>
          <p:nvSpPr>
            <p:cNvPr id="31" name="Freeform 28"/>
            <p:cNvSpPr>
              <a:spLocks/>
            </p:cNvSpPr>
            <p:nvPr/>
          </p:nvSpPr>
          <p:spPr bwMode="auto">
            <a:xfrm>
              <a:off x="671" y="3601"/>
              <a:ext cx="140" cy="111"/>
            </a:xfrm>
            <a:custGeom>
              <a:avLst/>
              <a:gdLst>
                <a:gd name="T0" fmla="*/ 0 w 140"/>
                <a:gd name="T1" fmla="*/ 87 h 111"/>
                <a:gd name="T2" fmla="*/ 18 w 140"/>
                <a:gd name="T3" fmla="*/ 111 h 111"/>
                <a:gd name="T4" fmla="*/ 60 w 140"/>
                <a:gd name="T5" fmla="*/ 107 h 111"/>
                <a:gd name="T6" fmla="*/ 92 w 140"/>
                <a:gd name="T7" fmla="*/ 88 h 111"/>
                <a:gd name="T8" fmla="*/ 99 w 140"/>
                <a:gd name="T9" fmla="*/ 68 h 111"/>
                <a:gd name="T10" fmla="*/ 127 w 140"/>
                <a:gd name="T11" fmla="*/ 60 h 111"/>
                <a:gd name="T12" fmla="*/ 110 w 140"/>
                <a:gd name="T13" fmla="*/ 44 h 111"/>
                <a:gd name="T14" fmla="*/ 140 w 140"/>
                <a:gd name="T15" fmla="*/ 0 h 111"/>
                <a:gd name="T16" fmla="*/ 105 w 140"/>
                <a:gd name="T17" fmla="*/ 24 h 111"/>
                <a:gd name="T18" fmla="*/ 73 w 140"/>
                <a:gd name="T19" fmla="*/ 40 h 111"/>
                <a:gd name="T20" fmla="*/ 46 w 140"/>
                <a:gd name="T21" fmla="*/ 54 h 111"/>
                <a:gd name="T22" fmla="*/ 33 w 140"/>
                <a:gd name="T23" fmla="*/ 72 h 111"/>
                <a:gd name="T24" fmla="*/ 0 w 140"/>
                <a:gd name="T25" fmla="*/ 87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111">
                  <a:moveTo>
                    <a:pt x="0" y="87"/>
                  </a:moveTo>
                  <a:lnTo>
                    <a:pt x="18" y="111"/>
                  </a:lnTo>
                  <a:lnTo>
                    <a:pt x="60" y="107"/>
                  </a:lnTo>
                  <a:lnTo>
                    <a:pt x="92" y="88"/>
                  </a:lnTo>
                  <a:lnTo>
                    <a:pt x="99" y="68"/>
                  </a:lnTo>
                  <a:lnTo>
                    <a:pt x="127" y="60"/>
                  </a:lnTo>
                  <a:lnTo>
                    <a:pt x="110" y="44"/>
                  </a:lnTo>
                  <a:lnTo>
                    <a:pt x="140" y="0"/>
                  </a:lnTo>
                  <a:lnTo>
                    <a:pt x="105" y="24"/>
                  </a:lnTo>
                  <a:lnTo>
                    <a:pt x="73" y="40"/>
                  </a:lnTo>
                  <a:lnTo>
                    <a:pt x="46" y="54"/>
                  </a:lnTo>
                  <a:lnTo>
                    <a:pt x="33" y="72"/>
                  </a:lnTo>
                  <a:lnTo>
                    <a:pt x="0" y="87"/>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32" name="Freeform 29"/>
            <p:cNvSpPr>
              <a:spLocks/>
            </p:cNvSpPr>
            <p:nvPr/>
          </p:nvSpPr>
          <p:spPr bwMode="auto">
            <a:xfrm>
              <a:off x="-150" y="2293"/>
              <a:ext cx="965" cy="623"/>
            </a:xfrm>
            <a:custGeom>
              <a:avLst/>
              <a:gdLst>
                <a:gd name="T0" fmla="*/ 817 w 965"/>
                <a:gd name="T1" fmla="*/ 123 h 623"/>
                <a:gd name="T2" fmla="*/ 870 w 965"/>
                <a:gd name="T3" fmla="*/ 114 h 623"/>
                <a:gd name="T4" fmla="*/ 931 w 965"/>
                <a:gd name="T5" fmla="*/ 121 h 623"/>
                <a:gd name="T6" fmla="*/ 945 w 965"/>
                <a:gd name="T7" fmla="*/ 178 h 623"/>
                <a:gd name="T8" fmla="*/ 959 w 965"/>
                <a:gd name="T9" fmla="*/ 264 h 623"/>
                <a:gd name="T10" fmla="*/ 899 w 965"/>
                <a:gd name="T11" fmla="*/ 302 h 623"/>
                <a:gd name="T12" fmla="*/ 836 w 965"/>
                <a:gd name="T13" fmla="*/ 375 h 623"/>
                <a:gd name="T14" fmla="*/ 777 w 965"/>
                <a:gd name="T15" fmla="*/ 420 h 623"/>
                <a:gd name="T16" fmla="*/ 764 w 965"/>
                <a:gd name="T17" fmla="*/ 447 h 623"/>
                <a:gd name="T18" fmla="*/ 750 w 965"/>
                <a:gd name="T19" fmla="*/ 478 h 623"/>
                <a:gd name="T20" fmla="*/ 726 w 965"/>
                <a:gd name="T21" fmla="*/ 482 h 623"/>
                <a:gd name="T22" fmla="*/ 698 w 965"/>
                <a:gd name="T23" fmla="*/ 460 h 623"/>
                <a:gd name="T24" fmla="*/ 695 w 965"/>
                <a:gd name="T25" fmla="*/ 481 h 623"/>
                <a:gd name="T26" fmla="*/ 720 w 965"/>
                <a:gd name="T27" fmla="*/ 485 h 623"/>
                <a:gd name="T28" fmla="*/ 750 w 965"/>
                <a:gd name="T29" fmla="*/ 502 h 623"/>
                <a:gd name="T30" fmla="*/ 794 w 965"/>
                <a:gd name="T31" fmla="*/ 515 h 623"/>
                <a:gd name="T32" fmla="*/ 856 w 965"/>
                <a:gd name="T33" fmla="*/ 499 h 623"/>
                <a:gd name="T34" fmla="*/ 836 w 965"/>
                <a:gd name="T35" fmla="*/ 534 h 623"/>
                <a:gd name="T36" fmla="*/ 760 w 965"/>
                <a:gd name="T37" fmla="*/ 576 h 623"/>
                <a:gd name="T38" fmla="*/ 734 w 965"/>
                <a:gd name="T39" fmla="*/ 616 h 623"/>
                <a:gd name="T40" fmla="*/ 685 w 965"/>
                <a:gd name="T41" fmla="*/ 565 h 623"/>
                <a:gd name="T42" fmla="*/ 631 w 965"/>
                <a:gd name="T43" fmla="*/ 552 h 623"/>
                <a:gd name="T44" fmla="*/ 686 w 965"/>
                <a:gd name="T45" fmla="*/ 499 h 623"/>
                <a:gd name="T46" fmla="*/ 649 w 965"/>
                <a:gd name="T47" fmla="*/ 490 h 623"/>
                <a:gd name="T48" fmla="*/ 595 w 965"/>
                <a:gd name="T49" fmla="*/ 503 h 623"/>
                <a:gd name="T50" fmla="*/ 556 w 965"/>
                <a:gd name="T51" fmla="*/ 486 h 623"/>
                <a:gd name="T52" fmla="*/ 565 w 965"/>
                <a:gd name="T53" fmla="*/ 465 h 623"/>
                <a:gd name="T54" fmla="*/ 512 w 965"/>
                <a:gd name="T55" fmla="*/ 493 h 623"/>
                <a:gd name="T56" fmla="*/ 480 w 965"/>
                <a:gd name="T57" fmla="*/ 518 h 623"/>
                <a:gd name="T58" fmla="*/ 473 w 965"/>
                <a:gd name="T59" fmla="*/ 560 h 623"/>
                <a:gd name="T60" fmla="*/ 462 w 965"/>
                <a:gd name="T61" fmla="*/ 592 h 623"/>
                <a:gd name="T62" fmla="*/ 402 w 965"/>
                <a:gd name="T63" fmla="*/ 623 h 623"/>
                <a:gd name="T64" fmla="*/ 421 w 965"/>
                <a:gd name="T65" fmla="*/ 567 h 623"/>
                <a:gd name="T66" fmla="*/ 449 w 965"/>
                <a:gd name="T67" fmla="*/ 529 h 623"/>
                <a:gd name="T68" fmla="*/ 460 w 965"/>
                <a:gd name="T69" fmla="*/ 485 h 623"/>
                <a:gd name="T70" fmla="*/ 415 w 965"/>
                <a:gd name="T71" fmla="*/ 446 h 623"/>
                <a:gd name="T72" fmla="*/ 385 w 965"/>
                <a:gd name="T73" fmla="*/ 401 h 623"/>
                <a:gd name="T74" fmla="*/ 325 w 965"/>
                <a:gd name="T75" fmla="*/ 390 h 623"/>
                <a:gd name="T76" fmla="*/ 262 w 965"/>
                <a:gd name="T77" fmla="*/ 404 h 623"/>
                <a:gd name="T78" fmla="*/ 139 w 965"/>
                <a:gd name="T79" fmla="*/ 439 h 623"/>
                <a:gd name="T80" fmla="*/ 28 w 965"/>
                <a:gd name="T81" fmla="*/ 437 h 623"/>
                <a:gd name="T82" fmla="*/ 12 w 965"/>
                <a:gd name="T83" fmla="*/ 369 h 623"/>
                <a:gd name="T84" fmla="*/ 65 w 965"/>
                <a:gd name="T85" fmla="*/ 260 h 623"/>
                <a:gd name="T86" fmla="*/ 54 w 965"/>
                <a:gd name="T87" fmla="*/ 177 h 623"/>
                <a:gd name="T88" fmla="*/ 96 w 965"/>
                <a:gd name="T89" fmla="*/ 141 h 623"/>
                <a:gd name="T90" fmla="*/ 146 w 965"/>
                <a:gd name="T91" fmla="*/ 121 h 623"/>
                <a:gd name="T92" fmla="*/ 206 w 965"/>
                <a:gd name="T93" fmla="*/ 123 h 623"/>
                <a:gd name="T94" fmla="*/ 259 w 965"/>
                <a:gd name="T95" fmla="*/ 133 h 623"/>
                <a:gd name="T96" fmla="*/ 305 w 965"/>
                <a:gd name="T97" fmla="*/ 130 h 623"/>
                <a:gd name="T98" fmla="*/ 355 w 965"/>
                <a:gd name="T99" fmla="*/ 129 h 623"/>
                <a:gd name="T100" fmla="*/ 416 w 965"/>
                <a:gd name="T101" fmla="*/ 121 h 623"/>
                <a:gd name="T102" fmla="*/ 421 w 965"/>
                <a:gd name="T103" fmla="*/ 65 h 623"/>
                <a:gd name="T104" fmla="*/ 461 w 965"/>
                <a:gd name="T105" fmla="*/ 42 h 623"/>
                <a:gd name="T106" fmla="*/ 512 w 965"/>
                <a:gd name="T107" fmla="*/ 17 h 623"/>
                <a:gd name="T108" fmla="*/ 572 w 965"/>
                <a:gd name="T109" fmla="*/ 12 h 623"/>
                <a:gd name="T110" fmla="*/ 605 w 965"/>
                <a:gd name="T111" fmla="*/ 76 h 623"/>
                <a:gd name="T112" fmla="*/ 673 w 965"/>
                <a:gd name="T113" fmla="*/ 114 h 6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65" h="623">
                  <a:moveTo>
                    <a:pt x="727" y="122"/>
                  </a:moveTo>
                  <a:lnTo>
                    <a:pt x="733" y="118"/>
                  </a:lnTo>
                  <a:lnTo>
                    <a:pt x="741" y="119"/>
                  </a:lnTo>
                  <a:lnTo>
                    <a:pt x="748" y="115"/>
                  </a:lnTo>
                  <a:lnTo>
                    <a:pt x="772" y="94"/>
                  </a:lnTo>
                  <a:lnTo>
                    <a:pt x="780" y="93"/>
                  </a:lnTo>
                  <a:lnTo>
                    <a:pt x="804" y="115"/>
                  </a:lnTo>
                  <a:lnTo>
                    <a:pt x="817" y="123"/>
                  </a:lnTo>
                  <a:lnTo>
                    <a:pt x="824" y="120"/>
                  </a:lnTo>
                  <a:lnTo>
                    <a:pt x="825" y="112"/>
                  </a:lnTo>
                  <a:lnTo>
                    <a:pt x="833" y="109"/>
                  </a:lnTo>
                  <a:lnTo>
                    <a:pt x="840" y="114"/>
                  </a:lnTo>
                  <a:lnTo>
                    <a:pt x="847" y="112"/>
                  </a:lnTo>
                  <a:lnTo>
                    <a:pt x="855" y="113"/>
                  </a:lnTo>
                  <a:lnTo>
                    <a:pt x="862" y="117"/>
                  </a:lnTo>
                  <a:lnTo>
                    <a:pt x="870" y="114"/>
                  </a:lnTo>
                  <a:lnTo>
                    <a:pt x="876" y="111"/>
                  </a:lnTo>
                  <a:lnTo>
                    <a:pt x="891" y="115"/>
                  </a:lnTo>
                  <a:lnTo>
                    <a:pt x="898" y="112"/>
                  </a:lnTo>
                  <a:lnTo>
                    <a:pt x="913" y="118"/>
                  </a:lnTo>
                  <a:lnTo>
                    <a:pt x="921" y="116"/>
                  </a:lnTo>
                  <a:lnTo>
                    <a:pt x="928" y="113"/>
                  </a:lnTo>
                  <a:lnTo>
                    <a:pt x="936" y="115"/>
                  </a:lnTo>
                  <a:lnTo>
                    <a:pt x="931" y="121"/>
                  </a:lnTo>
                  <a:lnTo>
                    <a:pt x="946" y="140"/>
                  </a:lnTo>
                  <a:lnTo>
                    <a:pt x="944" y="156"/>
                  </a:lnTo>
                  <a:lnTo>
                    <a:pt x="937" y="160"/>
                  </a:lnTo>
                  <a:lnTo>
                    <a:pt x="930" y="165"/>
                  </a:lnTo>
                  <a:lnTo>
                    <a:pt x="937" y="170"/>
                  </a:lnTo>
                  <a:lnTo>
                    <a:pt x="945" y="168"/>
                  </a:lnTo>
                  <a:lnTo>
                    <a:pt x="952" y="173"/>
                  </a:lnTo>
                  <a:lnTo>
                    <a:pt x="945" y="178"/>
                  </a:lnTo>
                  <a:lnTo>
                    <a:pt x="939" y="182"/>
                  </a:lnTo>
                  <a:lnTo>
                    <a:pt x="940" y="198"/>
                  </a:lnTo>
                  <a:lnTo>
                    <a:pt x="947" y="202"/>
                  </a:lnTo>
                  <a:lnTo>
                    <a:pt x="952" y="208"/>
                  </a:lnTo>
                  <a:lnTo>
                    <a:pt x="953" y="216"/>
                  </a:lnTo>
                  <a:lnTo>
                    <a:pt x="961" y="218"/>
                  </a:lnTo>
                  <a:lnTo>
                    <a:pt x="965" y="259"/>
                  </a:lnTo>
                  <a:lnTo>
                    <a:pt x="959" y="264"/>
                  </a:lnTo>
                  <a:lnTo>
                    <a:pt x="951" y="264"/>
                  </a:lnTo>
                  <a:lnTo>
                    <a:pt x="943" y="266"/>
                  </a:lnTo>
                  <a:lnTo>
                    <a:pt x="936" y="270"/>
                  </a:lnTo>
                  <a:lnTo>
                    <a:pt x="928" y="269"/>
                  </a:lnTo>
                  <a:lnTo>
                    <a:pt x="920" y="268"/>
                  </a:lnTo>
                  <a:lnTo>
                    <a:pt x="912" y="291"/>
                  </a:lnTo>
                  <a:lnTo>
                    <a:pt x="905" y="296"/>
                  </a:lnTo>
                  <a:lnTo>
                    <a:pt x="899" y="302"/>
                  </a:lnTo>
                  <a:lnTo>
                    <a:pt x="897" y="318"/>
                  </a:lnTo>
                  <a:lnTo>
                    <a:pt x="901" y="326"/>
                  </a:lnTo>
                  <a:lnTo>
                    <a:pt x="873" y="341"/>
                  </a:lnTo>
                  <a:lnTo>
                    <a:pt x="865" y="347"/>
                  </a:lnTo>
                  <a:lnTo>
                    <a:pt x="859" y="359"/>
                  </a:lnTo>
                  <a:lnTo>
                    <a:pt x="851" y="361"/>
                  </a:lnTo>
                  <a:lnTo>
                    <a:pt x="845" y="368"/>
                  </a:lnTo>
                  <a:lnTo>
                    <a:pt x="836" y="375"/>
                  </a:lnTo>
                  <a:lnTo>
                    <a:pt x="836" y="387"/>
                  </a:lnTo>
                  <a:lnTo>
                    <a:pt x="822" y="384"/>
                  </a:lnTo>
                  <a:lnTo>
                    <a:pt x="804" y="402"/>
                  </a:lnTo>
                  <a:lnTo>
                    <a:pt x="802" y="407"/>
                  </a:lnTo>
                  <a:lnTo>
                    <a:pt x="799" y="402"/>
                  </a:lnTo>
                  <a:lnTo>
                    <a:pt x="790" y="409"/>
                  </a:lnTo>
                  <a:lnTo>
                    <a:pt x="782" y="412"/>
                  </a:lnTo>
                  <a:lnTo>
                    <a:pt x="777" y="420"/>
                  </a:lnTo>
                  <a:lnTo>
                    <a:pt x="771" y="432"/>
                  </a:lnTo>
                  <a:lnTo>
                    <a:pt x="768" y="433"/>
                  </a:lnTo>
                  <a:lnTo>
                    <a:pt x="765" y="446"/>
                  </a:lnTo>
                  <a:lnTo>
                    <a:pt x="761" y="459"/>
                  </a:lnTo>
                  <a:lnTo>
                    <a:pt x="754" y="464"/>
                  </a:lnTo>
                  <a:lnTo>
                    <a:pt x="755" y="459"/>
                  </a:lnTo>
                  <a:lnTo>
                    <a:pt x="761" y="453"/>
                  </a:lnTo>
                  <a:lnTo>
                    <a:pt x="764" y="447"/>
                  </a:lnTo>
                  <a:lnTo>
                    <a:pt x="760" y="440"/>
                  </a:lnTo>
                  <a:lnTo>
                    <a:pt x="755" y="434"/>
                  </a:lnTo>
                  <a:lnTo>
                    <a:pt x="750" y="435"/>
                  </a:lnTo>
                  <a:lnTo>
                    <a:pt x="751" y="441"/>
                  </a:lnTo>
                  <a:lnTo>
                    <a:pt x="750" y="451"/>
                  </a:lnTo>
                  <a:lnTo>
                    <a:pt x="746" y="458"/>
                  </a:lnTo>
                  <a:lnTo>
                    <a:pt x="743" y="464"/>
                  </a:lnTo>
                  <a:lnTo>
                    <a:pt x="750" y="478"/>
                  </a:lnTo>
                  <a:lnTo>
                    <a:pt x="752" y="487"/>
                  </a:lnTo>
                  <a:lnTo>
                    <a:pt x="747" y="489"/>
                  </a:lnTo>
                  <a:lnTo>
                    <a:pt x="747" y="485"/>
                  </a:lnTo>
                  <a:lnTo>
                    <a:pt x="737" y="475"/>
                  </a:lnTo>
                  <a:lnTo>
                    <a:pt x="737" y="471"/>
                  </a:lnTo>
                  <a:lnTo>
                    <a:pt x="734" y="467"/>
                  </a:lnTo>
                  <a:lnTo>
                    <a:pt x="729" y="474"/>
                  </a:lnTo>
                  <a:lnTo>
                    <a:pt x="726" y="482"/>
                  </a:lnTo>
                  <a:lnTo>
                    <a:pt x="724" y="481"/>
                  </a:lnTo>
                  <a:lnTo>
                    <a:pt x="725" y="474"/>
                  </a:lnTo>
                  <a:lnTo>
                    <a:pt x="721" y="471"/>
                  </a:lnTo>
                  <a:lnTo>
                    <a:pt x="714" y="474"/>
                  </a:lnTo>
                  <a:lnTo>
                    <a:pt x="708" y="475"/>
                  </a:lnTo>
                  <a:lnTo>
                    <a:pt x="706" y="473"/>
                  </a:lnTo>
                  <a:lnTo>
                    <a:pt x="703" y="464"/>
                  </a:lnTo>
                  <a:lnTo>
                    <a:pt x="698" y="460"/>
                  </a:lnTo>
                  <a:lnTo>
                    <a:pt x="700" y="475"/>
                  </a:lnTo>
                  <a:lnTo>
                    <a:pt x="698" y="477"/>
                  </a:lnTo>
                  <a:lnTo>
                    <a:pt x="693" y="478"/>
                  </a:lnTo>
                  <a:lnTo>
                    <a:pt x="681" y="475"/>
                  </a:lnTo>
                  <a:lnTo>
                    <a:pt x="678" y="477"/>
                  </a:lnTo>
                  <a:lnTo>
                    <a:pt x="684" y="479"/>
                  </a:lnTo>
                  <a:lnTo>
                    <a:pt x="690" y="484"/>
                  </a:lnTo>
                  <a:lnTo>
                    <a:pt x="695" y="481"/>
                  </a:lnTo>
                  <a:lnTo>
                    <a:pt x="698" y="482"/>
                  </a:lnTo>
                  <a:lnTo>
                    <a:pt x="702" y="487"/>
                  </a:lnTo>
                  <a:lnTo>
                    <a:pt x="704" y="493"/>
                  </a:lnTo>
                  <a:lnTo>
                    <a:pt x="710" y="496"/>
                  </a:lnTo>
                  <a:lnTo>
                    <a:pt x="711" y="493"/>
                  </a:lnTo>
                  <a:lnTo>
                    <a:pt x="710" y="486"/>
                  </a:lnTo>
                  <a:lnTo>
                    <a:pt x="715" y="487"/>
                  </a:lnTo>
                  <a:lnTo>
                    <a:pt x="720" y="485"/>
                  </a:lnTo>
                  <a:lnTo>
                    <a:pt x="726" y="488"/>
                  </a:lnTo>
                  <a:lnTo>
                    <a:pt x="731" y="485"/>
                  </a:lnTo>
                  <a:lnTo>
                    <a:pt x="731" y="499"/>
                  </a:lnTo>
                  <a:lnTo>
                    <a:pt x="733" y="501"/>
                  </a:lnTo>
                  <a:lnTo>
                    <a:pt x="739" y="496"/>
                  </a:lnTo>
                  <a:lnTo>
                    <a:pt x="742" y="496"/>
                  </a:lnTo>
                  <a:lnTo>
                    <a:pt x="743" y="506"/>
                  </a:lnTo>
                  <a:lnTo>
                    <a:pt x="750" y="502"/>
                  </a:lnTo>
                  <a:lnTo>
                    <a:pt x="755" y="501"/>
                  </a:lnTo>
                  <a:lnTo>
                    <a:pt x="764" y="507"/>
                  </a:lnTo>
                  <a:lnTo>
                    <a:pt x="768" y="519"/>
                  </a:lnTo>
                  <a:lnTo>
                    <a:pt x="773" y="527"/>
                  </a:lnTo>
                  <a:lnTo>
                    <a:pt x="775" y="522"/>
                  </a:lnTo>
                  <a:lnTo>
                    <a:pt x="790" y="522"/>
                  </a:lnTo>
                  <a:lnTo>
                    <a:pt x="794" y="522"/>
                  </a:lnTo>
                  <a:lnTo>
                    <a:pt x="794" y="515"/>
                  </a:lnTo>
                  <a:lnTo>
                    <a:pt x="808" y="520"/>
                  </a:lnTo>
                  <a:lnTo>
                    <a:pt x="815" y="503"/>
                  </a:lnTo>
                  <a:lnTo>
                    <a:pt x="820" y="501"/>
                  </a:lnTo>
                  <a:lnTo>
                    <a:pt x="823" y="506"/>
                  </a:lnTo>
                  <a:lnTo>
                    <a:pt x="830" y="499"/>
                  </a:lnTo>
                  <a:lnTo>
                    <a:pt x="842" y="492"/>
                  </a:lnTo>
                  <a:lnTo>
                    <a:pt x="855" y="490"/>
                  </a:lnTo>
                  <a:lnTo>
                    <a:pt x="856" y="499"/>
                  </a:lnTo>
                  <a:lnTo>
                    <a:pt x="852" y="504"/>
                  </a:lnTo>
                  <a:lnTo>
                    <a:pt x="853" y="511"/>
                  </a:lnTo>
                  <a:lnTo>
                    <a:pt x="856" y="518"/>
                  </a:lnTo>
                  <a:lnTo>
                    <a:pt x="857" y="522"/>
                  </a:lnTo>
                  <a:lnTo>
                    <a:pt x="855" y="525"/>
                  </a:lnTo>
                  <a:lnTo>
                    <a:pt x="839" y="529"/>
                  </a:lnTo>
                  <a:lnTo>
                    <a:pt x="837" y="531"/>
                  </a:lnTo>
                  <a:lnTo>
                    <a:pt x="836" y="534"/>
                  </a:lnTo>
                  <a:lnTo>
                    <a:pt x="825" y="535"/>
                  </a:lnTo>
                  <a:lnTo>
                    <a:pt x="816" y="534"/>
                  </a:lnTo>
                  <a:lnTo>
                    <a:pt x="801" y="534"/>
                  </a:lnTo>
                  <a:lnTo>
                    <a:pt x="794" y="546"/>
                  </a:lnTo>
                  <a:lnTo>
                    <a:pt x="788" y="557"/>
                  </a:lnTo>
                  <a:lnTo>
                    <a:pt x="782" y="569"/>
                  </a:lnTo>
                  <a:lnTo>
                    <a:pt x="769" y="571"/>
                  </a:lnTo>
                  <a:lnTo>
                    <a:pt x="760" y="576"/>
                  </a:lnTo>
                  <a:lnTo>
                    <a:pt x="755" y="579"/>
                  </a:lnTo>
                  <a:lnTo>
                    <a:pt x="762" y="581"/>
                  </a:lnTo>
                  <a:lnTo>
                    <a:pt x="755" y="585"/>
                  </a:lnTo>
                  <a:lnTo>
                    <a:pt x="752" y="593"/>
                  </a:lnTo>
                  <a:lnTo>
                    <a:pt x="752" y="598"/>
                  </a:lnTo>
                  <a:lnTo>
                    <a:pt x="750" y="603"/>
                  </a:lnTo>
                  <a:lnTo>
                    <a:pt x="743" y="605"/>
                  </a:lnTo>
                  <a:lnTo>
                    <a:pt x="734" y="616"/>
                  </a:lnTo>
                  <a:lnTo>
                    <a:pt x="716" y="620"/>
                  </a:lnTo>
                  <a:lnTo>
                    <a:pt x="713" y="619"/>
                  </a:lnTo>
                  <a:lnTo>
                    <a:pt x="698" y="613"/>
                  </a:lnTo>
                  <a:lnTo>
                    <a:pt x="700" y="604"/>
                  </a:lnTo>
                  <a:lnTo>
                    <a:pt x="697" y="594"/>
                  </a:lnTo>
                  <a:lnTo>
                    <a:pt x="697" y="585"/>
                  </a:lnTo>
                  <a:lnTo>
                    <a:pt x="693" y="575"/>
                  </a:lnTo>
                  <a:lnTo>
                    <a:pt x="685" y="565"/>
                  </a:lnTo>
                  <a:lnTo>
                    <a:pt x="678" y="565"/>
                  </a:lnTo>
                  <a:lnTo>
                    <a:pt x="671" y="568"/>
                  </a:lnTo>
                  <a:lnTo>
                    <a:pt x="661" y="562"/>
                  </a:lnTo>
                  <a:lnTo>
                    <a:pt x="648" y="558"/>
                  </a:lnTo>
                  <a:lnTo>
                    <a:pt x="641" y="560"/>
                  </a:lnTo>
                  <a:lnTo>
                    <a:pt x="631" y="562"/>
                  </a:lnTo>
                  <a:lnTo>
                    <a:pt x="629" y="560"/>
                  </a:lnTo>
                  <a:lnTo>
                    <a:pt x="631" y="552"/>
                  </a:lnTo>
                  <a:lnTo>
                    <a:pt x="640" y="545"/>
                  </a:lnTo>
                  <a:lnTo>
                    <a:pt x="642" y="539"/>
                  </a:lnTo>
                  <a:lnTo>
                    <a:pt x="649" y="527"/>
                  </a:lnTo>
                  <a:lnTo>
                    <a:pt x="657" y="518"/>
                  </a:lnTo>
                  <a:lnTo>
                    <a:pt x="661" y="516"/>
                  </a:lnTo>
                  <a:lnTo>
                    <a:pt x="674" y="509"/>
                  </a:lnTo>
                  <a:lnTo>
                    <a:pt x="683" y="503"/>
                  </a:lnTo>
                  <a:lnTo>
                    <a:pt x="686" y="499"/>
                  </a:lnTo>
                  <a:lnTo>
                    <a:pt x="681" y="498"/>
                  </a:lnTo>
                  <a:lnTo>
                    <a:pt x="679" y="490"/>
                  </a:lnTo>
                  <a:lnTo>
                    <a:pt x="670" y="485"/>
                  </a:lnTo>
                  <a:lnTo>
                    <a:pt x="667" y="493"/>
                  </a:lnTo>
                  <a:lnTo>
                    <a:pt x="660" y="492"/>
                  </a:lnTo>
                  <a:lnTo>
                    <a:pt x="655" y="491"/>
                  </a:lnTo>
                  <a:lnTo>
                    <a:pt x="653" y="487"/>
                  </a:lnTo>
                  <a:lnTo>
                    <a:pt x="649" y="490"/>
                  </a:lnTo>
                  <a:lnTo>
                    <a:pt x="645" y="491"/>
                  </a:lnTo>
                  <a:lnTo>
                    <a:pt x="645" y="495"/>
                  </a:lnTo>
                  <a:lnTo>
                    <a:pt x="638" y="496"/>
                  </a:lnTo>
                  <a:lnTo>
                    <a:pt x="621" y="505"/>
                  </a:lnTo>
                  <a:lnTo>
                    <a:pt x="616" y="508"/>
                  </a:lnTo>
                  <a:lnTo>
                    <a:pt x="606" y="507"/>
                  </a:lnTo>
                  <a:lnTo>
                    <a:pt x="599" y="506"/>
                  </a:lnTo>
                  <a:lnTo>
                    <a:pt x="595" y="503"/>
                  </a:lnTo>
                  <a:lnTo>
                    <a:pt x="591" y="501"/>
                  </a:lnTo>
                  <a:lnTo>
                    <a:pt x="584" y="501"/>
                  </a:lnTo>
                  <a:lnTo>
                    <a:pt x="573" y="505"/>
                  </a:lnTo>
                  <a:lnTo>
                    <a:pt x="570" y="501"/>
                  </a:lnTo>
                  <a:lnTo>
                    <a:pt x="581" y="488"/>
                  </a:lnTo>
                  <a:lnTo>
                    <a:pt x="579" y="485"/>
                  </a:lnTo>
                  <a:lnTo>
                    <a:pt x="563" y="487"/>
                  </a:lnTo>
                  <a:lnTo>
                    <a:pt x="556" y="486"/>
                  </a:lnTo>
                  <a:lnTo>
                    <a:pt x="564" y="480"/>
                  </a:lnTo>
                  <a:lnTo>
                    <a:pt x="579" y="479"/>
                  </a:lnTo>
                  <a:lnTo>
                    <a:pt x="590" y="478"/>
                  </a:lnTo>
                  <a:lnTo>
                    <a:pt x="588" y="473"/>
                  </a:lnTo>
                  <a:lnTo>
                    <a:pt x="582" y="474"/>
                  </a:lnTo>
                  <a:lnTo>
                    <a:pt x="573" y="466"/>
                  </a:lnTo>
                  <a:lnTo>
                    <a:pt x="566" y="458"/>
                  </a:lnTo>
                  <a:lnTo>
                    <a:pt x="565" y="465"/>
                  </a:lnTo>
                  <a:lnTo>
                    <a:pt x="558" y="471"/>
                  </a:lnTo>
                  <a:lnTo>
                    <a:pt x="549" y="476"/>
                  </a:lnTo>
                  <a:lnTo>
                    <a:pt x="549" y="466"/>
                  </a:lnTo>
                  <a:lnTo>
                    <a:pt x="544" y="472"/>
                  </a:lnTo>
                  <a:lnTo>
                    <a:pt x="534" y="481"/>
                  </a:lnTo>
                  <a:lnTo>
                    <a:pt x="526" y="484"/>
                  </a:lnTo>
                  <a:lnTo>
                    <a:pt x="518" y="488"/>
                  </a:lnTo>
                  <a:lnTo>
                    <a:pt x="512" y="493"/>
                  </a:lnTo>
                  <a:lnTo>
                    <a:pt x="505" y="496"/>
                  </a:lnTo>
                  <a:lnTo>
                    <a:pt x="507" y="505"/>
                  </a:lnTo>
                  <a:lnTo>
                    <a:pt x="502" y="517"/>
                  </a:lnTo>
                  <a:lnTo>
                    <a:pt x="498" y="525"/>
                  </a:lnTo>
                  <a:lnTo>
                    <a:pt x="494" y="525"/>
                  </a:lnTo>
                  <a:lnTo>
                    <a:pt x="489" y="518"/>
                  </a:lnTo>
                  <a:lnTo>
                    <a:pt x="485" y="517"/>
                  </a:lnTo>
                  <a:lnTo>
                    <a:pt x="480" y="518"/>
                  </a:lnTo>
                  <a:lnTo>
                    <a:pt x="475" y="515"/>
                  </a:lnTo>
                  <a:lnTo>
                    <a:pt x="479" y="521"/>
                  </a:lnTo>
                  <a:lnTo>
                    <a:pt x="490" y="527"/>
                  </a:lnTo>
                  <a:lnTo>
                    <a:pt x="495" y="538"/>
                  </a:lnTo>
                  <a:lnTo>
                    <a:pt x="491" y="550"/>
                  </a:lnTo>
                  <a:lnTo>
                    <a:pt x="487" y="557"/>
                  </a:lnTo>
                  <a:lnTo>
                    <a:pt x="480" y="558"/>
                  </a:lnTo>
                  <a:lnTo>
                    <a:pt x="473" y="560"/>
                  </a:lnTo>
                  <a:lnTo>
                    <a:pt x="472" y="566"/>
                  </a:lnTo>
                  <a:lnTo>
                    <a:pt x="466" y="570"/>
                  </a:lnTo>
                  <a:lnTo>
                    <a:pt x="467" y="578"/>
                  </a:lnTo>
                  <a:lnTo>
                    <a:pt x="461" y="576"/>
                  </a:lnTo>
                  <a:lnTo>
                    <a:pt x="458" y="567"/>
                  </a:lnTo>
                  <a:lnTo>
                    <a:pt x="456" y="563"/>
                  </a:lnTo>
                  <a:lnTo>
                    <a:pt x="460" y="583"/>
                  </a:lnTo>
                  <a:lnTo>
                    <a:pt x="462" y="592"/>
                  </a:lnTo>
                  <a:lnTo>
                    <a:pt x="465" y="598"/>
                  </a:lnTo>
                  <a:lnTo>
                    <a:pt x="462" y="600"/>
                  </a:lnTo>
                  <a:lnTo>
                    <a:pt x="456" y="598"/>
                  </a:lnTo>
                  <a:lnTo>
                    <a:pt x="447" y="599"/>
                  </a:lnTo>
                  <a:lnTo>
                    <a:pt x="438" y="605"/>
                  </a:lnTo>
                  <a:lnTo>
                    <a:pt x="423" y="611"/>
                  </a:lnTo>
                  <a:lnTo>
                    <a:pt x="414" y="621"/>
                  </a:lnTo>
                  <a:lnTo>
                    <a:pt x="402" y="623"/>
                  </a:lnTo>
                  <a:lnTo>
                    <a:pt x="397" y="619"/>
                  </a:lnTo>
                  <a:lnTo>
                    <a:pt x="403" y="610"/>
                  </a:lnTo>
                  <a:lnTo>
                    <a:pt x="402" y="602"/>
                  </a:lnTo>
                  <a:lnTo>
                    <a:pt x="403" y="593"/>
                  </a:lnTo>
                  <a:lnTo>
                    <a:pt x="410" y="587"/>
                  </a:lnTo>
                  <a:lnTo>
                    <a:pt x="410" y="579"/>
                  </a:lnTo>
                  <a:lnTo>
                    <a:pt x="414" y="572"/>
                  </a:lnTo>
                  <a:lnTo>
                    <a:pt x="421" y="567"/>
                  </a:lnTo>
                  <a:lnTo>
                    <a:pt x="421" y="558"/>
                  </a:lnTo>
                  <a:lnTo>
                    <a:pt x="420" y="550"/>
                  </a:lnTo>
                  <a:lnTo>
                    <a:pt x="419" y="541"/>
                  </a:lnTo>
                  <a:lnTo>
                    <a:pt x="421" y="532"/>
                  </a:lnTo>
                  <a:lnTo>
                    <a:pt x="428" y="527"/>
                  </a:lnTo>
                  <a:lnTo>
                    <a:pt x="434" y="534"/>
                  </a:lnTo>
                  <a:lnTo>
                    <a:pt x="440" y="528"/>
                  </a:lnTo>
                  <a:lnTo>
                    <a:pt x="449" y="529"/>
                  </a:lnTo>
                  <a:lnTo>
                    <a:pt x="457" y="528"/>
                  </a:lnTo>
                  <a:lnTo>
                    <a:pt x="465" y="529"/>
                  </a:lnTo>
                  <a:lnTo>
                    <a:pt x="471" y="522"/>
                  </a:lnTo>
                  <a:lnTo>
                    <a:pt x="473" y="514"/>
                  </a:lnTo>
                  <a:lnTo>
                    <a:pt x="468" y="507"/>
                  </a:lnTo>
                  <a:lnTo>
                    <a:pt x="468" y="499"/>
                  </a:lnTo>
                  <a:lnTo>
                    <a:pt x="465" y="491"/>
                  </a:lnTo>
                  <a:lnTo>
                    <a:pt x="460" y="485"/>
                  </a:lnTo>
                  <a:lnTo>
                    <a:pt x="451" y="484"/>
                  </a:lnTo>
                  <a:lnTo>
                    <a:pt x="443" y="481"/>
                  </a:lnTo>
                  <a:lnTo>
                    <a:pt x="439" y="474"/>
                  </a:lnTo>
                  <a:lnTo>
                    <a:pt x="433" y="468"/>
                  </a:lnTo>
                  <a:lnTo>
                    <a:pt x="433" y="459"/>
                  </a:lnTo>
                  <a:lnTo>
                    <a:pt x="429" y="452"/>
                  </a:lnTo>
                  <a:lnTo>
                    <a:pt x="421" y="452"/>
                  </a:lnTo>
                  <a:lnTo>
                    <a:pt x="415" y="446"/>
                  </a:lnTo>
                  <a:lnTo>
                    <a:pt x="408" y="442"/>
                  </a:lnTo>
                  <a:lnTo>
                    <a:pt x="408" y="433"/>
                  </a:lnTo>
                  <a:lnTo>
                    <a:pt x="407" y="425"/>
                  </a:lnTo>
                  <a:lnTo>
                    <a:pt x="406" y="417"/>
                  </a:lnTo>
                  <a:lnTo>
                    <a:pt x="404" y="409"/>
                  </a:lnTo>
                  <a:lnTo>
                    <a:pt x="399" y="403"/>
                  </a:lnTo>
                  <a:lnTo>
                    <a:pt x="392" y="406"/>
                  </a:lnTo>
                  <a:lnTo>
                    <a:pt x="385" y="401"/>
                  </a:lnTo>
                  <a:lnTo>
                    <a:pt x="378" y="398"/>
                  </a:lnTo>
                  <a:lnTo>
                    <a:pt x="370" y="397"/>
                  </a:lnTo>
                  <a:lnTo>
                    <a:pt x="362" y="399"/>
                  </a:lnTo>
                  <a:lnTo>
                    <a:pt x="355" y="403"/>
                  </a:lnTo>
                  <a:lnTo>
                    <a:pt x="346" y="402"/>
                  </a:lnTo>
                  <a:lnTo>
                    <a:pt x="338" y="399"/>
                  </a:lnTo>
                  <a:lnTo>
                    <a:pt x="332" y="394"/>
                  </a:lnTo>
                  <a:lnTo>
                    <a:pt x="325" y="390"/>
                  </a:lnTo>
                  <a:lnTo>
                    <a:pt x="317" y="387"/>
                  </a:lnTo>
                  <a:lnTo>
                    <a:pt x="308" y="386"/>
                  </a:lnTo>
                  <a:lnTo>
                    <a:pt x="300" y="385"/>
                  </a:lnTo>
                  <a:lnTo>
                    <a:pt x="292" y="388"/>
                  </a:lnTo>
                  <a:lnTo>
                    <a:pt x="286" y="394"/>
                  </a:lnTo>
                  <a:lnTo>
                    <a:pt x="277" y="396"/>
                  </a:lnTo>
                  <a:lnTo>
                    <a:pt x="269" y="395"/>
                  </a:lnTo>
                  <a:lnTo>
                    <a:pt x="262" y="404"/>
                  </a:lnTo>
                  <a:lnTo>
                    <a:pt x="255" y="400"/>
                  </a:lnTo>
                  <a:lnTo>
                    <a:pt x="241" y="402"/>
                  </a:lnTo>
                  <a:lnTo>
                    <a:pt x="209" y="428"/>
                  </a:lnTo>
                  <a:lnTo>
                    <a:pt x="192" y="431"/>
                  </a:lnTo>
                  <a:lnTo>
                    <a:pt x="177" y="438"/>
                  </a:lnTo>
                  <a:lnTo>
                    <a:pt x="162" y="451"/>
                  </a:lnTo>
                  <a:lnTo>
                    <a:pt x="152" y="447"/>
                  </a:lnTo>
                  <a:lnTo>
                    <a:pt x="139" y="439"/>
                  </a:lnTo>
                  <a:lnTo>
                    <a:pt x="124" y="442"/>
                  </a:lnTo>
                  <a:lnTo>
                    <a:pt x="109" y="448"/>
                  </a:lnTo>
                  <a:lnTo>
                    <a:pt x="85" y="449"/>
                  </a:lnTo>
                  <a:lnTo>
                    <a:pt x="67" y="449"/>
                  </a:lnTo>
                  <a:lnTo>
                    <a:pt x="50" y="451"/>
                  </a:lnTo>
                  <a:lnTo>
                    <a:pt x="43" y="454"/>
                  </a:lnTo>
                  <a:lnTo>
                    <a:pt x="37" y="444"/>
                  </a:lnTo>
                  <a:lnTo>
                    <a:pt x="28" y="437"/>
                  </a:lnTo>
                  <a:lnTo>
                    <a:pt x="15" y="428"/>
                  </a:lnTo>
                  <a:lnTo>
                    <a:pt x="0" y="423"/>
                  </a:lnTo>
                  <a:lnTo>
                    <a:pt x="1" y="417"/>
                  </a:lnTo>
                  <a:lnTo>
                    <a:pt x="1" y="409"/>
                  </a:lnTo>
                  <a:lnTo>
                    <a:pt x="4" y="399"/>
                  </a:lnTo>
                  <a:lnTo>
                    <a:pt x="5" y="390"/>
                  </a:lnTo>
                  <a:lnTo>
                    <a:pt x="9" y="379"/>
                  </a:lnTo>
                  <a:lnTo>
                    <a:pt x="12" y="369"/>
                  </a:lnTo>
                  <a:lnTo>
                    <a:pt x="12" y="362"/>
                  </a:lnTo>
                  <a:lnTo>
                    <a:pt x="16" y="363"/>
                  </a:lnTo>
                  <a:lnTo>
                    <a:pt x="26" y="360"/>
                  </a:lnTo>
                  <a:lnTo>
                    <a:pt x="23" y="348"/>
                  </a:lnTo>
                  <a:lnTo>
                    <a:pt x="23" y="333"/>
                  </a:lnTo>
                  <a:lnTo>
                    <a:pt x="36" y="294"/>
                  </a:lnTo>
                  <a:lnTo>
                    <a:pt x="48" y="275"/>
                  </a:lnTo>
                  <a:lnTo>
                    <a:pt x="65" y="260"/>
                  </a:lnTo>
                  <a:lnTo>
                    <a:pt x="80" y="243"/>
                  </a:lnTo>
                  <a:lnTo>
                    <a:pt x="83" y="230"/>
                  </a:lnTo>
                  <a:lnTo>
                    <a:pt x="76" y="216"/>
                  </a:lnTo>
                  <a:lnTo>
                    <a:pt x="76" y="205"/>
                  </a:lnTo>
                  <a:lnTo>
                    <a:pt x="65" y="196"/>
                  </a:lnTo>
                  <a:lnTo>
                    <a:pt x="62" y="193"/>
                  </a:lnTo>
                  <a:lnTo>
                    <a:pt x="60" y="188"/>
                  </a:lnTo>
                  <a:lnTo>
                    <a:pt x="54" y="177"/>
                  </a:lnTo>
                  <a:lnTo>
                    <a:pt x="52" y="169"/>
                  </a:lnTo>
                  <a:lnTo>
                    <a:pt x="52" y="168"/>
                  </a:lnTo>
                  <a:lnTo>
                    <a:pt x="63" y="157"/>
                  </a:lnTo>
                  <a:lnTo>
                    <a:pt x="70" y="155"/>
                  </a:lnTo>
                  <a:lnTo>
                    <a:pt x="78" y="155"/>
                  </a:lnTo>
                  <a:lnTo>
                    <a:pt x="84" y="151"/>
                  </a:lnTo>
                  <a:lnTo>
                    <a:pt x="91" y="147"/>
                  </a:lnTo>
                  <a:lnTo>
                    <a:pt x="96" y="141"/>
                  </a:lnTo>
                  <a:lnTo>
                    <a:pt x="97" y="134"/>
                  </a:lnTo>
                  <a:lnTo>
                    <a:pt x="104" y="130"/>
                  </a:lnTo>
                  <a:lnTo>
                    <a:pt x="111" y="128"/>
                  </a:lnTo>
                  <a:lnTo>
                    <a:pt x="118" y="124"/>
                  </a:lnTo>
                  <a:lnTo>
                    <a:pt x="125" y="124"/>
                  </a:lnTo>
                  <a:lnTo>
                    <a:pt x="132" y="121"/>
                  </a:lnTo>
                  <a:lnTo>
                    <a:pt x="139" y="119"/>
                  </a:lnTo>
                  <a:lnTo>
                    <a:pt x="146" y="121"/>
                  </a:lnTo>
                  <a:lnTo>
                    <a:pt x="154" y="119"/>
                  </a:lnTo>
                  <a:lnTo>
                    <a:pt x="162" y="119"/>
                  </a:lnTo>
                  <a:lnTo>
                    <a:pt x="169" y="116"/>
                  </a:lnTo>
                  <a:lnTo>
                    <a:pt x="177" y="118"/>
                  </a:lnTo>
                  <a:lnTo>
                    <a:pt x="183" y="122"/>
                  </a:lnTo>
                  <a:lnTo>
                    <a:pt x="191" y="122"/>
                  </a:lnTo>
                  <a:lnTo>
                    <a:pt x="198" y="123"/>
                  </a:lnTo>
                  <a:lnTo>
                    <a:pt x="206" y="123"/>
                  </a:lnTo>
                  <a:lnTo>
                    <a:pt x="213" y="120"/>
                  </a:lnTo>
                  <a:lnTo>
                    <a:pt x="220" y="123"/>
                  </a:lnTo>
                  <a:lnTo>
                    <a:pt x="227" y="123"/>
                  </a:lnTo>
                  <a:lnTo>
                    <a:pt x="234" y="126"/>
                  </a:lnTo>
                  <a:lnTo>
                    <a:pt x="237" y="133"/>
                  </a:lnTo>
                  <a:lnTo>
                    <a:pt x="244" y="137"/>
                  </a:lnTo>
                  <a:lnTo>
                    <a:pt x="251" y="134"/>
                  </a:lnTo>
                  <a:lnTo>
                    <a:pt x="259" y="133"/>
                  </a:lnTo>
                  <a:lnTo>
                    <a:pt x="261" y="140"/>
                  </a:lnTo>
                  <a:lnTo>
                    <a:pt x="268" y="144"/>
                  </a:lnTo>
                  <a:lnTo>
                    <a:pt x="273" y="138"/>
                  </a:lnTo>
                  <a:lnTo>
                    <a:pt x="279" y="134"/>
                  </a:lnTo>
                  <a:lnTo>
                    <a:pt x="287" y="133"/>
                  </a:lnTo>
                  <a:lnTo>
                    <a:pt x="291" y="126"/>
                  </a:lnTo>
                  <a:lnTo>
                    <a:pt x="298" y="130"/>
                  </a:lnTo>
                  <a:lnTo>
                    <a:pt x="305" y="130"/>
                  </a:lnTo>
                  <a:lnTo>
                    <a:pt x="312" y="127"/>
                  </a:lnTo>
                  <a:lnTo>
                    <a:pt x="317" y="133"/>
                  </a:lnTo>
                  <a:lnTo>
                    <a:pt x="325" y="135"/>
                  </a:lnTo>
                  <a:lnTo>
                    <a:pt x="328" y="129"/>
                  </a:lnTo>
                  <a:lnTo>
                    <a:pt x="337" y="116"/>
                  </a:lnTo>
                  <a:lnTo>
                    <a:pt x="344" y="119"/>
                  </a:lnTo>
                  <a:lnTo>
                    <a:pt x="350" y="122"/>
                  </a:lnTo>
                  <a:lnTo>
                    <a:pt x="355" y="129"/>
                  </a:lnTo>
                  <a:lnTo>
                    <a:pt x="361" y="132"/>
                  </a:lnTo>
                  <a:lnTo>
                    <a:pt x="367" y="127"/>
                  </a:lnTo>
                  <a:lnTo>
                    <a:pt x="374" y="126"/>
                  </a:lnTo>
                  <a:lnTo>
                    <a:pt x="388" y="119"/>
                  </a:lnTo>
                  <a:lnTo>
                    <a:pt x="396" y="118"/>
                  </a:lnTo>
                  <a:lnTo>
                    <a:pt x="403" y="120"/>
                  </a:lnTo>
                  <a:lnTo>
                    <a:pt x="409" y="124"/>
                  </a:lnTo>
                  <a:lnTo>
                    <a:pt x="416" y="121"/>
                  </a:lnTo>
                  <a:lnTo>
                    <a:pt x="418" y="114"/>
                  </a:lnTo>
                  <a:lnTo>
                    <a:pt x="414" y="107"/>
                  </a:lnTo>
                  <a:lnTo>
                    <a:pt x="413" y="100"/>
                  </a:lnTo>
                  <a:lnTo>
                    <a:pt x="413" y="92"/>
                  </a:lnTo>
                  <a:lnTo>
                    <a:pt x="411" y="84"/>
                  </a:lnTo>
                  <a:lnTo>
                    <a:pt x="413" y="78"/>
                  </a:lnTo>
                  <a:lnTo>
                    <a:pt x="417" y="71"/>
                  </a:lnTo>
                  <a:lnTo>
                    <a:pt x="421" y="65"/>
                  </a:lnTo>
                  <a:lnTo>
                    <a:pt x="424" y="58"/>
                  </a:lnTo>
                  <a:lnTo>
                    <a:pt x="431" y="53"/>
                  </a:lnTo>
                  <a:lnTo>
                    <a:pt x="438" y="51"/>
                  </a:lnTo>
                  <a:lnTo>
                    <a:pt x="443" y="46"/>
                  </a:lnTo>
                  <a:lnTo>
                    <a:pt x="451" y="46"/>
                  </a:lnTo>
                  <a:lnTo>
                    <a:pt x="458" y="44"/>
                  </a:lnTo>
                  <a:lnTo>
                    <a:pt x="461" y="43"/>
                  </a:lnTo>
                  <a:lnTo>
                    <a:pt x="461" y="42"/>
                  </a:lnTo>
                  <a:lnTo>
                    <a:pt x="467" y="45"/>
                  </a:lnTo>
                  <a:lnTo>
                    <a:pt x="475" y="46"/>
                  </a:lnTo>
                  <a:lnTo>
                    <a:pt x="480" y="40"/>
                  </a:lnTo>
                  <a:lnTo>
                    <a:pt x="483" y="34"/>
                  </a:lnTo>
                  <a:lnTo>
                    <a:pt x="483" y="26"/>
                  </a:lnTo>
                  <a:lnTo>
                    <a:pt x="489" y="20"/>
                  </a:lnTo>
                  <a:lnTo>
                    <a:pt x="504" y="19"/>
                  </a:lnTo>
                  <a:lnTo>
                    <a:pt x="512" y="17"/>
                  </a:lnTo>
                  <a:lnTo>
                    <a:pt x="518" y="13"/>
                  </a:lnTo>
                  <a:lnTo>
                    <a:pt x="525" y="9"/>
                  </a:lnTo>
                  <a:lnTo>
                    <a:pt x="532" y="9"/>
                  </a:lnTo>
                  <a:lnTo>
                    <a:pt x="540" y="7"/>
                  </a:lnTo>
                  <a:lnTo>
                    <a:pt x="545" y="3"/>
                  </a:lnTo>
                  <a:lnTo>
                    <a:pt x="552" y="0"/>
                  </a:lnTo>
                  <a:lnTo>
                    <a:pt x="566" y="6"/>
                  </a:lnTo>
                  <a:lnTo>
                    <a:pt x="572" y="12"/>
                  </a:lnTo>
                  <a:lnTo>
                    <a:pt x="574" y="19"/>
                  </a:lnTo>
                  <a:lnTo>
                    <a:pt x="594" y="31"/>
                  </a:lnTo>
                  <a:lnTo>
                    <a:pt x="596" y="39"/>
                  </a:lnTo>
                  <a:lnTo>
                    <a:pt x="590" y="44"/>
                  </a:lnTo>
                  <a:lnTo>
                    <a:pt x="583" y="47"/>
                  </a:lnTo>
                  <a:lnTo>
                    <a:pt x="588" y="53"/>
                  </a:lnTo>
                  <a:lnTo>
                    <a:pt x="598" y="73"/>
                  </a:lnTo>
                  <a:lnTo>
                    <a:pt x="605" y="76"/>
                  </a:lnTo>
                  <a:lnTo>
                    <a:pt x="628" y="76"/>
                  </a:lnTo>
                  <a:lnTo>
                    <a:pt x="634" y="71"/>
                  </a:lnTo>
                  <a:lnTo>
                    <a:pt x="642" y="69"/>
                  </a:lnTo>
                  <a:lnTo>
                    <a:pt x="646" y="75"/>
                  </a:lnTo>
                  <a:lnTo>
                    <a:pt x="653" y="79"/>
                  </a:lnTo>
                  <a:lnTo>
                    <a:pt x="659" y="83"/>
                  </a:lnTo>
                  <a:lnTo>
                    <a:pt x="674" y="106"/>
                  </a:lnTo>
                  <a:lnTo>
                    <a:pt x="673" y="114"/>
                  </a:lnTo>
                  <a:lnTo>
                    <a:pt x="678" y="120"/>
                  </a:lnTo>
                  <a:lnTo>
                    <a:pt x="693" y="126"/>
                  </a:lnTo>
                  <a:lnTo>
                    <a:pt x="699" y="120"/>
                  </a:lnTo>
                  <a:lnTo>
                    <a:pt x="706" y="116"/>
                  </a:lnTo>
                  <a:lnTo>
                    <a:pt x="713" y="116"/>
                  </a:lnTo>
                  <a:lnTo>
                    <a:pt x="727" y="122"/>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33" name="Freeform 30"/>
            <p:cNvSpPr>
              <a:spLocks/>
            </p:cNvSpPr>
            <p:nvPr/>
          </p:nvSpPr>
          <p:spPr bwMode="auto">
            <a:xfrm>
              <a:off x="168" y="3194"/>
              <a:ext cx="183" cy="168"/>
            </a:xfrm>
            <a:custGeom>
              <a:avLst/>
              <a:gdLst>
                <a:gd name="T0" fmla="*/ 105 w 183"/>
                <a:gd name="T1" fmla="*/ 0 h 168"/>
                <a:gd name="T2" fmla="*/ 96 w 183"/>
                <a:gd name="T3" fmla="*/ 1 h 168"/>
                <a:gd name="T4" fmla="*/ 71 w 183"/>
                <a:gd name="T5" fmla="*/ 8 h 168"/>
                <a:gd name="T6" fmla="*/ 49 w 183"/>
                <a:gd name="T7" fmla="*/ 2 h 168"/>
                <a:gd name="T8" fmla="*/ 28 w 183"/>
                <a:gd name="T9" fmla="*/ 14 h 168"/>
                <a:gd name="T10" fmla="*/ 13 w 183"/>
                <a:gd name="T11" fmla="*/ 19 h 168"/>
                <a:gd name="T12" fmla="*/ 8 w 183"/>
                <a:gd name="T13" fmla="*/ 26 h 168"/>
                <a:gd name="T14" fmla="*/ 4 w 183"/>
                <a:gd name="T15" fmla="*/ 29 h 168"/>
                <a:gd name="T16" fmla="*/ 8 w 183"/>
                <a:gd name="T17" fmla="*/ 34 h 168"/>
                <a:gd name="T18" fmla="*/ 20 w 183"/>
                <a:gd name="T19" fmla="*/ 42 h 168"/>
                <a:gd name="T20" fmla="*/ 21 w 183"/>
                <a:gd name="T21" fmla="*/ 55 h 168"/>
                <a:gd name="T22" fmla="*/ 10 w 183"/>
                <a:gd name="T23" fmla="*/ 66 h 168"/>
                <a:gd name="T24" fmla="*/ 10 w 183"/>
                <a:gd name="T25" fmla="*/ 83 h 168"/>
                <a:gd name="T26" fmla="*/ 9 w 183"/>
                <a:gd name="T27" fmla="*/ 101 h 168"/>
                <a:gd name="T28" fmla="*/ 0 w 183"/>
                <a:gd name="T29" fmla="*/ 119 h 168"/>
                <a:gd name="T30" fmla="*/ 3 w 183"/>
                <a:gd name="T31" fmla="*/ 123 h 168"/>
                <a:gd name="T32" fmla="*/ 12 w 183"/>
                <a:gd name="T33" fmla="*/ 126 h 168"/>
                <a:gd name="T34" fmla="*/ 50 w 183"/>
                <a:gd name="T35" fmla="*/ 116 h 168"/>
                <a:gd name="T36" fmla="*/ 42 w 183"/>
                <a:gd name="T37" fmla="*/ 125 h 168"/>
                <a:gd name="T38" fmla="*/ 27 w 183"/>
                <a:gd name="T39" fmla="*/ 134 h 168"/>
                <a:gd name="T40" fmla="*/ 16 w 183"/>
                <a:gd name="T41" fmla="*/ 144 h 168"/>
                <a:gd name="T42" fmla="*/ 16 w 183"/>
                <a:gd name="T43" fmla="*/ 152 h 168"/>
                <a:gd name="T44" fmla="*/ 18 w 183"/>
                <a:gd name="T45" fmla="*/ 168 h 168"/>
                <a:gd name="T46" fmla="*/ 27 w 183"/>
                <a:gd name="T47" fmla="*/ 163 h 168"/>
                <a:gd name="T48" fmla="*/ 32 w 183"/>
                <a:gd name="T49" fmla="*/ 149 h 168"/>
                <a:gd name="T50" fmla="*/ 42 w 183"/>
                <a:gd name="T51" fmla="*/ 138 h 168"/>
                <a:gd name="T52" fmla="*/ 54 w 183"/>
                <a:gd name="T53" fmla="*/ 126 h 168"/>
                <a:gd name="T54" fmla="*/ 68 w 183"/>
                <a:gd name="T55" fmla="*/ 114 h 168"/>
                <a:gd name="T56" fmla="*/ 85 w 183"/>
                <a:gd name="T57" fmla="*/ 94 h 168"/>
                <a:gd name="T58" fmla="*/ 93 w 183"/>
                <a:gd name="T59" fmla="*/ 80 h 168"/>
                <a:gd name="T60" fmla="*/ 107 w 183"/>
                <a:gd name="T61" fmla="*/ 77 h 168"/>
                <a:gd name="T62" fmla="*/ 119 w 183"/>
                <a:gd name="T63" fmla="*/ 72 h 168"/>
                <a:gd name="T64" fmla="*/ 136 w 183"/>
                <a:gd name="T65" fmla="*/ 68 h 168"/>
                <a:gd name="T66" fmla="*/ 152 w 183"/>
                <a:gd name="T67" fmla="*/ 66 h 168"/>
                <a:gd name="T68" fmla="*/ 162 w 183"/>
                <a:gd name="T69" fmla="*/ 69 h 168"/>
                <a:gd name="T70" fmla="*/ 178 w 183"/>
                <a:gd name="T71" fmla="*/ 60 h 168"/>
                <a:gd name="T72" fmla="*/ 183 w 183"/>
                <a:gd name="T73" fmla="*/ 50 h 168"/>
                <a:gd name="T74" fmla="*/ 180 w 183"/>
                <a:gd name="T75" fmla="*/ 40 h 168"/>
                <a:gd name="T76" fmla="*/ 169 w 183"/>
                <a:gd name="T77" fmla="*/ 41 h 168"/>
                <a:gd name="T78" fmla="*/ 149 w 183"/>
                <a:gd name="T79" fmla="*/ 38 h 168"/>
                <a:gd name="T80" fmla="*/ 131 w 183"/>
                <a:gd name="T81" fmla="*/ 34 h 168"/>
                <a:gd name="T82" fmla="*/ 121 w 183"/>
                <a:gd name="T83" fmla="*/ 29 h 168"/>
                <a:gd name="T84" fmla="*/ 111 w 183"/>
                <a:gd name="T85" fmla="*/ 20 h 168"/>
                <a:gd name="T86" fmla="*/ 105 w 183"/>
                <a:gd name="T87" fmla="*/ 9 h 168"/>
                <a:gd name="T88" fmla="*/ 105 w 183"/>
                <a:gd name="T89" fmla="*/ 0 h 1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3" h="168">
                  <a:moveTo>
                    <a:pt x="105" y="0"/>
                  </a:moveTo>
                  <a:lnTo>
                    <a:pt x="96" y="1"/>
                  </a:lnTo>
                  <a:lnTo>
                    <a:pt x="71" y="8"/>
                  </a:lnTo>
                  <a:lnTo>
                    <a:pt x="49" y="2"/>
                  </a:lnTo>
                  <a:lnTo>
                    <a:pt x="28" y="14"/>
                  </a:lnTo>
                  <a:lnTo>
                    <a:pt x="13" y="19"/>
                  </a:lnTo>
                  <a:lnTo>
                    <a:pt x="8" y="26"/>
                  </a:lnTo>
                  <a:lnTo>
                    <a:pt x="4" y="29"/>
                  </a:lnTo>
                  <a:lnTo>
                    <a:pt x="8" y="34"/>
                  </a:lnTo>
                  <a:lnTo>
                    <a:pt x="20" y="42"/>
                  </a:lnTo>
                  <a:lnTo>
                    <a:pt x="21" y="55"/>
                  </a:lnTo>
                  <a:lnTo>
                    <a:pt x="10" y="66"/>
                  </a:lnTo>
                  <a:lnTo>
                    <a:pt x="10" y="83"/>
                  </a:lnTo>
                  <a:lnTo>
                    <a:pt x="9" y="101"/>
                  </a:lnTo>
                  <a:lnTo>
                    <a:pt x="0" y="119"/>
                  </a:lnTo>
                  <a:lnTo>
                    <a:pt x="3" y="123"/>
                  </a:lnTo>
                  <a:lnTo>
                    <a:pt x="12" y="126"/>
                  </a:lnTo>
                  <a:lnTo>
                    <a:pt x="50" y="116"/>
                  </a:lnTo>
                  <a:lnTo>
                    <a:pt x="42" y="125"/>
                  </a:lnTo>
                  <a:lnTo>
                    <a:pt x="27" y="134"/>
                  </a:lnTo>
                  <a:lnTo>
                    <a:pt x="16" y="144"/>
                  </a:lnTo>
                  <a:lnTo>
                    <a:pt x="16" y="152"/>
                  </a:lnTo>
                  <a:lnTo>
                    <a:pt x="18" y="168"/>
                  </a:lnTo>
                  <a:lnTo>
                    <a:pt x="27" y="163"/>
                  </a:lnTo>
                  <a:lnTo>
                    <a:pt x="32" y="149"/>
                  </a:lnTo>
                  <a:lnTo>
                    <a:pt x="42" y="138"/>
                  </a:lnTo>
                  <a:lnTo>
                    <a:pt x="54" y="126"/>
                  </a:lnTo>
                  <a:lnTo>
                    <a:pt x="68" y="114"/>
                  </a:lnTo>
                  <a:lnTo>
                    <a:pt x="85" y="94"/>
                  </a:lnTo>
                  <a:lnTo>
                    <a:pt x="93" y="80"/>
                  </a:lnTo>
                  <a:lnTo>
                    <a:pt x="107" y="77"/>
                  </a:lnTo>
                  <a:lnTo>
                    <a:pt x="119" y="72"/>
                  </a:lnTo>
                  <a:lnTo>
                    <a:pt x="136" y="68"/>
                  </a:lnTo>
                  <a:lnTo>
                    <a:pt x="152" y="66"/>
                  </a:lnTo>
                  <a:lnTo>
                    <a:pt x="162" y="69"/>
                  </a:lnTo>
                  <a:lnTo>
                    <a:pt x="178" y="60"/>
                  </a:lnTo>
                  <a:lnTo>
                    <a:pt x="183" y="50"/>
                  </a:lnTo>
                  <a:lnTo>
                    <a:pt x="180" y="40"/>
                  </a:lnTo>
                  <a:lnTo>
                    <a:pt x="169" y="41"/>
                  </a:lnTo>
                  <a:lnTo>
                    <a:pt x="149" y="38"/>
                  </a:lnTo>
                  <a:lnTo>
                    <a:pt x="131" y="34"/>
                  </a:lnTo>
                  <a:lnTo>
                    <a:pt x="121" y="29"/>
                  </a:lnTo>
                  <a:lnTo>
                    <a:pt x="111" y="20"/>
                  </a:lnTo>
                  <a:lnTo>
                    <a:pt x="105" y="9"/>
                  </a:lnTo>
                  <a:lnTo>
                    <a:pt x="105" y="0"/>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34" name="Freeform 31"/>
            <p:cNvSpPr>
              <a:spLocks/>
            </p:cNvSpPr>
            <p:nvPr/>
          </p:nvSpPr>
          <p:spPr bwMode="auto">
            <a:xfrm>
              <a:off x="189" y="3075"/>
              <a:ext cx="634" cy="560"/>
            </a:xfrm>
            <a:custGeom>
              <a:avLst/>
              <a:gdLst>
                <a:gd name="T0" fmla="*/ 605 w 634"/>
                <a:gd name="T1" fmla="*/ 38 h 560"/>
                <a:gd name="T2" fmla="*/ 521 w 634"/>
                <a:gd name="T3" fmla="*/ 10 h 560"/>
                <a:gd name="T4" fmla="*/ 505 w 634"/>
                <a:gd name="T5" fmla="*/ 4 h 560"/>
                <a:gd name="T6" fmla="*/ 454 w 634"/>
                <a:gd name="T7" fmla="*/ 26 h 560"/>
                <a:gd name="T8" fmla="*/ 393 w 634"/>
                <a:gd name="T9" fmla="*/ 44 h 560"/>
                <a:gd name="T10" fmla="*/ 346 w 634"/>
                <a:gd name="T11" fmla="*/ 87 h 560"/>
                <a:gd name="T12" fmla="*/ 310 w 634"/>
                <a:gd name="T13" fmla="*/ 121 h 560"/>
                <a:gd name="T14" fmla="*/ 281 w 634"/>
                <a:gd name="T15" fmla="*/ 149 h 560"/>
                <a:gd name="T16" fmla="*/ 255 w 634"/>
                <a:gd name="T17" fmla="*/ 150 h 560"/>
                <a:gd name="T18" fmla="*/ 214 w 634"/>
                <a:gd name="T19" fmla="*/ 157 h 560"/>
                <a:gd name="T20" fmla="*/ 173 w 634"/>
                <a:gd name="T21" fmla="*/ 161 h 560"/>
                <a:gd name="T22" fmla="*/ 166 w 634"/>
                <a:gd name="T23" fmla="*/ 179 h 560"/>
                <a:gd name="T24" fmla="*/ 182 w 634"/>
                <a:gd name="T25" fmla="*/ 188 h 560"/>
                <a:gd name="T26" fmla="*/ 202 w 634"/>
                <a:gd name="T27" fmla="*/ 190 h 560"/>
                <a:gd name="T28" fmla="*/ 219 w 634"/>
                <a:gd name="T29" fmla="*/ 192 h 560"/>
                <a:gd name="T30" fmla="*/ 170 w 634"/>
                <a:gd name="T31" fmla="*/ 206 h 560"/>
                <a:gd name="T32" fmla="*/ 172 w 634"/>
                <a:gd name="T33" fmla="*/ 217 h 560"/>
                <a:gd name="T34" fmla="*/ 129 w 634"/>
                <a:gd name="T35" fmla="*/ 234 h 560"/>
                <a:gd name="T36" fmla="*/ 106 w 634"/>
                <a:gd name="T37" fmla="*/ 234 h 560"/>
                <a:gd name="T38" fmla="*/ 91 w 634"/>
                <a:gd name="T39" fmla="*/ 238 h 560"/>
                <a:gd name="T40" fmla="*/ 68 w 634"/>
                <a:gd name="T41" fmla="*/ 249 h 560"/>
                <a:gd name="T42" fmla="*/ 38 w 634"/>
                <a:gd name="T43" fmla="*/ 253 h 560"/>
                <a:gd name="T44" fmla="*/ 16 w 634"/>
                <a:gd name="T45" fmla="*/ 275 h 560"/>
                <a:gd name="T46" fmla="*/ 0 w 634"/>
                <a:gd name="T47" fmla="*/ 304 h 560"/>
                <a:gd name="T48" fmla="*/ 9 w 634"/>
                <a:gd name="T49" fmla="*/ 332 h 560"/>
                <a:gd name="T50" fmla="*/ 38 w 634"/>
                <a:gd name="T51" fmla="*/ 325 h 560"/>
                <a:gd name="T52" fmla="*/ 43 w 634"/>
                <a:gd name="T53" fmla="*/ 337 h 560"/>
                <a:gd name="T54" fmla="*/ 53 w 634"/>
                <a:gd name="T55" fmla="*/ 365 h 560"/>
                <a:gd name="T56" fmla="*/ 57 w 634"/>
                <a:gd name="T57" fmla="*/ 387 h 560"/>
                <a:gd name="T58" fmla="*/ 78 w 634"/>
                <a:gd name="T59" fmla="*/ 407 h 560"/>
                <a:gd name="T60" fmla="*/ 57 w 634"/>
                <a:gd name="T61" fmla="*/ 417 h 560"/>
                <a:gd name="T62" fmla="*/ 35 w 634"/>
                <a:gd name="T63" fmla="*/ 398 h 560"/>
                <a:gd name="T64" fmla="*/ 36 w 634"/>
                <a:gd name="T65" fmla="*/ 422 h 560"/>
                <a:gd name="T66" fmla="*/ 37 w 634"/>
                <a:gd name="T67" fmla="*/ 435 h 560"/>
                <a:gd name="T68" fmla="*/ 54 w 634"/>
                <a:gd name="T69" fmla="*/ 434 h 560"/>
                <a:gd name="T70" fmla="*/ 81 w 634"/>
                <a:gd name="T71" fmla="*/ 440 h 560"/>
                <a:gd name="T72" fmla="*/ 96 w 634"/>
                <a:gd name="T73" fmla="*/ 464 h 560"/>
                <a:gd name="T74" fmla="*/ 100 w 634"/>
                <a:gd name="T75" fmla="*/ 477 h 560"/>
                <a:gd name="T76" fmla="*/ 111 w 634"/>
                <a:gd name="T77" fmla="*/ 477 h 560"/>
                <a:gd name="T78" fmla="*/ 112 w 634"/>
                <a:gd name="T79" fmla="*/ 492 h 560"/>
                <a:gd name="T80" fmla="*/ 128 w 634"/>
                <a:gd name="T81" fmla="*/ 501 h 560"/>
                <a:gd name="T82" fmla="*/ 119 w 634"/>
                <a:gd name="T83" fmla="*/ 523 h 560"/>
                <a:gd name="T84" fmla="*/ 172 w 634"/>
                <a:gd name="T85" fmla="*/ 507 h 560"/>
                <a:gd name="T86" fmla="*/ 170 w 634"/>
                <a:gd name="T87" fmla="*/ 520 h 560"/>
                <a:gd name="T88" fmla="*/ 145 w 634"/>
                <a:gd name="T89" fmla="*/ 532 h 560"/>
                <a:gd name="T90" fmla="*/ 141 w 634"/>
                <a:gd name="T91" fmla="*/ 546 h 560"/>
                <a:gd name="T92" fmla="*/ 169 w 634"/>
                <a:gd name="T93" fmla="*/ 545 h 560"/>
                <a:gd name="T94" fmla="*/ 184 w 634"/>
                <a:gd name="T95" fmla="*/ 528 h 560"/>
                <a:gd name="T96" fmla="*/ 205 w 634"/>
                <a:gd name="T97" fmla="*/ 522 h 560"/>
                <a:gd name="T98" fmla="*/ 230 w 634"/>
                <a:gd name="T99" fmla="*/ 533 h 560"/>
                <a:gd name="T100" fmla="*/ 239 w 634"/>
                <a:gd name="T101" fmla="*/ 525 h 560"/>
                <a:gd name="T102" fmla="*/ 262 w 634"/>
                <a:gd name="T103" fmla="*/ 555 h 560"/>
                <a:gd name="T104" fmla="*/ 301 w 634"/>
                <a:gd name="T105" fmla="*/ 557 h 560"/>
                <a:gd name="T106" fmla="*/ 340 w 634"/>
                <a:gd name="T107" fmla="*/ 535 h 560"/>
                <a:gd name="T108" fmla="*/ 339 w 634"/>
                <a:gd name="T109" fmla="*/ 500 h 560"/>
                <a:gd name="T110" fmla="*/ 361 w 634"/>
                <a:gd name="T111" fmla="*/ 482 h 560"/>
                <a:gd name="T112" fmla="*/ 399 w 634"/>
                <a:gd name="T113" fmla="*/ 486 h 560"/>
                <a:gd name="T114" fmla="*/ 456 w 634"/>
                <a:gd name="T115" fmla="*/ 501 h 560"/>
                <a:gd name="T116" fmla="*/ 491 w 634"/>
                <a:gd name="T117" fmla="*/ 519 h 560"/>
                <a:gd name="T118" fmla="*/ 523 w 634"/>
                <a:gd name="T119" fmla="*/ 507 h 560"/>
                <a:gd name="T120" fmla="*/ 574 w 634"/>
                <a:gd name="T121" fmla="*/ 461 h 560"/>
                <a:gd name="T122" fmla="*/ 634 w 634"/>
                <a:gd name="T123" fmla="*/ 31 h 5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34" h="560">
                  <a:moveTo>
                    <a:pt x="634" y="31"/>
                  </a:moveTo>
                  <a:lnTo>
                    <a:pt x="634" y="30"/>
                  </a:lnTo>
                  <a:lnTo>
                    <a:pt x="605" y="38"/>
                  </a:lnTo>
                  <a:lnTo>
                    <a:pt x="575" y="12"/>
                  </a:lnTo>
                  <a:lnTo>
                    <a:pt x="534" y="21"/>
                  </a:lnTo>
                  <a:lnTo>
                    <a:pt x="521" y="10"/>
                  </a:lnTo>
                  <a:lnTo>
                    <a:pt x="519" y="1"/>
                  </a:lnTo>
                  <a:lnTo>
                    <a:pt x="512" y="0"/>
                  </a:lnTo>
                  <a:lnTo>
                    <a:pt x="505" y="4"/>
                  </a:lnTo>
                  <a:lnTo>
                    <a:pt x="494" y="14"/>
                  </a:lnTo>
                  <a:lnTo>
                    <a:pt x="474" y="20"/>
                  </a:lnTo>
                  <a:lnTo>
                    <a:pt x="454" y="26"/>
                  </a:lnTo>
                  <a:lnTo>
                    <a:pt x="429" y="30"/>
                  </a:lnTo>
                  <a:lnTo>
                    <a:pt x="411" y="36"/>
                  </a:lnTo>
                  <a:lnTo>
                    <a:pt x="393" y="44"/>
                  </a:lnTo>
                  <a:lnTo>
                    <a:pt x="367" y="63"/>
                  </a:lnTo>
                  <a:lnTo>
                    <a:pt x="356" y="74"/>
                  </a:lnTo>
                  <a:lnTo>
                    <a:pt x="346" y="87"/>
                  </a:lnTo>
                  <a:lnTo>
                    <a:pt x="332" y="96"/>
                  </a:lnTo>
                  <a:lnTo>
                    <a:pt x="322" y="111"/>
                  </a:lnTo>
                  <a:lnTo>
                    <a:pt x="310" y="121"/>
                  </a:lnTo>
                  <a:lnTo>
                    <a:pt x="306" y="137"/>
                  </a:lnTo>
                  <a:lnTo>
                    <a:pt x="293" y="148"/>
                  </a:lnTo>
                  <a:lnTo>
                    <a:pt x="281" y="149"/>
                  </a:lnTo>
                  <a:lnTo>
                    <a:pt x="268" y="150"/>
                  </a:lnTo>
                  <a:lnTo>
                    <a:pt x="263" y="153"/>
                  </a:lnTo>
                  <a:lnTo>
                    <a:pt x="255" y="150"/>
                  </a:lnTo>
                  <a:lnTo>
                    <a:pt x="242" y="150"/>
                  </a:lnTo>
                  <a:lnTo>
                    <a:pt x="230" y="153"/>
                  </a:lnTo>
                  <a:lnTo>
                    <a:pt x="214" y="157"/>
                  </a:lnTo>
                  <a:lnTo>
                    <a:pt x="199" y="160"/>
                  </a:lnTo>
                  <a:lnTo>
                    <a:pt x="183" y="159"/>
                  </a:lnTo>
                  <a:lnTo>
                    <a:pt x="173" y="161"/>
                  </a:lnTo>
                  <a:lnTo>
                    <a:pt x="171" y="157"/>
                  </a:lnTo>
                  <a:lnTo>
                    <a:pt x="167" y="171"/>
                  </a:lnTo>
                  <a:lnTo>
                    <a:pt x="166" y="179"/>
                  </a:lnTo>
                  <a:lnTo>
                    <a:pt x="173" y="181"/>
                  </a:lnTo>
                  <a:lnTo>
                    <a:pt x="177" y="188"/>
                  </a:lnTo>
                  <a:lnTo>
                    <a:pt x="182" y="188"/>
                  </a:lnTo>
                  <a:lnTo>
                    <a:pt x="186" y="192"/>
                  </a:lnTo>
                  <a:lnTo>
                    <a:pt x="191" y="192"/>
                  </a:lnTo>
                  <a:lnTo>
                    <a:pt x="202" y="190"/>
                  </a:lnTo>
                  <a:lnTo>
                    <a:pt x="208" y="186"/>
                  </a:lnTo>
                  <a:lnTo>
                    <a:pt x="217" y="187"/>
                  </a:lnTo>
                  <a:lnTo>
                    <a:pt x="219" y="192"/>
                  </a:lnTo>
                  <a:lnTo>
                    <a:pt x="196" y="199"/>
                  </a:lnTo>
                  <a:lnTo>
                    <a:pt x="184" y="202"/>
                  </a:lnTo>
                  <a:lnTo>
                    <a:pt x="170" y="206"/>
                  </a:lnTo>
                  <a:lnTo>
                    <a:pt x="159" y="213"/>
                  </a:lnTo>
                  <a:lnTo>
                    <a:pt x="162" y="217"/>
                  </a:lnTo>
                  <a:lnTo>
                    <a:pt x="172" y="217"/>
                  </a:lnTo>
                  <a:lnTo>
                    <a:pt x="175" y="224"/>
                  </a:lnTo>
                  <a:lnTo>
                    <a:pt x="161" y="229"/>
                  </a:lnTo>
                  <a:lnTo>
                    <a:pt x="129" y="234"/>
                  </a:lnTo>
                  <a:lnTo>
                    <a:pt x="115" y="239"/>
                  </a:lnTo>
                  <a:lnTo>
                    <a:pt x="107" y="240"/>
                  </a:lnTo>
                  <a:lnTo>
                    <a:pt x="106" y="234"/>
                  </a:lnTo>
                  <a:lnTo>
                    <a:pt x="99" y="232"/>
                  </a:lnTo>
                  <a:lnTo>
                    <a:pt x="89" y="232"/>
                  </a:lnTo>
                  <a:lnTo>
                    <a:pt x="91" y="238"/>
                  </a:lnTo>
                  <a:lnTo>
                    <a:pt x="96" y="247"/>
                  </a:lnTo>
                  <a:lnTo>
                    <a:pt x="83" y="250"/>
                  </a:lnTo>
                  <a:lnTo>
                    <a:pt x="68" y="249"/>
                  </a:lnTo>
                  <a:lnTo>
                    <a:pt x="61" y="243"/>
                  </a:lnTo>
                  <a:lnTo>
                    <a:pt x="45" y="253"/>
                  </a:lnTo>
                  <a:lnTo>
                    <a:pt x="38" y="253"/>
                  </a:lnTo>
                  <a:lnTo>
                    <a:pt x="30" y="254"/>
                  </a:lnTo>
                  <a:lnTo>
                    <a:pt x="24" y="265"/>
                  </a:lnTo>
                  <a:lnTo>
                    <a:pt x="16" y="275"/>
                  </a:lnTo>
                  <a:lnTo>
                    <a:pt x="10" y="289"/>
                  </a:lnTo>
                  <a:lnTo>
                    <a:pt x="4" y="291"/>
                  </a:lnTo>
                  <a:lnTo>
                    <a:pt x="0" y="304"/>
                  </a:lnTo>
                  <a:lnTo>
                    <a:pt x="0" y="327"/>
                  </a:lnTo>
                  <a:lnTo>
                    <a:pt x="2" y="333"/>
                  </a:lnTo>
                  <a:lnTo>
                    <a:pt x="9" y="332"/>
                  </a:lnTo>
                  <a:lnTo>
                    <a:pt x="18" y="330"/>
                  </a:lnTo>
                  <a:lnTo>
                    <a:pt x="31" y="328"/>
                  </a:lnTo>
                  <a:lnTo>
                    <a:pt x="38" y="325"/>
                  </a:lnTo>
                  <a:lnTo>
                    <a:pt x="48" y="320"/>
                  </a:lnTo>
                  <a:lnTo>
                    <a:pt x="52" y="326"/>
                  </a:lnTo>
                  <a:lnTo>
                    <a:pt x="43" y="337"/>
                  </a:lnTo>
                  <a:lnTo>
                    <a:pt x="43" y="350"/>
                  </a:lnTo>
                  <a:lnTo>
                    <a:pt x="53" y="358"/>
                  </a:lnTo>
                  <a:lnTo>
                    <a:pt x="53" y="365"/>
                  </a:lnTo>
                  <a:lnTo>
                    <a:pt x="61" y="371"/>
                  </a:lnTo>
                  <a:lnTo>
                    <a:pt x="65" y="377"/>
                  </a:lnTo>
                  <a:lnTo>
                    <a:pt x="57" y="387"/>
                  </a:lnTo>
                  <a:lnTo>
                    <a:pt x="57" y="395"/>
                  </a:lnTo>
                  <a:lnTo>
                    <a:pt x="64" y="405"/>
                  </a:lnTo>
                  <a:lnTo>
                    <a:pt x="78" y="407"/>
                  </a:lnTo>
                  <a:lnTo>
                    <a:pt x="81" y="410"/>
                  </a:lnTo>
                  <a:lnTo>
                    <a:pt x="67" y="413"/>
                  </a:lnTo>
                  <a:lnTo>
                    <a:pt x="57" y="417"/>
                  </a:lnTo>
                  <a:lnTo>
                    <a:pt x="50" y="416"/>
                  </a:lnTo>
                  <a:lnTo>
                    <a:pt x="39" y="399"/>
                  </a:lnTo>
                  <a:lnTo>
                    <a:pt x="35" y="398"/>
                  </a:lnTo>
                  <a:lnTo>
                    <a:pt x="33" y="405"/>
                  </a:lnTo>
                  <a:lnTo>
                    <a:pt x="36" y="411"/>
                  </a:lnTo>
                  <a:lnTo>
                    <a:pt x="36" y="422"/>
                  </a:lnTo>
                  <a:lnTo>
                    <a:pt x="28" y="426"/>
                  </a:lnTo>
                  <a:lnTo>
                    <a:pt x="29" y="430"/>
                  </a:lnTo>
                  <a:lnTo>
                    <a:pt x="37" y="435"/>
                  </a:lnTo>
                  <a:lnTo>
                    <a:pt x="43" y="438"/>
                  </a:lnTo>
                  <a:lnTo>
                    <a:pt x="49" y="436"/>
                  </a:lnTo>
                  <a:lnTo>
                    <a:pt x="54" y="434"/>
                  </a:lnTo>
                  <a:lnTo>
                    <a:pt x="64" y="439"/>
                  </a:lnTo>
                  <a:lnTo>
                    <a:pt x="70" y="440"/>
                  </a:lnTo>
                  <a:lnTo>
                    <a:pt x="81" y="440"/>
                  </a:lnTo>
                  <a:lnTo>
                    <a:pt x="89" y="443"/>
                  </a:lnTo>
                  <a:lnTo>
                    <a:pt x="96" y="453"/>
                  </a:lnTo>
                  <a:lnTo>
                    <a:pt x="96" y="464"/>
                  </a:lnTo>
                  <a:lnTo>
                    <a:pt x="89" y="470"/>
                  </a:lnTo>
                  <a:lnTo>
                    <a:pt x="96" y="478"/>
                  </a:lnTo>
                  <a:lnTo>
                    <a:pt x="100" y="477"/>
                  </a:lnTo>
                  <a:lnTo>
                    <a:pt x="104" y="472"/>
                  </a:lnTo>
                  <a:lnTo>
                    <a:pt x="112" y="471"/>
                  </a:lnTo>
                  <a:lnTo>
                    <a:pt x="111" y="477"/>
                  </a:lnTo>
                  <a:lnTo>
                    <a:pt x="105" y="482"/>
                  </a:lnTo>
                  <a:lnTo>
                    <a:pt x="105" y="492"/>
                  </a:lnTo>
                  <a:lnTo>
                    <a:pt x="112" y="492"/>
                  </a:lnTo>
                  <a:lnTo>
                    <a:pt x="117" y="493"/>
                  </a:lnTo>
                  <a:lnTo>
                    <a:pt x="123" y="499"/>
                  </a:lnTo>
                  <a:lnTo>
                    <a:pt x="128" y="501"/>
                  </a:lnTo>
                  <a:lnTo>
                    <a:pt x="121" y="511"/>
                  </a:lnTo>
                  <a:lnTo>
                    <a:pt x="115" y="517"/>
                  </a:lnTo>
                  <a:lnTo>
                    <a:pt x="119" y="523"/>
                  </a:lnTo>
                  <a:lnTo>
                    <a:pt x="148" y="518"/>
                  </a:lnTo>
                  <a:lnTo>
                    <a:pt x="159" y="513"/>
                  </a:lnTo>
                  <a:lnTo>
                    <a:pt x="172" y="507"/>
                  </a:lnTo>
                  <a:lnTo>
                    <a:pt x="182" y="506"/>
                  </a:lnTo>
                  <a:lnTo>
                    <a:pt x="179" y="513"/>
                  </a:lnTo>
                  <a:lnTo>
                    <a:pt x="170" y="520"/>
                  </a:lnTo>
                  <a:lnTo>
                    <a:pt x="168" y="524"/>
                  </a:lnTo>
                  <a:lnTo>
                    <a:pt x="161" y="529"/>
                  </a:lnTo>
                  <a:lnTo>
                    <a:pt x="145" y="532"/>
                  </a:lnTo>
                  <a:lnTo>
                    <a:pt x="134" y="540"/>
                  </a:lnTo>
                  <a:lnTo>
                    <a:pt x="129" y="551"/>
                  </a:lnTo>
                  <a:lnTo>
                    <a:pt x="141" y="546"/>
                  </a:lnTo>
                  <a:lnTo>
                    <a:pt x="168" y="532"/>
                  </a:lnTo>
                  <a:lnTo>
                    <a:pt x="172" y="536"/>
                  </a:lnTo>
                  <a:lnTo>
                    <a:pt x="169" y="545"/>
                  </a:lnTo>
                  <a:lnTo>
                    <a:pt x="172" y="545"/>
                  </a:lnTo>
                  <a:lnTo>
                    <a:pt x="182" y="535"/>
                  </a:lnTo>
                  <a:lnTo>
                    <a:pt x="184" y="528"/>
                  </a:lnTo>
                  <a:lnTo>
                    <a:pt x="192" y="525"/>
                  </a:lnTo>
                  <a:lnTo>
                    <a:pt x="202" y="522"/>
                  </a:lnTo>
                  <a:lnTo>
                    <a:pt x="205" y="522"/>
                  </a:lnTo>
                  <a:lnTo>
                    <a:pt x="213" y="529"/>
                  </a:lnTo>
                  <a:lnTo>
                    <a:pt x="225" y="534"/>
                  </a:lnTo>
                  <a:lnTo>
                    <a:pt x="230" y="533"/>
                  </a:lnTo>
                  <a:lnTo>
                    <a:pt x="228" y="529"/>
                  </a:lnTo>
                  <a:lnTo>
                    <a:pt x="230" y="524"/>
                  </a:lnTo>
                  <a:lnTo>
                    <a:pt x="239" y="525"/>
                  </a:lnTo>
                  <a:lnTo>
                    <a:pt x="241" y="530"/>
                  </a:lnTo>
                  <a:lnTo>
                    <a:pt x="249" y="547"/>
                  </a:lnTo>
                  <a:lnTo>
                    <a:pt x="262" y="555"/>
                  </a:lnTo>
                  <a:lnTo>
                    <a:pt x="274" y="559"/>
                  </a:lnTo>
                  <a:lnTo>
                    <a:pt x="287" y="560"/>
                  </a:lnTo>
                  <a:lnTo>
                    <a:pt x="301" y="557"/>
                  </a:lnTo>
                  <a:lnTo>
                    <a:pt x="317" y="546"/>
                  </a:lnTo>
                  <a:lnTo>
                    <a:pt x="330" y="540"/>
                  </a:lnTo>
                  <a:lnTo>
                    <a:pt x="340" y="535"/>
                  </a:lnTo>
                  <a:lnTo>
                    <a:pt x="339" y="521"/>
                  </a:lnTo>
                  <a:lnTo>
                    <a:pt x="342" y="515"/>
                  </a:lnTo>
                  <a:lnTo>
                    <a:pt x="339" y="500"/>
                  </a:lnTo>
                  <a:lnTo>
                    <a:pt x="340" y="490"/>
                  </a:lnTo>
                  <a:lnTo>
                    <a:pt x="350" y="488"/>
                  </a:lnTo>
                  <a:lnTo>
                    <a:pt x="361" y="482"/>
                  </a:lnTo>
                  <a:lnTo>
                    <a:pt x="382" y="481"/>
                  </a:lnTo>
                  <a:lnTo>
                    <a:pt x="394" y="483"/>
                  </a:lnTo>
                  <a:lnTo>
                    <a:pt x="399" y="486"/>
                  </a:lnTo>
                  <a:lnTo>
                    <a:pt x="434" y="493"/>
                  </a:lnTo>
                  <a:lnTo>
                    <a:pt x="447" y="497"/>
                  </a:lnTo>
                  <a:lnTo>
                    <a:pt x="456" y="501"/>
                  </a:lnTo>
                  <a:lnTo>
                    <a:pt x="463" y="509"/>
                  </a:lnTo>
                  <a:lnTo>
                    <a:pt x="479" y="519"/>
                  </a:lnTo>
                  <a:lnTo>
                    <a:pt x="491" y="519"/>
                  </a:lnTo>
                  <a:lnTo>
                    <a:pt x="503" y="519"/>
                  </a:lnTo>
                  <a:lnTo>
                    <a:pt x="513" y="512"/>
                  </a:lnTo>
                  <a:lnTo>
                    <a:pt x="523" y="507"/>
                  </a:lnTo>
                  <a:lnTo>
                    <a:pt x="534" y="500"/>
                  </a:lnTo>
                  <a:lnTo>
                    <a:pt x="548" y="496"/>
                  </a:lnTo>
                  <a:lnTo>
                    <a:pt x="574" y="461"/>
                  </a:lnTo>
                  <a:lnTo>
                    <a:pt x="594" y="427"/>
                  </a:lnTo>
                  <a:lnTo>
                    <a:pt x="634" y="432"/>
                  </a:lnTo>
                  <a:lnTo>
                    <a:pt x="634" y="31"/>
                  </a:lnTo>
                  <a:close/>
                </a:path>
              </a:pathLst>
            </a:custGeom>
            <a:solidFill>
              <a:srgbClr val="00B050"/>
            </a:solidFill>
            <a:ln w="6350" cmpd="sng">
              <a:solidFill>
                <a:schemeClr val="bg1"/>
              </a:solidFill>
              <a:round/>
              <a:headEnd/>
              <a:tailEnd/>
            </a:ln>
          </p:spPr>
          <p:txBody>
            <a:bodyPr/>
            <a:lstStyle/>
            <a:p>
              <a:endParaRPr lang="it-IT"/>
            </a:p>
          </p:txBody>
        </p:sp>
        <p:sp>
          <p:nvSpPr>
            <p:cNvPr id="35" name="Freeform 32"/>
            <p:cNvSpPr>
              <a:spLocks/>
            </p:cNvSpPr>
            <p:nvPr/>
          </p:nvSpPr>
          <p:spPr bwMode="auto">
            <a:xfrm>
              <a:off x="-93" y="3024"/>
              <a:ext cx="376" cy="262"/>
            </a:xfrm>
            <a:custGeom>
              <a:avLst/>
              <a:gdLst>
                <a:gd name="T0" fmla="*/ 356 w 376"/>
                <a:gd name="T1" fmla="*/ 18 h 262"/>
                <a:gd name="T2" fmla="*/ 299 w 376"/>
                <a:gd name="T3" fmla="*/ 4 h 262"/>
                <a:gd name="T4" fmla="*/ 270 w 376"/>
                <a:gd name="T5" fmla="*/ 3 h 262"/>
                <a:gd name="T6" fmla="*/ 222 w 376"/>
                <a:gd name="T7" fmla="*/ 32 h 262"/>
                <a:gd name="T8" fmla="*/ 187 w 376"/>
                <a:gd name="T9" fmla="*/ 55 h 262"/>
                <a:gd name="T10" fmla="*/ 137 w 376"/>
                <a:gd name="T11" fmla="*/ 54 h 262"/>
                <a:gd name="T12" fmla="*/ 54 w 376"/>
                <a:gd name="T13" fmla="*/ 61 h 262"/>
                <a:gd name="T14" fmla="*/ 27 w 376"/>
                <a:gd name="T15" fmla="*/ 54 h 262"/>
                <a:gd name="T16" fmla="*/ 18 w 376"/>
                <a:gd name="T17" fmla="*/ 34 h 262"/>
                <a:gd name="T18" fmla="*/ 0 w 376"/>
                <a:gd name="T19" fmla="*/ 68 h 262"/>
                <a:gd name="T20" fmla="*/ 16 w 376"/>
                <a:gd name="T21" fmla="*/ 105 h 262"/>
                <a:gd name="T22" fmla="*/ 23 w 376"/>
                <a:gd name="T23" fmla="*/ 136 h 262"/>
                <a:gd name="T24" fmla="*/ 14 w 376"/>
                <a:gd name="T25" fmla="*/ 185 h 262"/>
                <a:gd name="T26" fmla="*/ 44 w 376"/>
                <a:gd name="T27" fmla="*/ 210 h 262"/>
                <a:gd name="T28" fmla="*/ 57 w 376"/>
                <a:gd name="T29" fmla="*/ 262 h 262"/>
                <a:gd name="T30" fmla="*/ 71 w 376"/>
                <a:gd name="T31" fmla="*/ 259 h 262"/>
                <a:gd name="T32" fmla="*/ 116 w 376"/>
                <a:gd name="T33" fmla="*/ 250 h 262"/>
                <a:gd name="T34" fmla="*/ 149 w 376"/>
                <a:gd name="T35" fmla="*/ 233 h 262"/>
                <a:gd name="T36" fmla="*/ 175 w 376"/>
                <a:gd name="T37" fmla="*/ 240 h 262"/>
                <a:gd name="T38" fmla="*/ 218 w 376"/>
                <a:gd name="T39" fmla="*/ 248 h 262"/>
                <a:gd name="T40" fmla="*/ 254 w 376"/>
                <a:gd name="T41" fmla="*/ 225 h 262"/>
                <a:gd name="T42" fmla="*/ 265 w 376"/>
                <a:gd name="T43" fmla="*/ 199 h 262"/>
                <a:gd name="T44" fmla="*/ 274 w 376"/>
                <a:gd name="T45" fmla="*/ 189 h 262"/>
                <a:gd name="T46" fmla="*/ 310 w 376"/>
                <a:gd name="T47" fmla="*/ 172 h 262"/>
                <a:gd name="T48" fmla="*/ 357 w 376"/>
                <a:gd name="T49" fmla="*/ 171 h 262"/>
                <a:gd name="T50" fmla="*/ 364 w 376"/>
                <a:gd name="T51" fmla="*/ 163 h 262"/>
                <a:gd name="T52" fmla="*/ 349 w 376"/>
                <a:gd name="T53" fmla="*/ 149 h 262"/>
                <a:gd name="T54" fmla="*/ 337 w 376"/>
                <a:gd name="T55" fmla="*/ 132 h 262"/>
                <a:gd name="T56" fmla="*/ 327 w 376"/>
                <a:gd name="T57" fmla="*/ 127 h 262"/>
                <a:gd name="T58" fmla="*/ 337 w 376"/>
                <a:gd name="T59" fmla="*/ 115 h 262"/>
                <a:gd name="T60" fmla="*/ 348 w 376"/>
                <a:gd name="T61" fmla="*/ 103 h 262"/>
                <a:gd name="T62" fmla="*/ 343 w 376"/>
                <a:gd name="T63" fmla="*/ 71 h 262"/>
                <a:gd name="T64" fmla="*/ 372 w 376"/>
                <a:gd name="T65" fmla="*/ 44 h 262"/>
                <a:gd name="T66" fmla="*/ 375 w 376"/>
                <a:gd name="T67" fmla="*/ 12 h 2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6" h="262">
                  <a:moveTo>
                    <a:pt x="375" y="12"/>
                  </a:moveTo>
                  <a:lnTo>
                    <a:pt x="356" y="18"/>
                  </a:lnTo>
                  <a:lnTo>
                    <a:pt x="331" y="7"/>
                  </a:lnTo>
                  <a:lnTo>
                    <a:pt x="299" y="4"/>
                  </a:lnTo>
                  <a:lnTo>
                    <a:pt x="291" y="0"/>
                  </a:lnTo>
                  <a:lnTo>
                    <a:pt x="270" y="3"/>
                  </a:lnTo>
                  <a:lnTo>
                    <a:pt x="244" y="15"/>
                  </a:lnTo>
                  <a:lnTo>
                    <a:pt x="222" y="32"/>
                  </a:lnTo>
                  <a:lnTo>
                    <a:pt x="204" y="48"/>
                  </a:lnTo>
                  <a:lnTo>
                    <a:pt x="187" y="55"/>
                  </a:lnTo>
                  <a:lnTo>
                    <a:pt x="158" y="55"/>
                  </a:lnTo>
                  <a:lnTo>
                    <a:pt x="137" y="54"/>
                  </a:lnTo>
                  <a:lnTo>
                    <a:pt x="92" y="60"/>
                  </a:lnTo>
                  <a:lnTo>
                    <a:pt x="54" y="61"/>
                  </a:lnTo>
                  <a:lnTo>
                    <a:pt x="40" y="62"/>
                  </a:lnTo>
                  <a:lnTo>
                    <a:pt x="27" y="54"/>
                  </a:lnTo>
                  <a:lnTo>
                    <a:pt x="32" y="37"/>
                  </a:lnTo>
                  <a:lnTo>
                    <a:pt x="18" y="34"/>
                  </a:lnTo>
                  <a:lnTo>
                    <a:pt x="0" y="45"/>
                  </a:lnTo>
                  <a:lnTo>
                    <a:pt x="0" y="68"/>
                  </a:lnTo>
                  <a:lnTo>
                    <a:pt x="5" y="91"/>
                  </a:lnTo>
                  <a:lnTo>
                    <a:pt x="16" y="105"/>
                  </a:lnTo>
                  <a:lnTo>
                    <a:pt x="34" y="122"/>
                  </a:lnTo>
                  <a:lnTo>
                    <a:pt x="23" y="136"/>
                  </a:lnTo>
                  <a:lnTo>
                    <a:pt x="12" y="165"/>
                  </a:lnTo>
                  <a:lnTo>
                    <a:pt x="14" y="185"/>
                  </a:lnTo>
                  <a:lnTo>
                    <a:pt x="15" y="192"/>
                  </a:lnTo>
                  <a:lnTo>
                    <a:pt x="44" y="210"/>
                  </a:lnTo>
                  <a:lnTo>
                    <a:pt x="54" y="243"/>
                  </a:lnTo>
                  <a:lnTo>
                    <a:pt x="57" y="262"/>
                  </a:lnTo>
                  <a:lnTo>
                    <a:pt x="59" y="262"/>
                  </a:lnTo>
                  <a:lnTo>
                    <a:pt x="71" y="259"/>
                  </a:lnTo>
                  <a:lnTo>
                    <a:pt x="89" y="253"/>
                  </a:lnTo>
                  <a:lnTo>
                    <a:pt x="116" y="250"/>
                  </a:lnTo>
                  <a:lnTo>
                    <a:pt x="137" y="239"/>
                  </a:lnTo>
                  <a:lnTo>
                    <a:pt x="149" y="233"/>
                  </a:lnTo>
                  <a:lnTo>
                    <a:pt x="162" y="232"/>
                  </a:lnTo>
                  <a:lnTo>
                    <a:pt x="175" y="240"/>
                  </a:lnTo>
                  <a:lnTo>
                    <a:pt x="195" y="244"/>
                  </a:lnTo>
                  <a:lnTo>
                    <a:pt x="218" y="248"/>
                  </a:lnTo>
                  <a:lnTo>
                    <a:pt x="240" y="240"/>
                  </a:lnTo>
                  <a:lnTo>
                    <a:pt x="254" y="225"/>
                  </a:lnTo>
                  <a:lnTo>
                    <a:pt x="252" y="202"/>
                  </a:lnTo>
                  <a:lnTo>
                    <a:pt x="265" y="199"/>
                  </a:lnTo>
                  <a:lnTo>
                    <a:pt x="269" y="196"/>
                  </a:lnTo>
                  <a:lnTo>
                    <a:pt x="274" y="189"/>
                  </a:lnTo>
                  <a:lnTo>
                    <a:pt x="289" y="184"/>
                  </a:lnTo>
                  <a:lnTo>
                    <a:pt x="310" y="172"/>
                  </a:lnTo>
                  <a:lnTo>
                    <a:pt x="332" y="178"/>
                  </a:lnTo>
                  <a:lnTo>
                    <a:pt x="357" y="171"/>
                  </a:lnTo>
                  <a:lnTo>
                    <a:pt x="366" y="170"/>
                  </a:lnTo>
                  <a:lnTo>
                    <a:pt x="364" y="163"/>
                  </a:lnTo>
                  <a:lnTo>
                    <a:pt x="356" y="156"/>
                  </a:lnTo>
                  <a:lnTo>
                    <a:pt x="349" y="149"/>
                  </a:lnTo>
                  <a:lnTo>
                    <a:pt x="343" y="139"/>
                  </a:lnTo>
                  <a:lnTo>
                    <a:pt x="337" y="132"/>
                  </a:lnTo>
                  <a:lnTo>
                    <a:pt x="331" y="131"/>
                  </a:lnTo>
                  <a:lnTo>
                    <a:pt x="327" y="127"/>
                  </a:lnTo>
                  <a:lnTo>
                    <a:pt x="334" y="121"/>
                  </a:lnTo>
                  <a:lnTo>
                    <a:pt x="337" y="115"/>
                  </a:lnTo>
                  <a:lnTo>
                    <a:pt x="339" y="109"/>
                  </a:lnTo>
                  <a:lnTo>
                    <a:pt x="348" y="103"/>
                  </a:lnTo>
                  <a:lnTo>
                    <a:pt x="345" y="85"/>
                  </a:lnTo>
                  <a:lnTo>
                    <a:pt x="343" y="71"/>
                  </a:lnTo>
                  <a:lnTo>
                    <a:pt x="353" y="53"/>
                  </a:lnTo>
                  <a:lnTo>
                    <a:pt x="372" y="44"/>
                  </a:lnTo>
                  <a:lnTo>
                    <a:pt x="376" y="30"/>
                  </a:lnTo>
                  <a:lnTo>
                    <a:pt x="375" y="12"/>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36" name="Freeform 33"/>
            <p:cNvSpPr>
              <a:spLocks/>
            </p:cNvSpPr>
            <p:nvPr/>
          </p:nvSpPr>
          <p:spPr bwMode="auto">
            <a:xfrm>
              <a:off x="112" y="2678"/>
              <a:ext cx="211" cy="234"/>
            </a:xfrm>
            <a:custGeom>
              <a:avLst/>
              <a:gdLst>
                <a:gd name="T0" fmla="*/ 132 w 211"/>
                <a:gd name="T1" fmla="*/ 231 h 234"/>
                <a:gd name="T2" fmla="*/ 115 w 211"/>
                <a:gd name="T3" fmla="*/ 226 h 234"/>
                <a:gd name="T4" fmla="*/ 112 w 211"/>
                <a:gd name="T5" fmla="*/ 207 h 234"/>
                <a:gd name="T6" fmla="*/ 103 w 211"/>
                <a:gd name="T7" fmla="*/ 184 h 234"/>
                <a:gd name="T8" fmla="*/ 98 w 211"/>
                <a:gd name="T9" fmla="*/ 147 h 234"/>
                <a:gd name="T10" fmla="*/ 73 w 211"/>
                <a:gd name="T11" fmla="*/ 100 h 234"/>
                <a:gd name="T12" fmla="*/ 40 w 211"/>
                <a:gd name="T13" fmla="*/ 62 h 234"/>
                <a:gd name="T14" fmla="*/ 23 w 211"/>
                <a:gd name="T15" fmla="*/ 34 h 234"/>
                <a:gd name="T16" fmla="*/ 0 w 211"/>
                <a:gd name="T17" fmla="*/ 19 h 234"/>
                <a:gd name="T18" fmla="*/ 15 w 211"/>
                <a:gd name="T19" fmla="*/ 11 h 234"/>
                <a:gd name="T20" fmla="*/ 30 w 211"/>
                <a:gd name="T21" fmla="*/ 3 h 234"/>
                <a:gd name="T22" fmla="*/ 46 w 211"/>
                <a:gd name="T23" fmla="*/ 1 h 234"/>
                <a:gd name="T24" fmla="*/ 63 w 211"/>
                <a:gd name="T25" fmla="*/ 5 h 234"/>
                <a:gd name="T26" fmla="*/ 76 w 211"/>
                <a:gd name="T27" fmla="*/ 14 h 234"/>
                <a:gd name="T28" fmla="*/ 93 w 211"/>
                <a:gd name="T29" fmla="*/ 18 h 234"/>
                <a:gd name="T30" fmla="*/ 108 w 211"/>
                <a:gd name="T31" fmla="*/ 12 h 234"/>
                <a:gd name="T32" fmla="*/ 123 w 211"/>
                <a:gd name="T33" fmla="*/ 16 h 234"/>
                <a:gd name="T34" fmla="*/ 137 w 211"/>
                <a:gd name="T35" fmla="*/ 18 h 234"/>
                <a:gd name="T36" fmla="*/ 144 w 211"/>
                <a:gd name="T37" fmla="*/ 32 h 234"/>
                <a:gd name="T38" fmla="*/ 146 w 211"/>
                <a:gd name="T39" fmla="*/ 48 h 234"/>
                <a:gd name="T40" fmla="*/ 153 w 211"/>
                <a:gd name="T41" fmla="*/ 61 h 234"/>
                <a:gd name="T42" fmla="*/ 167 w 211"/>
                <a:gd name="T43" fmla="*/ 67 h 234"/>
                <a:gd name="T44" fmla="*/ 171 w 211"/>
                <a:gd name="T45" fmla="*/ 83 h 234"/>
                <a:gd name="T46" fmla="*/ 181 w 211"/>
                <a:gd name="T47" fmla="*/ 96 h 234"/>
                <a:gd name="T48" fmla="*/ 198 w 211"/>
                <a:gd name="T49" fmla="*/ 100 h 234"/>
                <a:gd name="T50" fmla="*/ 206 w 211"/>
                <a:gd name="T51" fmla="*/ 114 h 234"/>
                <a:gd name="T52" fmla="*/ 211 w 211"/>
                <a:gd name="T53" fmla="*/ 129 h 234"/>
                <a:gd name="T54" fmla="*/ 203 w 211"/>
                <a:gd name="T55" fmla="*/ 144 h 234"/>
                <a:gd name="T56" fmla="*/ 187 w 211"/>
                <a:gd name="T57" fmla="*/ 144 h 234"/>
                <a:gd name="T58" fmla="*/ 172 w 211"/>
                <a:gd name="T59" fmla="*/ 149 h 234"/>
                <a:gd name="T60" fmla="*/ 159 w 211"/>
                <a:gd name="T61" fmla="*/ 147 h 234"/>
                <a:gd name="T62" fmla="*/ 158 w 211"/>
                <a:gd name="T63" fmla="*/ 165 h 234"/>
                <a:gd name="T64" fmla="*/ 159 w 211"/>
                <a:gd name="T65" fmla="*/ 182 h 234"/>
                <a:gd name="T66" fmla="*/ 148 w 211"/>
                <a:gd name="T67" fmla="*/ 194 h 234"/>
                <a:gd name="T68" fmla="*/ 141 w 211"/>
                <a:gd name="T69" fmla="*/ 208 h 234"/>
                <a:gd name="T70" fmla="*/ 141 w 211"/>
                <a:gd name="T71" fmla="*/ 225 h 2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1" h="234">
                  <a:moveTo>
                    <a:pt x="135" y="234"/>
                  </a:moveTo>
                  <a:lnTo>
                    <a:pt x="132" y="231"/>
                  </a:lnTo>
                  <a:lnTo>
                    <a:pt x="124" y="224"/>
                  </a:lnTo>
                  <a:lnTo>
                    <a:pt x="115" y="226"/>
                  </a:lnTo>
                  <a:lnTo>
                    <a:pt x="115" y="220"/>
                  </a:lnTo>
                  <a:lnTo>
                    <a:pt x="112" y="207"/>
                  </a:lnTo>
                  <a:lnTo>
                    <a:pt x="108" y="195"/>
                  </a:lnTo>
                  <a:lnTo>
                    <a:pt x="103" y="184"/>
                  </a:lnTo>
                  <a:lnTo>
                    <a:pt x="102" y="166"/>
                  </a:lnTo>
                  <a:lnTo>
                    <a:pt x="98" y="147"/>
                  </a:lnTo>
                  <a:lnTo>
                    <a:pt x="88" y="118"/>
                  </a:lnTo>
                  <a:lnTo>
                    <a:pt x="73" y="100"/>
                  </a:lnTo>
                  <a:lnTo>
                    <a:pt x="55" y="81"/>
                  </a:lnTo>
                  <a:lnTo>
                    <a:pt x="40" y="62"/>
                  </a:lnTo>
                  <a:lnTo>
                    <a:pt x="33" y="46"/>
                  </a:lnTo>
                  <a:lnTo>
                    <a:pt x="23" y="34"/>
                  </a:lnTo>
                  <a:lnTo>
                    <a:pt x="7" y="23"/>
                  </a:lnTo>
                  <a:lnTo>
                    <a:pt x="0" y="19"/>
                  </a:lnTo>
                  <a:lnTo>
                    <a:pt x="7" y="10"/>
                  </a:lnTo>
                  <a:lnTo>
                    <a:pt x="15" y="11"/>
                  </a:lnTo>
                  <a:lnTo>
                    <a:pt x="24" y="9"/>
                  </a:lnTo>
                  <a:lnTo>
                    <a:pt x="30" y="3"/>
                  </a:lnTo>
                  <a:lnTo>
                    <a:pt x="38" y="0"/>
                  </a:lnTo>
                  <a:lnTo>
                    <a:pt x="46" y="1"/>
                  </a:lnTo>
                  <a:lnTo>
                    <a:pt x="55" y="2"/>
                  </a:lnTo>
                  <a:lnTo>
                    <a:pt x="63" y="5"/>
                  </a:lnTo>
                  <a:lnTo>
                    <a:pt x="70" y="9"/>
                  </a:lnTo>
                  <a:lnTo>
                    <a:pt x="76" y="14"/>
                  </a:lnTo>
                  <a:lnTo>
                    <a:pt x="84" y="17"/>
                  </a:lnTo>
                  <a:lnTo>
                    <a:pt x="93" y="18"/>
                  </a:lnTo>
                  <a:lnTo>
                    <a:pt x="100" y="14"/>
                  </a:lnTo>
                  <a:lnTo>
                    <a:pt x="108" y="12"/>
                  </a:lnTo>
                  <a:lnTo>
                    <a:pt x="116" y="13"/>
                  </a:lnTo>
                  <a:lnTo>
                    <a:pt x="123" y="16"/>
                  </a:lnTo>
                  <a:lnTo>
                    <a:pt x="130" y="21"/>
                  </a:lnTo>
                  <a:lnTo>
                    <a:pt x="137" y="18"/>
                  </a:lnTo>
                  <a:lnTo>
                    <a:pt x="142" y="24"/>
                  </a:lnTo>
                  <a:lnTo>
                    <a:pt x="144" y="32"/>
                  </a:lnTo>
                  <a:lnTo>
                    <a:pt x="145" y="40"/>
                  </a:lnTo>
                  <a:lnTo>
                    <a:pt x="146" y="48"/>
                  </a:lnTo>
                  <a:lnTo>
                    <a:pt x="146" y="57"/>
                  </a:lnTo>
                  <a:lnTo>
                    <a:pt x="153" y="61"/>
                  </a:lnTo>
                  <a:lnTo>
                    <a:pt x="159" y="67"/>
                  </a:lnTo>
                  <a:lnTo>
                    <a:pt x="167" y="67"/>
                  </a:lnTo>
                  <a:lnTo>
                    <a:pt x="171" y="74"/>
                  </a:lnTo>
                  <a:lnTo>
                    <a:pt x="171" y="83"/>
                  </a:lnTo>
                  <a:lnTo>
                    <a:pt x="177" y="89"/>
                  </a:lnTo>
                  <a:lnTo>
                    <a:pt x="181" y="96"/>
                  </a:lnTo>
                  <a:lnTo>
                    <a:pt x="189" y="99"/>
                  </a:lnTo>
                  <a:lnTo>
                    <a:pt x="198" y="100"/>
                  </a:lnTo>
                  <a:lnTo>
                    <a:pt x="203" y="106"/>
                  </a:lnTo>
                  <a:lnTo>
                    <a:pt x="206" y="114"/>
                  </a:lnTo>
                  <a:lnTo>
                    <a:pt x="206" y="122"/>
                  </a:lnTo>
                  <a:lnTo>
                    <a:pt x="211" y="129"/>
                  </a:lnTo>
                  <a:lnTo>
                    <a:pt x="209" y="137"/>
                  </a:lnTo>
                  <a:lnTo>
                    <a:pt x="203" y="144"/>
                  </a:lnTo>
                  <a:lnTo>
                    <a:pt x="195" y="143"/>
                  </a:lnTo>
                  <a:lnTo>
                    <a:pt x="187" y="144"/>
                  </a:lnTo>
                  <a:lnTo>
                    <a:pt x="178" y="143"/>
                  </a:lnTo>
                  <a:lnTo>
                    <a:pt x="172" y="149"/>
                  </a:lnTo>
                  <a:lnTo>
                    <a:pt x="166" y="142"/>
                  </a:lnTo>
                  <a:lnTo>
                    <a:pt x="159" y="147"/>
                  </a:lnTo>
                  <a:lnTo>
                    <a:pt x="157" y="156"/>
                  </a:lnTo>
                  <a:lnTo>
                    <a:pt x="158" y="165"/>
                  </a:lnTo>
                  <a:lnTo>
                    <a:pt x="159" y="173"/>
                  </a:lnTo>
                  <a:lnTo>
                    <a:pt x="159" y="182"/>
                  </a:lnTo>
                  <a:lnTo>
                    <a:pt x="152" y="187"/>
                  </a:lnTo>
                  <a:lnTo>
                    <a:pt x="148" y="194"/>
                  </a:lnTo>
                  <a:lnTo>
                    <a:pt x="148" y="202"/>
                  </a:lnTo>
                  <a:lnTo>
                    <a:pt x="141" y="208"/>
                  </a:lnTo>
                  <a:lnTo>
                    <a:pt x="140" y="217"/>
                  </a:lnTo>
                  <a:lnTo>
                    <a:pt x="141" y="225"/>
                  </a:lnTo>
                  <a:lnTo>
                    <a:pt x="135" y="234"/>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37" name="Freeform 34"/>
            <p:cNvSpPr>
              <a:spLocks/>
            </p:cNvSpPr>
            <p:nvPr/>
          </p:nvSpPr>
          <p:spPr bwMode="auto">
            <a:xfrm>
              <a:off x="-476" y="2708"/>
              <a:ext cx="369" cy="239"/>
            </a:xfrm>
            <a:custGeom>
              <a:avLst/>
              <a:gdLst>
                <a:gd name="T0" fmla="*/ 341 w 369"/>
                <a:gd name="T1" fmla="*/ 13 h 239"/>
                <a:gd name="T2" fmla="*/ 363 w 369"/>
                <a:gd name="T3" fmla="*/ 29 h 239"/>
                <a:gd name="T4" fmla="*/ 366 w 369"/>
                <a:gd name="T5" fmla="*/ 47 h 239"/>
                <a:gd name="T6" fmla="*/ 351 w 369"/>
                <a:gd name="T7" fmla="*/ 55 h 239"/>
                <a:gd name="T8" fmla="*/ 329 w 369"/>
                <a:gd name="T9" fmla="*/ 75 h 239"/>
                <a:gd name="T10" fmla="*/ 323 w 369"/>
                <a:gd name="T11" fmla="*/ 93 h 239"/>
                <a:gd name="T12" fmla="*/ 311 w 369"/>
                <a:gd name="T13" fmla="*/ 120 h 239"/>
                <a:gd name="T14" fmla="*/ 301 w 369"/>
                <a:gd name="T15" fmla="*/ 150 h 239"/>
                <a:gd name="T16" fmla="*/ 288 w 369"/>
                <a:gd name="T17" fmla="*/ 181 h 239"/>
                <a:gd name="T18" fmla="*/ 251 w 369"/>
                <a:gd name="T19" fmla="*/ 197 h 239"/>
                <a:gd name="T20" fmla="*/ 236 w 369"/>
                <a:gd name="T21" fmla="*/ 203 h 239"/>
                <a:gd name="T22" fmla="*/ 218 w 369"/>
                <a:gd name="T23" fmla="*/ 201 h 239"/>
                <a:gd name="T24" fmla="*/ 190 w 369"/>
                <a:gd name="T25" fmla="*/ 214 h 239"/>
                <a:gd name="T26" fmla="*/ 168 w 369"/>
                <a:gd name="T27" fmla="*/ 222 h 239"/>
                <a:gd name="T28" fmla="*/ 141 w 369"/>
                <a:gd name="T29" fmla="*/ 232 h 239"/>
                <a:gd name="T30" fmla="*/ 109 w 369"/>
                <a:gd name="T31" fmla="*/ 239 h 239"/>
                <a:gd name="T32" fmla="*/ 81 w 369"/>
                <a:gd name="T33" fmla="*/ 226 h 239"/>
                <a:gd name="T34" fmla="*/ 54 w 369"/>
                <a:gd name="T35" fmla="*/ 204 h 239"/>
                <a:gd name="T36" fmla="*/ 30 w 369"/>
                <a:gd name="T37" fmla="*/ 183 h 239"/>
                <a:gd name="T38" fmla="*/ 18 w 369"/>
                <a:gd name="T39" fmla="*/ 162 h 239"/>
                <a:gd name="T40" fmla="*/ 7 w 369"/>
                <a:gd name="T41" fmla="*/ 152 h 239"/>
                <a:gd name="T42" fmla="*/ 2 w 369"/>
                <a:gd name="T43" fmla="*/ 148 h 239"/>
                <a:gd name="T44" fmla="*/ 22 w 369"/>
                <a:gd name="T45" fmla="*/ 138 h 239"/>
                <a:gd name="T46" fmla="*/ 20 w 369"/>
                <a:gd name="T47" fmla="*/ 117 h 239"/>
                <a:gd name="T48" fmla="*/ 28 w 369"/>
                <a:gd name="T49" fmla="*/ 98 h 239"/>
                <a:gd name="T50" fmla="*/ 26 w 369"/>
                <a:gd name="T51" fmla="*/ 81 h 239"/>
                <a:gd name="T52" fmla="*/ 52 w 369"/>
                <a:gd name="T53" fmla="*/ 81 h 239"/>
                <a:gd name="T54" fmla="*/ 55 w 369"/>
                <a:gd name="T55" fmla="*/ 60 h 239"/>
                <a:gd name="T56" fmla="*/ 62 w 369"/>
                <a:gd name="T57" fmla="*/ 55 h 239"/>
                <a:gd name="T58" fmla="*/ 88 w 369"/>
                <a:gd name="T59" fmla="*/ 73 h 239"/>
                <a:gd name="T60" fmla="*/ 105 w 369"/>
                <a:gd name="T61" fmla="*/ 76 h 239"/>
                <a:gd name="T62" fmla="*/ 122 w 369"/>
                <a:gd name="T63" fmla="*/ 74 h 239"/>
                <a:gd name="T64" fmla="*/ 134 w 369"/>
                <a:gd name="T65" fmla="*/ 73 h 239"/>
                <a:gd name="T66" fmla="*/ 140 w 369"/>
                <a:gd name="T67" fmla="*/ 65 h 239"/>
                <a:gd name="T68" fmla="*/ 161 w 369"/>
                <a:gd name="T69" fmla="*/ 49 h 239"/>
                <a:gd name="T70" fmla="*/ 192 w 369"/>
                <a:gd name="T71" fmla="*/ 33 h 239"/>
                <a:gd name="T72" fmla="*/ 222 w 369"/>
                <a:gd name="T73" fmla="*/ 29 h 239"/>
                <a:gd name="T74" fmla="*/ 236 w 369"/>
                <a:gd name="T75" fmla="*/ 13 h 239"/>
                <a:gd name="T76" fmla="*/ 269 w 369"/>
                <a:gd name="T77" fmla="*/ 3 h 239"/>
                <a:gd name="T78" fmla="*/ 296 w 369"/>
                <a:gd name="T79" fmla="*/ 2 h 239"/>
                <a:gd name="T80" fmla="*/ 326 w 369"/>
                <a:gd name="T81" fmla="*/ 8 h 2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9" h="239">
                  <a:moveTo>
                    <a:pt x="326" y="8"/>
                  </a:moveTo>
                  <a:lnTo>
                    <a:pt x="341" y="13"/>
                  </a:lnTo>
                  <a:lnTo>
                    <a:pt x="354" y="22"/>
                  </a:lnTo>
                  <a:lnTo>
                    <a:pt x="363" y="29"/>
                  </a:lnTo>
                  <a:lnTo>
                    <a:pt x="369" y="39"/>
                  </a:lnTo>
                  <a:lnTo>
                    <a:pt x="366" y="47"/>
                  </a:lnTo>
                  <a:lnTo>
                    <a:pt x="359" y="55"/>
                  </a:lnTo>
                  <a:lnTo>
                    <a:pt x="351" y="55"/>
                  </a:lnTo>
                  <a:lnTo>
                    <a:pt x="338" y="63"/>
                  </a:lnTo>
                  <a:lnTo>
                    <a:pt x="329" y="75"/>
                  </a:lnTo>
                  <a:lnTo>
                    <a:pt x="329" y="82"/>
                  </a:lnTo>
                  <a:lnTo>
                    <a:pt x="323" y="93"/>
                  </a:lnTo>
                  <a:lnTo>
                    <a:pt x="322" y="105"/>
                  </a:lnTo>
                  <a:lnTo>
                    <a:pt x="311" y="120"/>
                  </a:lnTo>
                  <a:lnTo>
                    <a:pt x="308" y="134"/>
                  </a:lnTo>
                  <a:lnTo>
                    <a:pt x="301" y="150"/>
                  </a:lnTo>
                  <a:lnTo>
                    <a:pt x="294" y="161"/>
                  </a:lnTo>
                  <a:lnTo>
                    <a:pt x="288" y="181"/>
                  </a:lnTo>
                  <a:lnTo>
                    <a:pt x="272" y="189"/>
                  </a:lnTo>
                  <a:lnTo>
                    <a:pt x="251" y="197"/>
                  </a:lnTo>
                  <a:lnTo>
                    <a:pt x="242" y="201"/>
                  </a:lnTo>
                  <a:lnTo>
                    <a:pt x="236" y="203"/>
                  </a:lnTo>
                  <a:lnTo>
                    <a:pt x="231" y="196"/>
                  </a:lnTo>
                  <a:lnTo>
                    <a:pt x="218" y="201"/>
                  </a:lnTo>
                  <a:lnTo>
                    <a:pt x="206" y="202"/>
                  </a:lnTo>
                  <a:lnTo>
                    <a:pt x="190" y="214"/>
                  </a:lnTo>
                  <a:lnTo>
                    <a:pt x="175" y="215"/>
                  </a:lnTo>
                  <a:lnTo>
                    <a:pt x="168" y="222"/>
                  </a:lnTo>
                  <a:lnTo>
                    <a:pt x="154" y="224"/>
                  </a:lnTo>
                  <a:lnTo>
                    <a:pt x="141" y="232"/>
                  </a:lnTo>
                  <a:lnTo>
                    <a:pt x="127" y="237"/>
                  </a:lnTo>
                  <a:lnTo>
                    <a:pt x="109" y="239"/>
                  </a:lnTo>
                  <a:lnTo>
                    <a:pt x="93" y="229"/>
                  </a:lnTo>
                  <a:lnTo>
                    <a:pt x="81" y="226"/>
                  </a:lnTo>
                  <a:lnTo>
                    <a:pt x="69" y="211"/>
                  </a:lnTo>
                  <a:lnTo>
                    <a:pt x="54" y="204"/>
                  </a:lnTo>
                  <a:lnTo>
                    <a:pt x="43" y="188"/>
                  </a:lnTo>
                  <a:lnTo>
                    <a:pt x="30" y="183"/>
                  </a:lnTo>
                  <a:lnTo>
                    <a:pt x="21" y="170"/>
                  </a:lnTo>
                  <a:lnTo>
                    <a:pt x="18" y="162"/>
                  </a:lnTo>
                  <a:lnTo>
                    <a:pt x="15" y="156"/>
                  </a:lnTo>
                  <a:lnTo>
                    <a:pt x="7" y="152"/>
                  </a:lnTo>
                  <a:lnTo>
                    <a:pt x="0" y="152"/>
                  </a:lnTo>
                  <a:lnTo>
                    <a:pt x="2" y="148"/>
                  </a:lnTo>
                  <a:lnTo>
                    <a:pt x="10" y="141"/>
                  </a:lnTo>
                  <a:lnTo>
                    <a:pt x="22" y="138"/>
                  </a:lnTo>
                  <a:lnTo>
                    <a:pt x="20" y="126"/>
                  </a:lnTo>
                  <a:lnTo>
                    <a:pt x="20" y="117"/>
                  </a:lnTo>
                  <a:lnTo>
                    <a:pt x="22" y="112"/>
                  </a:lnTo>
                  <a:lnTo>
                    <a:pt x="28" y="98"/>
                  </a:lnTo>
                  <a:lnTo>
                    <a:pt x="22" y="89"/>
                  </a:lnTo>
                  <a:lnTo>
                    <a:pt x="26" y="81"/>
                  </a:lnTo>
                  <a:lnTo>
                    <a:pt x="36" y="81"/>
                  </a:lnTo>
                  <a:lnTo>
                    <a:pt x="52" y="81"/>
                  </a:lnTo>
                  <a:lnTo>
                    <a:pt x="56" y="72"/>
                  </a:lnTo>
                  <a:lnTo>
                    <a:pt x="55" y="60"/>
                  </a:lnTo>
                  <a:lnTo>
                    <a:pt x="56" y="52"/>
                  </a:lnTo>
                  <a:lnTo>
                    <a:pt x="62" y="55"/>
                  </a:lnTo>
                  <a:lnTo>
                    <a:pt x="69" y="59"/>
                  </a:lnTo>
                  <a:lnTo>
                    <a:pt x="88" y="73"/>
                  </a:lnTo>
                  <a:lnTo>
                    <a:pt x="95" y="77"/>
                  </a:lnTo>
                  <a:lnTo>
                    <a:pt x="105" y="76"/>
                  </a:lnTo>
                  <a:lnTo>
                    <a:pt x="115" y="75"/>
                  </a:lnTo>
                  <a:lnTo>
                    <a:pt x="122" y="74"/>
                  </a:lnTo>
                  <a:lnTo>
                    <a:pt x="128" y="74"/>
                  </a:lnTo>
                  <a:lnTo>
                    <a:pt x="134" y="73"/>
                  </a:lnTo>
                  <a:lnTo>
                    <a:pt x="138" y="66"/>
                  </a:lnTo>
                  <a:lnTo>
                    <a:pt x="140" y="65"/>
                  </a:lnTo>
                  <a:lnTo>
                    <a:pt x="147" y="54"/>
                  </a:lnTo>
                  <a:lnTo>
                    <a:pt x="161" y="49"/>
                  </a:lnTo>
                  <a:lnTo>
                    <a:pt x="177" y="43"/>
                  </a:lnTo>
                  <a:lnTo>
                    <a:pt x="192" y="33"/>
                  </a:lnTo>
                  <a:lnTo>
                    <a:pt x="210" y="37"/>
                  </a:lnTo>
                  <a:lnTo>
                    <a:pt x="222" y="29"/>
                  </a:lnTo>
                  <a:lnTo>
                    <a:pt x="232" y="25"/>
                  </a:lnTo>
                  <a:lnTo>
                    <a:pt x="236" y="13"/>
                  </a:lnTo>
                  <a:lnTo>
                    <a:pt x="252" y="3"/>
                  </a:lnTo>
                  <a:lnTo>
                    <a:pt x="269" y="3"/>
                  </a:lnTo>
                  <a:lnTo>
                    <a:pt x="280" y="0"/>
                  </a:lnTo>
                  <a:lnTo>
                    <a:pt x="296" y="2"/>
                  </a:lnTo>
                  <a:lnTo>
                    <a:pt x="314" y="12"/>
                  </a:lnTo>
                  <a:lnTo>
                    <a:pt x="326" y="8"/>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38" name="Freeform 35"/>
            <p:cNvSpPr>
              <a:spLocks/>
            </p:cNvSpPr>
            <p:nvPr/>
          </p:nvSpPr>
          <p:spPr bwMode="auto">
            <a:xfrm>
              <a:off x="-129" y="2049"/>
              <a:ext cx="461" cy="413"/>
            </a:xfrm>
            <a:custGeom>
              <a:avLst/>
              <a:gdLst>
                <a:gd name="T0" fmla="*/ 430 w 461"/>
                <a:gd name="T1" fmla="*/ 290 h 413"/>
                <a:gd name="T2" fmla="*/ 403 w 461"/>
                <a:gd name="T3" fmla="*/ 302 h 413"/>
                <a:gd name="T4" fmla="*/ 390 w 461"/>
                <a:gd name="T5" fmla="*/ 328 h 413"/>
                <a:gd name="T6" fmla="*/ 397 w 461"/>
                <a:gd name="T7" fmla="*/ 358 h 413"/>
                <a:gd name="T8" fmla="*/ 375 w 461"/>
                <a:gd name="T9" fmla="*/ 362 h 413"/>
                <a:gd name="T10" fmla="*/ 340 w 461"/>
                <a:gd name="T11" fmla="*/ 376 h 413"/>
                <a:gd name="T12" fmla="*/ 316 w 461"/>
                <a:gd name="T13" fmla="*/ 360 h 413"/>
                <a:gd name="T14" fmla="*/ 291 w 461"/>
                <a:gd name="T15" fmla="*/ 371 h 413"/>
                <a:gd name="T16" fmla="*/ 266 w 461"/>
                <a:gd name="T17" fmla="*/ 377 h 413"/>
                <a:gd name="T18" fmla="*/ 240 w 461"/>
                <a:gd name="T19" fmla="*/ 384 h 413"/>
                <a:gd name="T20" fmla="*/ 216 w 461"/>
                <a:gd name="T21" fmla="*/ 377 h 413"/>
                <a:gd name="T22" fmla="*/ 192 w 461"/>
                <a:gd name="T23" fmla="*/ 364 h 413"/>
                <a:gd name="T24" fmla="*/ 162 w 461"/>
                <a:gd name="T25" fmla="*/ 366 h 413"/>
                <a:gd name="T26" fmla="*/ 133 w 461"/>
                <a:gd name="T27" fmla="*/ 363 h 413"/>
                <a:gd name="T28" fmla="*/ 104 w 461"/>
                <a:gd name="T29" fmla="*/ 368 h 413"/>
                <a:gd name="T30" fmla="*/ 76 w 461"/>
                <a:gd name="T31" fmla="*/ 378 h 413"/>
                <a:gd name="T32" fmla="*/ 57 w 461"/>
                <a:gd name="T33" fmla="*/ 399 h 413"/>
                <a:gd name="T34" fmla="*/ 31 w 461"/>
                <a:gd name="T35" fmla="*/ 413 h 413"/>
                <a:gd name="T36" fmla="*/ 22 w 461"/>
                <a:gd name="T37" fmla="*/ 372 h 413"/>
                <a:gd name="T38" fmla="*/ 8 w 461"/>
                <a:gd name="T39" fmla="*/ 327 h 413"/>
                <a:gd name="T40" fmla="*/ 26 w 461"/>
                <a:gd name="T41" fmla="*/ 272 h 413"/>
                <a:gd name="T42" fmla="*/ 15 w 461"/>
                <a:gd name="T43" fmla="*/ 215 h 413"/>
                <a:gd name="T44" fmla="*/ 49 w 461"/>
                <a:gd name="T45" fmla="*/ 212 h 413"/>
                <a:gd name="T46" fmla="*/ 73 w 461"/>
                <a:gd name="T47" fmla="*/ 203 h 413"/>
                <a:gd name="T48" fmla="*/ 81 w 461"/>
                <a:gd name="T49" fmla="*/ 186 h 413"/>
                <a:gd name="T50" fmla="*/ 103 w 461"/>
                <a:gd name="T51" fmla="*/ 182 h 413"/>
                <a:gd name="T52" fmla="*/ 108 w 461"/>
                <a:gd name="T53" fmla="*/ 170 h 413"/>
                <a:gd name="T54" fmla="*/ 110 w 461"/>
                <a:gd name="T55" fmla="*/ 144 h 413"/>
                <a:gd name="T56" fmla="*/ 109 w 461"/>
                <a:gd name="T57" fmla="*/ 116 h 413"/>
                <a:gd name="T58" fmla="*/ 131 w 461"/>
                <a:gd name="T59" fmla="*/ 99 h 413"/>
                <a:gd name="T60" fmla="*/ 140 w 461"/>
                <a:gd name="T61" fmla="*/ 78 h 413"/>
                <a:gd name="T62" fmla="*/ 136 w 461"/>
                <a:gd name="T63" fmla="*/ 62 h 413"/>
                <a:gd name="T64" fmla="*/ 143 w 461"/>
                <a:gd name="T65" fmla="*/ 54 h 413"/>
                <a:gd name="T66" fmla="*/ 160 w 461"/>
                <a:gd name="T67" fmla="*/ 38 h 413"/>
                <a:gd name="T68" fmla="*/ 179 w 461"/>
                <a:gd name="T69" fmla="*/ 26 h 413"/>
                <a:gd name="T70" fmla="*/ 193 w 461"/>
                <a:gd name="T71" fmla="*/ 2 h 413"/>
                <a:gd name="T72" fmla="*/ 218 w 461"/>
                <a:gd name="T73" fmla="*/ 1 h 413"/>
                <a:gd name="T74" fmla="*/ 257 w 461"/>
                <a:gd name="T75" fmla="*/ 7 h 413"/>
                <a:gd name="T76" fmla="*/ 273 w 461"/>
                <a:gd name="T77" fmla="*/ 16 h 413"/>
                <a:gd name="T78" fmla="*/ 296 w 461"/>
                <a:gd name="T79" fmla="*/ 5 h 413"/>
                <a:gd name="T80" fmla="*/ 332 w 461"/>
                <a:gd name="T81" fmla="*/ 19 h 413"/>
                <a:gd name="T82" fmla="*/ 342 w 461"/>
                <a:gd name="T83" fmla="*/ 46 h 413"/>
                <a:gd name="T84" fmla="*/ 341 w 461"/>
                <a:gd name="T85" fmla="*/ 78 h 413"/>
                <a:gd name="T86" fmla="*/ 377 w 461"/>
                <a:gd name="T87" fmla="*/ 120 h 413"/>
                <a:gd name="T88" fmla="*/ 402 w 461"/>
                <a:gd name="T89" fmla="*/ 134 h 413"/>
                <a:gd name="T90" fmla="*/ 423 w 461"/>
                <a:gd name="T91" fmla="*/ 147 h 413"/>
                <a:gd name="T92" fmla="*/ 443 w 461"/>
                <a:gd name="T93" fmla="*/ 156 h 413"/>
                <a:gd name="T94" fmla="*/ 461 w 461"/>
                <a:gd name="T95" fmla="*/ 171 h 413"/>
                <a:gd name="T96" fmla="*/ 425 w 461"/>
                <a:gd name="T97" fmla="*/ 202 h 413"/>
                <a:gd name="T98" fmla="*/ 400 w 461"/>
                <a:gd name="T99" fmla="*/ 208 h 413"/>
                <a:gd name="T100" fmla="*/ 410 w 461"/>
                <a:gd name="T101" fmla="*/ 226 h 413"/>
                <a:gd name="T102" fmla="*/ 418 w 461"/>
                <a:gd name="T103" fmla="*/ 251 h 413"/>
                <a:gd name="T104" fmla="*/ 440 w 461"/>
                <a:gd name="T105" fmla="*/ 286 h 4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1" h="413">
                  <a:moveTo>
                    <a:pt x="440" y="286"/>
                  </a:moveTo>
                  <a:lnTo>
                    <a:pt x="440" y="287"/>
                  </a:lnTo>
                  <a:lnTo>
                    <a:pt x="437" y="288"/>
                  </a:lnTo>
                  <a:lnTo>
                    <a:pt x="430" y="290"/>
                  </a:lnTo>
                  <a:lnTo>
                    <a:pt x="422" y="290"/>
                  </a:lnTo>
                  <a:lnTo>
                    <a:pt x="417" y="295"/>
                  </a:lnTo>
                  <a:lnTo>
                    <a:pt x="410" y="297"/>
                  </a:lnTo>
                  <a:lnTo>
                    <a:pt x="403" y="302"/>
                  </a:lnTo>
                  <a:lnTo>
                    <a:pt x="400" y="309"/>
                  </a:lnTo>
                  <a:lnTo>
                    <a:pt x="396" y="315"/>
                  </a:lnTo>
                  <a:lnTo>
                    <a:pt x="392" y="322"/>
                  </a:lnTo>
                  <a:lnTo>
                    <a:pt x="390" y="328"/>
                  </a:lnTo>
                  <a:lnTo>
                    <a:pt x="392" y="336"/>
                  </a:lnTo>
                  <a:lnTo>
                    <a:pt x="392" y="344"/>
                  </a:lnTo>
                  <a:lnTo>
                    <a:pt x="393" y="351"/>
                  </a:lnTo>
                  <a:lnTo>
                    <a:pt x="397" y="358"/>
                  </a:lnTo>
                  <a:lnTo>
                    <a:pt x="395" y="365"/>
                  </a:lnTo>
                  <a:lnTo>
                    <a:pt x="388" y="368"/>
                  </a:lnTo>
                  <a:lnTo>
                    <a:pt x="382" y="364"/>
                  </a:lnTo>
                  <a:lnTo>
                    <a:pt x="375" y="362"/>
                  </a:lnTo>
                  <a:lnTo>
                    <a:pt x="367" y="363"/>
                  </a:lnTo>
                  <a:lnTo>
                    <a:pt x="353" y="370"/>
                  </a:lnTo>
                  <a:lnTo>
                    <a:pt x="346" y="371"/>
                  </a:lnTo>
                  <a:lnTo>
                    <a:pt x="340" y="376"/>
                  </a:lnTo>
                  <a:lnTo>
                    <a:pt x="334" y="373"/>
                  </a:lnTo>
                  <a:lnTo>
                    <a:pt x="329" y="366"/>
                  </a:lnTo>
                  <a:lnTo>
                    <a:pt x="323" y="363"/>
                  </a:lnTo>
                  <a:lnTo>
                    <a:pt x="316" y="360"/>
                  </a:lnTo>
                  <a:lnTo>
                    <a:pt x="307" y="373"/>
                  </a:lnTo>
                  <a:lnTo>
                    <a:pt x="304" y="379"/>
                  </a:lnTo>
                  <a:lnTo>
                    <a:pt x="296" y="377"/>
                  </a:lnTo>
                  <a:lnTo>
                    <a:pt x="291" y="371"/>
                  </a:lnTo>
                  <a:lnTo>
                    <a:pt x="284" y="374"/>
                  </a:lnTo>
                  <a:lnTo>
                    <a:pt x="277" y="374"/>
                  </a:lnTo>
                  <a:lnTo>
                    <a:pt x="270" y="370"/>
                  </a:lnTo>
                  <a:lnTo>
                    <a:pt x="266" y="377"/>
                  </a:lnTo>
                  <a:lnTo>
                    <a:pt x="258" y="378"/>
                  </a:lnTo>
                  <a:lnTo>
                    <a:pt x="252" y="382"/>
                  </a:lnTo>
                  <a:lnTo>
                    <a:pt x="247" y="388"/>
                  </a:lnTo>
                  <a:lnTo>
                    <a:pt x="240" y="384"/>
                  </a:lnTo>
                  <a:lnTo>
                    <a:pt x="238" y="377"/>
                  </a:lnTo>
                  <a:lnTo>
                    <a:pt x="230" y="378"/>
                  </a:lnTo>
                  <a:lnTo>
                    <a:pt x="223" y="381"/>
                  </a:lnTo>
                  <a:lnTo>
                    <a:pt x="216" y="377"/>
                  </a:lnTo>
                  <a:lnTo>
                    <a:pt x="213" y="370"/>
                  </a:lnTo>
                  <a:lnTo>
                    <a:pt x="206" y="367"/>
                  </a:lnTo>
                  <a:lnTo>
                    <a:pt x="199" y="367"/>
                  </a:lnTo>
                  <a:lnTo>
                    <a:pt x="192" y="364"/>
                  </a:lnTo>
                  <a:lnTo>
                    <a:pt x="185" y="367"/>
                  </a:lnTo>
                  <a:lnTo>
                    <a:pt x="177" y="367"/>
                  </a:lnTo>
                  <a:lnTo>
                    <a:pt x="170" y="366"/>
                  </a:lnTo>
                  <a:lnTo>
                    <a:pt x="162" y="366"/>
                  </a:lnTo>
                  <a:lnTo>
                    <a:pt x="156" y="362"/>
                  </a:lnTo>
                  <a:lnTo>
                    <a:pt x="148" y="360"/>
                  </a:lnTo>
                  <a:lnTo>
                    <a:pt x="141" y="363"/>
                  </a:lnTo>
                  <a:lnTo>
                    <a:pt x="133" y="363"/>
                  </a:lnTo>
                  <a:lnTo>
                    <a:pt x="125" y="365"/>
                  </a:lnTo>
                  <a:lnTo>
                    <a:pt x="118" y="363"/>
                  </a:lnTo>
                  <a:lnTo>
                    <a:pt x="111" y="365"/>
                  </a:lnTo>
                  <a:lnTo>
                    <a:pt x="104" y="368"/>
                  </a:lnTo>
                  <a:lnTo>
                    <a:pt x="97" y="368"/>
                  </a:lnTo>
                  <a:lnTo>
                    <a:pt x="90" y="372"/>
                  </a:lnTo>
                  <a:lnTo>
                    <a:pt x="83" y="374"/>
                  </a:lnTo>
                  <a:lnTo>
                    <a:pt x="76" y="378"/>
                  </a:lnTo>
                  <a:lnTo>
                    <a:pt x="75" y="385"/>
                  </a:lnTo>
                  <a:lnTo>
                    <a:pt x="70" y="391"/>
                  </a:lnTo>
                  <a:lnTo>
                    <a:pt x="63" y="395"/>
                  </a:lnTo>
                  <a:lnTo>
                    <a:pt x="57" y="399"/>
                  </a:lnTo>
                  <a:lnTo>
                    <a:pt x="49" y="399"/>
                  </a:lnTo>
                  <a:lnTo>
                    <a:pt x="42" y="401"/>
                  </a:lnTo>
                  <a:lnTo>
                    <a:pt x="31" y="412"/>
                  </a:lnTo>
                  <a:lnTo>
                    <a:pt x="31" y="413"/>
                  </a:lnTo>
                  <a:lnTo>
                    <a:pt x="30" y="409"/>
                  </a:lnTo>
                  <a:lnTo>
                    <a:pt x="23" y="398"/>
                  </a:lnTo>
                  <a:lnTo>
                    <a:pt x="22" y="386"/>
                  </a:lnTo>
                  <a:lnTo>
                    <a:pt x="22" y="372"/>
                  </a:lnTo>
                  <a:lnTo>
                    <a:pt x="22" y="360"/>
                  </a:lnTo>
                  <a:lnTo>
                    <a:pt x="7" y="349"/>
                  </a:lnTo>
                  <a:lnTo>
                    <a:pt x="0" y="340"/>
                  </a:lnTo>
                  <a:lnTo>
                    <a:pt x="8" y="327"/>
                  </a:lnTo>
                  <a:lnTo>
                    <a:pt x="21" y="318"/>
                  </a:lnTo>
                  <a:lnTo>
                    <a:pt x="30" y="302"/>
                  </a:lnTo>
                  <a:lnTo>
                    <a:pt x="29" y="286"/>
                  </a:lnTo>
                  <a:lnTo>
                    <a:pt x="26" y="272"/>
                  </a:lnTo>
                  <a:lnTo>
                    <a:pt x="11" y="235"/>
                  </a:lnTo>
                  <a:lnTo>
                    <a:pt x="4" y="215"/>
                  </a:lnTo>
                  <a:lnTo>
                    <a:pt x="8" y="215"/>
                  </a:lnTo>
                  <a:lnTo>
                    <a:pt x="15" y="215"/>
                  </a:lnTo>
                  <a:lnTo>
                    <a:pt x="22" y="216"/>
                  </a:lnTo>
                  <a:lnTo>
                    <a:pt x="29" y="214"/>
                  </a:lnTo>
                  <a:lnTo>
                    <a:pt x="35" y="211"/>
                  </a:lnTo>
                  <a:lnTo>
                    <a:pt x="49" y="212"/>
                  </a:lnTo>
                  <a:lnTo>
                    <a:pt x="55" y="208"/>
                  </a:lnTo>
                  <a:lnTo>
                    <a:pt x="59" y="203"/>
                  </a:lnTo>
                  <a:lnTo>
                    <a:pt x="66" y="205"/>
                  </a:lnTo>
                  <a:lnTo>
                    <a:pt x="73" y="203"/>
                  </a:lnTo>
                  <a:lnTo>
                    <a:pt x="69" y="192"/>
                  </a:lnTo>
                  <a:lnTo>
                    <a:pt x="69" y="191"/>
                  </a:lnTo>
                  <a:lnTo>
                    <a:pt x="74" y="187"/>
                  </a:lnTo>
                  <a:lnTo>
                    <a:pt x="81" y="186"/>
                  </a:lnTo>
                  <a:lnTo>
                    <a:pt x="85" y="181"/>
                  </a:lnTo>
                  <a:lnTo>
                    <a:pt x="91" y="176"/>
                  </a:lnTo>
                  <a:lnTo>
                    <a:pt x="98" y="177"/>
                  </a:lnTo>
                  <a:lnTo>
                    <a:pt x="103" y="182"/>
                  </a:lnTo>
                  <a:lnTo>
                    <a:pt x="109" y="185"/>
                  </a:lnTo>
                  <a:lnTo>
                    <a:pt x="116" y="181"/>
                  </a:lnTo>
                  <a:lnTo>
                    <a:pt x="113" y="174"/>
                  </a:lnTo>
                  <a:lnTo>
                    <a:pt x="108" y="170"/>
                  </a:lnTo>
                  <a:lnTo>
                    <a:pt x="104" y="164"/>
                  </a:lnTo>
                  <a:lnTo>
                    <a:pt x="105" y="157"/>
                  </a:lnTo>
                  <a:lnTo>
                    <a:pt x="107" y="150"/>
                  </a:lnTo>
                  <a:lnTo>
                    <a:pt x="110" y="144"/>
                  </a:lnTo>
                  <a:lnTo>
                    <a:pt x="109" y="136"/>
                  </a:lnTo>
                  <a:lnTo>
                    <a:pt x="110" y="129"/>
                  </a:lnTo>
                  <a:lnTo>
                    <a:pt x="108" y="123"/>
                  </a:lnTo>
                  <a:lnTo>
                    <a:pt x="109" y="116"/>
                  </a:lnTo>
                  <a:lnTo>
                    <a:pt x="114" y="111"/>
                  </a:lnTo>
                  <a:lnTo>
                    <a:pt x="121" y="109"/>
                  </a:lnTo>
                  <a:lnTo>
                    <a:pt x="125" y="103"/>
                  </a:lnTo>
                  <a:lnTo>
                    <a:pt x="131" y="99"/>
                  </a:lnTo>
                  <a:lnTo>
                    <a:pt x="137" y="98"/>
                  </a:lnTo>
                  <a:lnTo>
                    <a:pt x="141" y="97"/>
                  </a:lnTo>
                  <a:lnTo>
                    <a:pt x="146" y="80"/>
                  </a:lnTo>
                  <a:lnTo>
                    <a:pt x="140" y="78"/>
                  </a:lnTo>
                  <a:lnTo>
                    <a:pt x="132" y="80"/>
                  </a:lnTo>
                  <a:lnTo>
                    <a:pt x="131" y="73"/>
                  </a:lnTo>
                  <a:lnTo>
                    <a:pt x="131" y="66"/>
                  </a:lnTo>
                  <a:lnTo>
                    <a:pt x="136" y="62"/>
                  </a:lnTo>
                  <a:lnTo>
                    <a:pt x="140" y="56"/>
                  </a:lnTo>
                  <a:lnTo>
                    <a:pt x="139" y="55"/>
                  </a:lnTo>
                  <a:lnTo>
                    <a:pt x="139" y="53"/>
                  </a:lnTo>
                  <a:lnTo>
                    <a:pt x="143" y="54"/>
                  </a:lnTo>
                  <a:lnTo>
                    <a:pt x="148" y="49"/>
                  </a:lnTo>
                  <a:lnTo>
                    <a:pt x="148" y="42"/>
                  </a:lnTo>
                  <a:lnTo>
                    <a:pt x="153" y="37"/>
                  </a:lnTo>
                  <a:lnTo>
                    <a:pt x="160" y="38"/>
                  </a:lnTo>
                  <a:lnTo>
                    <a:pt x="167" y="40"/>
                  </a:lnTo>
                  <a:lnTo>
                    <a:pt x="174" y="38"/>
                  </a:lnTo>
                  <a:lnTo>
                    <a:pt x="177" y="31"/>
                  </a:lnTo>
                  <a:lnTo>
                    <a:pt x="179" y="26"/>
                  </a:lnTo>
                  <a:lnTo>
                    <a:pt x="181" y="18"/>
                  </a:lnTo>
                  <a:lnTo>
                    <a:pt x="184" y="13"/>
                  </a:lnTo>
                  <a:lnTo>
                    <a:pt x="188" y="7"/>
                  </a:lnTo>
                  <a:lnTo>
                    <a:pt x="193" y="2"/>
                  </a:lnTo>
                  <a:lnTo>
                    <a:pt x="200" y="0"/>
                  </a:lnTo>
                  <a:lnTo>
                    <a:pt x="202" y="0"/>
                  </a:lnTo>
                  <a:lnTo>
                    <a:pt x="204" y="6"/>
                  </a:lnTo>
                  <a:lnTo>
                    <a:pt x="218" y="1"/>
                  </a:lnTo>
                  <a:lnTo>
                    <a:pt x="224" y="3"/>
                  </a:lnTo>
                  <a:lnTo>
                    <a:pt x="230" y="8"/>
                  </a:lnTo>
                  <a:lnTo>
                    <a:pt x="249" y="3"/>
                  </a:lnTo>
                  <a:lnTo>
                    <a:pt x="257" y="7"/>
                  </a:lnTo>
                  <a:lnTo>
                    <a:pt x="260" y="8"/>
                  </a:lnTo>
                  <a:lnTo>
                    <a:pt x="263" y="25"/>
                  </a:lnTo>
                  <a:lnTo>
                    <a:pt x="268" y="22"/>
                  </a:lnTo>
                  <a:lnTo>
                    <a:pt x="273" y="16"/>
                  </a:lnTo>
                  <a:lnTo>
                    <a:pt x="279" y="14"/>
                  </a:lnTo>
                  <a:lnTo>
                    <a:pt x="283" y="9"/>
                  </a:lnTo>
                  <a:lnTo>
                    <a:pt x="289" y="6"/>
                  </a:lnTo>
                  <a:lnTo>
                    <a:pt x="296" y="5"/>
                  </a:lnTo>
                  <a:lnTo>
                    <a:pt x="303" y="4"/>
                  </a:lnTo>
                  <a:lnTo>
                    <a:pt x="309" y="6"/>
                  </a:lnTo>
                  <a:lnTo>
                    <a:pt x="325" y="19"/>
                  </a:lnTo>
                  <a:lnTo>
                    <a:pt x="332" y="19"/>
                  </a:lnTo>
                  <a:lnTo>
                    <a:pt x="335" y="28"/>
                  </a:lnTo>
                  <a:lnTo>
                    <a:pt x="335" y="35"/>
                  </a:lnTo>
                  <a:lnTo>
                    <a:pt x="336" y="42"/>
                  </a:lnTo>
                  <a:lnTo>
                    <a:pt x="342" y="46"/>
                  </a:lnTo>
                  <a:lnTo>
                    <a:pt x="345" y="52"/>
                  </a:lnTo>
                  <a:lnTo>
                    <a:pt x="346" y="66"/>
                  </a:lnTo>
                  <a:lnTo>
                    <a:pt x="341" y="71"/>
                  </a:lnTo>
                  <a:lnTo>
                    <a:pt x="341" y="78"/>
                  </a:lnTo>
                  <a:lnTo>
                    <a:pt x="345" y="84"/>
                  </a:lnTo>
                  <a:lnTo>
                    <a:pt x="356" y="92"/>
                  </a:lnTo>
                  <a:lnTo>
                    <a:pt x="360" y="98"/>
                  </a:lnTo>
                  <a:lnTo>
                    <a:pt x="377" y="120"/>
                  </a:lnTo>
                  <a:lnTo>
                    <a:pt x="382" y="125"/>
                  </a:lnTo>
                  <a:lnTo>
                    <a:pt x="389" y="128"/>
                  </a:lnTo>
                  <a:lnTo>
                    <a:pt x="396" y="129"/>
                  </a:lnTo>
                  <a:lnTo>
                    <a:pt x="402" y="134"/>
                  </a:lnTo>
                  <a:lnTo>
                    <a:pt x="404" y="140"/>
                  </a:lnTo>
                  <a:lnTo>
                    <a:pt x="405" y="147"/>
                  </a:lnTo>
                  <a:lnTo>
                    <a:pt x="410" y="153"/>
                  </a:lnTo>
                  <a:lnTo>
                    <a:pt x="423" y="147"/>
                  </a:lnTo>
                  <a:lnTo>
                    <a:pt x="430" y="145"/>
                  </a:lnTo>
                  <a:lnTo>
                    <a:pt x="436" y="148"/>
                  </a:lnTo>
                  <a:lnTo>
                    <a:pt x="443" y="149"/>
                  </a:lnTo>
                  <a:lnTo>
                    <a:pt x="443" y="156"/>
                  </a:lnTo>
                  <a:lnTo>
                    <a:pt x="448" y="160"/>
                  </a:lnTo>
                  <a:lnTo>
                    <a:pt x="455" y="159"/>
                  </a:lnTo>
                  <a:lnTo>
                    <a:pt x="457" y="159"/>
                  </a:lnTo>
                  <a:lnTo>
                    <a:pt x="461" y="171"/>
                  </a:lnTo>
                  <a:lnTo>
                    <a:pt x="456" y="176"/>
                  </a:lnTo>
                  <a:lnTo>
                    <a:pt x="454" y="183"/>
                  </a:lnTo>
                  <a:lnTo>
                    <a:pt x="440" y="200"/>
                  </a:lnTo>
                  <a:lnTo>
                    <a:pt x="425" y="202"/>
                  </a:lnTo>
                  <a:lnTo>
                    <a:pt x="412" y="196"/>
                  </a:lnTo>
                  <a:lnTo>
                    <a:pt x="405" y="197"/>
                  </a:lnTo>
                  <a:lnTo>
                    <a:pt x="400" y="201"/>
                  </a:lnTo>
                  <a:lnTo>
                    <a:pt x="400" y="208"/>
                  </a:lnTo>
                  <a:lnTo>
                    <a:pt x="394" y="212"/>
                  </a:lnTo>
                  <a:lnTo>
                    <a:pt x="397" y="219"/>
                  </a:lnTo>
                  <a:lnTo>
                    <a:pt x="403" y="223"/>
                  </a:lnTo>
                  <a:lnTo>
                    <a:pt x="410" y="226"/>
                  </a:lnTo>
                  <a:lnTo>
                    <a:pt x="413" y="233"/>
                  </a:lnTo>
                  <a:lnTo>
                    <a:pt x="412" y="240"/>
                  </a:lnTo>
                  <a:lnTo>
                    <a:pt x="418" y="244"/>
                  </a:lnTo>
                  <a:lnTo>
                    <a:pt x="418" y="251"/>
                  </a:lnTo>
                  <a:lnTo>
                    <a:pt x="425" y="254"/>
                  </a:lnTo>
                  <a:lnTo>
                    <a:pt x="430" y="260"/>
                  </a:lnTo>
                  <a:lnTo>
                    <a:pt x="431" y="267"/>
                  </a:lnTo>
                  <a:lnTo>
                    <a:pt x="440" y="286"/>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39" name="Freeform 36"/>
            <p:cNvSpPr>
              <a:spLocks/>
            </p:cNvSpPr>
            <p:nvPr/>
          </p:nvSpPr>
          <p:spPr bwMode="auto">
            <a:xfrm>
              <a:off x="-2121" y="3023"/>
              <a:ext cx="284" cy="399"/>
            </a:xfrm>
            <a:custGeom>
              <a:avLst/>
              <a:gdLst>
                <a:gd name="T0" fmla="*/ 134 w 284"/>
                <a:gd name="T1" fmla="*/ 22 h 399"/>
                <a:gd name="T2" fmla="*/ 128 w 284"/>
                <a:gd name="T3" fmla="*/ 59 h 399"/>
                <a:gd name="T4" fmla="*/ 120 w 284"/>
                <a:gd name="T5" fmla="*/ 78 h 399"/>
                <a:gd name="T6" fmla="*/ 107 w 284"/>
                <a:gd name="T7" fmla="*/ 101 h 399"/>
                <a:gd name="T8" fmla="*/ 91 w 284"/>
                <a:gd name="T9" fmla="*/ 126 h 399"/>
                <a:gd name="T10" fmla="*/ 77 w 284"/>
                <a:gd name="T11" fmla="*/ 152 h 399"/>
                <a:gd name="T12" fmla="*/ 63 w 284"/>
                <a:gd name="T13" fmla="*/ 169 h 399"/>
                <a:gd name="T14" fmla="*/ 38 w 284"/>
                <a:gd name="T15" fmla="*/ 189 h 399"/>
                <a:gd name="T16" fmla="*/ 24 w 284"/>
                <a:gd name="T17" fmla="*/ 215 h 399"/>
                <a:gd name="T18" fmla="*/ 13 w 284"/>
                <a:gd name="T19" fmla="*/ 232 h 399"/>
                <a:gd name="T20" fmla="*/ 24 w 284"/>
                <a:gd name="T21" fmla="*/ 255 h 399"/>
                <a:gd name="T22" fmla="*/ 34 w 284"/>
                <a:gd name="T23" fmla="*/ 263 h 399"/>
                <a:gd name="T24" fmla="*/ 52 w 284"/>
                <a:gd name="T25" fmla="*/ 266 h 399"/>
                <a:gd name="T26" fmla="*/ 45 w 284"/>
                <a:gd name="T27" fmla="*/ 273 h 399"/>
                <a:gd name="T28" fmla="*/ 39 w 284"/>
                <a:gd name="T29" fmla="*/ 291 h 399"/>
                <a:gd name="T30" fmla="*/ 31 w 284"/>
                <a:gd name="T31" fmla="*/ 312 h 399"/>
                <a:gd name="T32" fmla="*/ 25 w 284"/>
                <a:gd name="T33" fmla="*/ 327 h 399"/>
                <a:gd name="T34" fmla="*/ 16 w 284"/>
                <a:gd name="T35" fmla="*/ 346 h 399"/>
                <a:gd name="T36" fmla="*/ 0 w 284"/>
                <a:gd name="T37" fmla="*/ 371 h 399"/>
                <a:gd name="T38" fmla="*/ 16 w 284"/>
                <a:gd name="T39" fmla="*/ 378 h 399"/>
                <a:gd name="T40" fmla="*/ 45 w 284"/>
                <a:gd name="T41" fmla="*/ 388 h 399"/>
                <a:gd name="T42" fmla="*/ 67 w 284"/>
                <a:gd name="T43" fmla="*/ 399 h 399"/>
                <a:gd name="T44" fmla="*/ 89 w 284"/>
                <a:gd name="T45" fmla="*/ 397 h 399"/>
                <a:gd name="T46" fmla="*/ 100 w 284"/>
                <a:gd name="T47" fmla="*/ 397 h 399"/>
                <a:gd name="T48" fmla="*/ 103 w 284"/>
                <a:gd name="T49" fmla="*/ 376 h 399"/>
                <a:gd name="T50" fmla="*/ 119 w 284"/>
                <a:gd name="T51" fmla="*/ 355 h 399"/>
                <a:gd name="T52" fmla="*/ 150 w 284"/>
                <a:gd name="T53" fmla="*/ 341 h 399"/>
                <a:gd name="T54" fmla="*/ 144 w 284"/>
                <a:gd name="T55" fmla="*/ 312 h 399"/>
                <a:gd name="T56" fmla="*/ 150 w 284"/>
                <a:gd name="T57" fmla="*/ 280 h 399"/>
                <a:gd name="T58" fmla="*/ 171 w 284"/>
                <a:gd name="T59" fmla="*/ 261 h 399"/>
                <a:gd name="T60" fmla="*/ 168 w 284"/>
                <a:gd name="T61" fmla="*/ 252 h 399"/>
                <a:gd name="T62" fmla="*/ 165 w 284"/>
                <a:gd name="T63" fmla="*/ 211 h 399"/>
                <a:gd name="T64" fmla="*/ 190 w 284"/>
                <a:gd name="T65" fmla="*/ 207 h 399"/>
                <a:gd name="T66" fmla="*/ 209 w 284"/>
                <a:gd name="T67" fmla="*/ 188 h 399"/>
                <a:gd name="T68" fmla="*/ 208 w 284"/>
                <a:gd name="T69" fmla="*/ 166 h 399"/>
                <a:gd name="T70" fmla="*/ 227 w 284"/>
                <a:gd name="T71" fmla="*/ 138 h 399"/>
                <a:gd name="T72" fmla="*/ 237 w 284"/>
                <a:gd name="T73" fmla="*/ 112 h 399"/>
                <a:gd name="T74" fmla="*/ 268 w 284"/>
                <a:gd name="T75" fmla="*/ 96 h 399"/>
                <a:gd name="T76" fmla="*/ 284 w 284"/>
                <a:gd name="T77" fmla="*/ 75 h 399"/>
                <a:gd name="T78" fmla="*/ 276 w 284"/>
                <a:gd name="T79" fmla="*/ 50 h 399"/>
                <a:gd name="T80" fmla="*/ 242 w 284"/>
                <a:gd name="T81" fmla="*/ 35 h 399"/>
                <a:gd name="T82" fmla="*/ 209 w 284"/>
                <a:gd name="T83" fmla="*/ 31 h 399"/>
                <a:gd name="T84" fmla="*/ 186 w 284"/>
                <a:gd name="T85" fmla="*/ 23 h 399"/>
                <a:gd name="T86" fmla="*/ 182 w 284"/>
                <a:gd name="T87" fmla="*/ 5 h 399"/>
                <a:gd name="T88" fmla="*/ 167 w 284"/>
                <a:gd name="T89" fmla="*/ 0 h 399"/>
                <a:gd name="T90" fmla="*/ 136 w 284"/>
                <a:gd name="T91" fmla="*/ 8 h 3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4" h="399">
                  <a:moveTo>
                    <a:pt x="136" y="8"/>
                  </a:moveTo>
                  <a:lnTo>
                    <a:pt x="134" y="22"/>
                  </a:lnTo>
                  <a:lnTo>
                    <a:pt x="131" y="44"/>
                  </a:lnTo>
                  <a:lnTo>
                    <a:pt x="128" y="59"/>
                  </a:lnTo>
                  <a:lnTo>
                    <a:pt x="125" y="69"/>
                  </a:lnTo>
                  <a:lnTo>
                    <a:pt x="120" y="78"/>
                  </a:lnTo>
                  <a:lnTo>
                    <a:pt x="114" y="89"/>
                  </a:lnTo>
                  <a:lnTo>
                    <a:pt x="107" y="101"/>
                  </a:lnTo>
                  <a:lnTo>
                    <a:pt x="100" y="110"/>
                  </a:lnTo>
                  <a:lnTo>
                    <a:pt x="91" y="126"/>
                  </a:lnTo>
                  <a:lnTo>
                    <a:pt x="84" y="142"/>
                  </a:lnTo>
                  <a:lnTo>
                    <a:pt x="77" y="152"/>
                  </a:lnTo>
                  <a:lnTo>
                    <a:pt x="68" y="162"/>
                  </a:lnTo>
                  <a:lnTo>
                    <a:pt x="63" y="169"/>
                  </a:lnTo>
                  <a:lnTo>
                    <a:pt x="52" y="180"/>
                  </a:lnTo>
                  <a:lnTo>
                    <a:pt x="38" y="189"/>
                  </a:lnTo>
                  <a:lnTo>
                    <a:pt x="31" y="195"/>
                  </a:lnTo>
                  <a:lnTo>
                    <a:pt x="24" y="215"/>
                  </a:lnTo>
                  <a:lnTo>
                    <a:pt x="13" y="229"/>
                  </a:lnTo>
                  <a:lnTo>
                    <a:pt x="13" y="232"/>
                  </a:lnTo>
                  <a:lnTo>
                    <a:pt x="20" y="242"/>
                  </a:lnTo>
                  <a:lnTo>
                    <a:pt x="24" y="255"/>
                  </a:lnTo>
                  <a:lnTo>
                    <a:pt x="25" y="263"/>
                  </a:lnTo>
                  <a:lnTo>
                    <a:pt x="34" y="263"/>
                  </a:lnTo>
                  <a:lnTo>
                    <a:pt x="46" y="264"/>
                  </a:lnTo>
                  <a:lnTo>
                    <a:pt x="52" y="266"/>
                  </a:lnTo>
                  <a:lnTo>
                    <a:pt x="49" y="270"/>
                  </a:lnTo>
                  <a:lnTo>
                    <a:pt x="45" y="273"/>
                  </a:lnTo>
                  <a:lnTo>
                    <a:pt x="43" y="279"/>
                  </a:lnTo>
                  <a:lnTo>
                    <a:pt x="39" y="291"/>
                  </a:lnTo>
                  <a:lnTo>
                    <a:pt x="32" y="304"/>
                  </a:lnTo>
                  <a:lnTo>
                    <a:pt x="31" y="312"/>
                  </a:lnTo>
                  <a:lnTo>
                    <a:pt x="27" y="321"/>
                  </a:lnTo>
                  <a:lnTo>
                    <a:pt x="25" y="327"/>
                  </a:lnTo>
                  <a:lnTo>
                    <a:pt x="22" y="337"/>
                  </a:lnTo>
                  <a:lnTo>
                    <a:pt x="16" y="346"/>
                  </a:lnTo>
                  <a:lnTo>
                    <a:pt x="5" y="359"/>
                  </a:lnTo>
                  <a:lnTo>
                    <a:pt x="0" y="371"/>
                  </a:lnTo>
                  <a:lnTo>
                    <a:pt x="2" y="377"/>
                  </a:lnTo>
                  <a:lnTo>
                    <a:pt x="16" y="378"/>
                  </a:lnTo>
                  <a:lnTo>
                    <a:pt x="30" y="382"/>
                  </a:lnTo>
                  <a:lnTo>
                    <a:pt x="45" y="388"/>
                  </a:lnTo>
                  <a:lnTo>
                    <a:pt x="54" y="395"/>
                  </a:lnTo>
                  <a:lnTo>
                    <a:pt x="67" y="399"/>
                  </a:lnTo>
                  <a:lnTo>
                    <a:pt x="79" y="399"/>
                  </a:lnTo>
                  <a:lnTo>
                    <a:pt x="89" y="397"/>
                  </a:lnTo>
                  <a:lnTo>
                    <a:pt x="98" y="397"/>
                  </a:lnTo>
                  <a:lnTo>
                    <a:pt x="100" y="397"/>
                  </a:lnTo>
                  <a:lnTo>
                    <a:pt x="102" y="388"/>
                  </a:lnTo>
                  <a:lnTo>
                    <a:pt x="103" y="376"/>
                  </a:lnTo>
                  <a:lnTo>
                    <a:pt x="106" y="363"/>
                  </a:lnTo>
                  <a:lnTo>
                    <a:pt x="119" y="355"/>
                  </a:lnTo>
                  <a:lnTo>
                    <a:pt x="139" y="348"/>
                  </a:lnTo>
                  <a:lnTo>
                    <a:pt x="150" y="341"/>
                  </a:lnTo>
                  <a:lnTo>
                    <a:pt x="151" y="327"/>
                  </a:lnTo>
                  <a:lnTo>
                    <a:pt x="144" y="312"/>
                  </a:lnTo>
                  <a:lnTo>
                    <a:pt x="144" y="295"/>
                  </a:lnTo>
                  <a:lnTo>
                    <a:pt x="150" y="280"/>
                  </a:lnTo>
                  <a:lnTo>
                    <a:pt x="162" y="269"/>
                  </a:lnTo>
                  <a:lnTo>
                    <a:pt x="171" y="261"/>
                  </a:lnTo>
                  <a:lnTo>
                    <a:pt x="169" y="254"/>
                  </a:lnTo>
                  <a:lnTo>
                    <a:pt x="168" y="252"/>
                  </a:lnTo>
                  <a:lnTo>
                    <a:pt x="162" y="229"/>
                  </a:lnTo>
                  <a:lnTo>
                    <a:pt x="165" y="211"/>
                  </a:lnTo>
                  <a:lnTo>
                    <a:pt x="177" y="207"/>
                  </a:lnTo>
                  <a:lnTo>
                    <a:pt x="190" y="207"/>
                  </a:lnTo>
                  <a:lnTo>
                    <a:pt x="205" y="198"/>
                  </a:lnTo>
                  <a:lnTo>
                    <a:pt x="209" y="188"/>
                  </a:lnTo>
                  <a:lnTo>
                    <a:pt x="205" y="174"/>
                  </a:lnTo>
                  <a:lnTo>
                    <a:pt x="208" y="166"/>
                  </a:lnTo>
                  <a:lnTo>
                    <a:pt x="220" y="153"/>
                  </a:lnTo>
                  <a:lnTo>
                    <a:pt x="227" y="138"/>
                  </a:lnTo>
                  <a:lnTo>
                    <a:pt x="231" y="123"/>
                  </a:lnTo>
                  <a:lnTo>
                    <a:pt x="237" y="112"/>
                  </a:lnTo>
                  <a:lnTo>
                    <a:pt x="252" y="105"/>
                  </a:lnTo>
                  <a:lnTo>
                    <a:pt x="268" y="96"/>
                  </a:lnTo>
                  <a:lnTo>
                    <a:pt x="281" y="84"/>
                  </a:lnTo>
                  <a:lnTo>
                    <a:pt x="284" y="75"/>
                  </a:lnTo>
                  <a:lnTo>
                    <a:pt x="278" y="64"/>
                  </a:lnTo>
                  <a:lnTo>
                    <a:pt x="276" y="50"/>
                  </a:lnTo>
                  <a:lnTo>
                    <a:pt x="260" y="42"/>
                  </a:lnTo>
                  <a:lnTo>
                    <a:pt x="242" y="35"/>
                  </a:lnTo>
                  <a:lnTo>
                    <a:pt x="225" y="38"/>
                  </a:lnTo>
                  <a:lnTo>
                    <a:pt x="209" y="31"/>
                  </a:lnTo>
                  <a:lnTo>
                    <a:pt x="200" y="26"/>
                  </a:lnTo>
                  <a:lnTo>
                    <a:pt x="186" y="23"/>
                  </a:lnTo>
                  <a:lnTo>
                    <a:pt x="179" y="15"/>
                  </a:lnTo>
                  <a:lnTo>
                    <a:pt x="182" y="5"/>
                  </a:lnTo>
                  <a:lnTo>
                    <a:pt x="183" y="1"/>
                  </a:lnTo>
                  <a:lnTo>
                    <a:pt x="167" y="0"/>
                  </a:lnTo>
                  <a:lnTo>
                    <a:pt x="149" y="0"/>
                  </a:lnTo>
                  <a:lnTo>
                    <a:pt x="136" y="8"/>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40" name="Freeform 37"/>
            <p:cNvSpPr>
              <a:spLocks/>
            </p:cNvSpPr>
            <p:nvPr/>
          </p:nvSpPr>
          <p:spPr bwMode="auto">
            <a:xfrm>
              <a:off x="-1051" y="2778"/>
              <a:ext cx="256" cy="147"/>
            </a:xfrm>
            <a:custGeom>
              <a:avLst/>
              <a:gdLst>
                <a:gd name="T0" fmla="*/ 107 w 256"/>
                <a:gd name="T1" fmla="*/ 7 h 147"/>
                <a:gd name="T2" fmla="*/ 130 w 256"/>
                <a:gd name="T3" fmla="*/ 6 h 147"/>
                <a:gd name="T4" fmla="*/ 169 w 256"/>
                <a:gd name="T5" fmla="*/ 3 h 147"/>
                <a:gd name="T6" fmla="*/ 189 w 256"/>
                <a:gd name="T7" fmla="*/ 11 h 147"/>
                <a:gd name="T8" fmla="*/ 206 w 256"/>
                <a:gd name="T9" fmla="*/ 21 h 147"/>
                <a:gd name="T10" fmla="*/ 209 w 256"/>
                <a:gd name="T11" fmla="*/ 38 h 147"/>
                <a:gd name="T12" fmla="*/ 214 w 256"/>
                <a:gd name="T13" fmla="*/ 61 h 147"/>
                <a:gd name="T14" fmla="*/ 231 w 256"/>
                <a:gd name="T15" fmla="*/ 71 h 147"/>
                <a:gd name="T16" fmla="*/ 247 w 256"/>
                <a:gd name="T17" fmla="*/ 69 h 147"/>
                <a:gd name="T18" fmla="*/ 256 w 256"/>
                <a:gd name="T19" fmla="*/ 75 h 147"/>
                <a:gd name="T20" fmla="*/ 251 w 256"/>
                <a:gd name="T21" fmla="*/ 86 h 147"/>
                <a:gd name="T22" fmla="*/ 247 w 256"/>
                <a:gd name="T23" fmla="*/ 96 h 147"/>
                <a:gd name="T24" fmla="*/ 233 w 256"/>
                <a:gd name="T25" fmla="*/ 102 h 147"/>
                <a:gd name="T26" fmla="*/ 237 w 256"/>
                <a:gd name="T27" fmla="*/ 116 h 147"/>
                <a:gd name="T28" fmla="*/ 214 w 256"/>
                <a:gd name="T29" fmla="*/ 115 h 147"/>
                <a:gd name="T30" fmla="*/ 196 w 256"/>
                <a:gd name="T31" fmla="*/ 107 h 147"/>
                <a:gd name="T32" fmla="*/ 185 w 256"/>
                <a:gd name="T33" fmla="*/ 114 h 147"/>
                <a:gd name="T34" fmla="*/ 169 w 256"/>
                <a:gd name="T35" fmla="*/ 143 h 147"/>
                <a:gd name="T36" fmla="*/ 160 w 256"/>
                <a:gd name="T37" fmla="*/ 142 h 147"/>
                <a:gd name="T38" fmla="*/ 143 w 256"/>
                <a:gd name="T39" fmla="*/ 124 h 147"/>
                <a:gd name="T40" fmla="*/ 139 w 256"/>
                <a:gd name="T41" fmla="*/ 103 h 147"/>
                <a:gd name="T42" fmla="*/ 120 w 256"/>
                <a:gd name="T43" fmla="*/ 115 h 147"/>
                <a:gd name="T44" fmla="*/ 115 w 256"/>
                <a:gd name="T45" fmla="*/ 130 h 147"/>
                <a:gd name="T46" fmla="*/ 102 w 256"/>
                <a:gd name="T47" fmla="*/ 138 h 147"/>
                <a:gd name="T48" fmla="*/ 84 w 256"/>
                <a:gd name="T49" fmla="*/ 136 h 147"/>
                <a:gd name="T50" fmla="*/ 70 w 256"/>
                <a:gd name="T51" fmla="*/ 138 h 147"/>
                <a:gd name="T52" fmla="*/ 54 w 256"/>
                <a:gd name="T53" fmla="*/ 139 h 147"/>
                <a:gd name="T54" fmla="*/ 52 w 256"/>
                <a:gd name="T55" fmla="*/ 127 h 147"/>
                <a:gd name="T56" fmla="*/ 44 w 256"/>
                <a:gd name="T57" fmla="*/ 119 h 147"/>
                <a:gd name="T58" fmla="*/ 44 w 256"/>
                <a:gd name="T59" fmla="*/ 103 h 147"/>
                <a:gd name="T60" fmla="*/ 43 w 256"/>
                <a:gd name="T61" fmla="*/ 94 h 147"/>
                <a:gd name="T62" fmla="*/ 24 w 256"/>
                <a:gd name="T63" fmla="*/ 91 h 147"/>
                <a:gd name="T64" fmla="*/ 11 w 256"/>
                <a:gd name="T65" fmla="*/ 107 h 147"/>
                <a:gd name="T66" fmla="*/ 0 w 256"/>
                <a:gd name="T67" fmla="*/ 108 h 147"/>
                <a:gd name="T68" fmla="*/ 4 w 256"/>
                <a:gd name="T69" fmla="*/ 84 h 147"/>
                <a:gd name="T70" fmla="*/ 10 w 256"/>
                <a:gd name="T71" fmla="*/ 73 h 147"/>
                <a:gd name="T72" fmla="*/ 19 w 256"/>
                <a:gd name="T73" fmla="*/ 63 h 147"/>
                <a:gd name="T74" fmla="*/ 28 w 256"/>
                <a:gd name="T75" fmla="*/ 57 h 147"/>
                <a:gd name="T76" fmla="*/ 39 w 256"/>
                <a:gd name="T77" fmla="*/ 39 h 147"/>
                <a:gd name="T78" fmla="*/ 57 w 256"/>
                <a:gd name="T79" fmla="*/ 24 h 147"/>
                <a:gd name="T80" fmla="*/ 66 w 256"/>
                <a:gd name="T81" fmla="*/ 17 h 147"/>
                <a:gd name="T82" fmla="*/ 68 w 256"/>
                <a:gd name="T83" fmla="*/ 4 h 147"/>
                <a:gd name="T84" fmla="*/ 86 w 256"/>
                <a:gd name="T85" fmla="*/ 8 h 147"/>
                <a:gd name="T86" fmla="*/ 101 w 256"/>
                <a:gd name="T87" fmla="*/ 0 h 1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6" h="147">
                  <a:moveTo>
                    <a:pt x="101" y="0"/>
                  </a:moveTo>
                  <a:lnTo>
                    <a:pt x="107" y="7"/>
                  </a:lnTo>
                  <a:lnTo>
                    <a:pt x="116" y="6"/>
                  </a:lnTo>
                  <a:lnTo>
                    <a:pt x="130" y="6"/>
                  </a:lnTo>
                  <a:lnTo>
                    <a:pt x="143" y="6"/>
                  </a:lnTo>
                  <a:lnTo>
                    <a:pt x="169" y="3"/>
                  </a:lnTo>
                  <a:lnTo>
                    <a:pt x="179" y="6"/>
                  </a:lnTo>
                  <a:lnTo>
                    <a:pt x="189" y="11"/>
                  </a:lnTo>
                  <a:lnTo>
                    <a:pt x="200" y="17"/>
                  </a:lnTo>
                  <a:lnTo>
                    <a:pt x="206" y="21"/>
                  </a:lnTo>
                  <a:lnTo>
                    <a:pt x="213" y="29"/>
                  </a:lnTo>
                  <a:lnTo>
                    <a:pt x="209" y="38"/>
                  </a:lnTo>
                  <a:lnTo>
                    <a:pt x="207" y="47"/>
                  </a:lnTo>
                  <a:lnTo>
                    <a:pt x="214" y="61"/>
                  </a:lnTo>
                  <a:lnTo>
                    <a:pt x="220" y="65"/>
                  </a:lnTo>
                  <a:lnTo>
                    <a:pt x="231" y="71"/>
                  </a:lnTo>
                  <a:lnTo>
                    <a:pt x="240" y="73"/>
                  </a:lnTo>
                  <a:lnTo>
                    <a:pt x="247" y="69"/>
                  </a:lnTo>
                  <a:lnTo>
                    <a:pt x="253" y="73"/>
                  </a:lnTo>
                  <a:lnTo>
                    <a:pt x="256" y="75"/>
                  </a:lnTo>
                  <a:lnTo>
                    <a:pt x="253" y="80"/>
                  </a:lnTo>
                  <a:lnTo>
                    <a:pt x="251" y="86"/>
                  </a:lnTo>
                  <a:lnTo>
                    <a:pt x="252" y="94"/>
                  </a:lnTo>
                  <a:lnTo>
                    <a:pt x="247" y="96"/>
                  </a:lnTo>
                  <a:lnTo>
                    <a:pt x="236" y="96"/>
                  </a:lnTo>
                  <a:lnTo>
                    <a:pt x="233" y="102"/>
                  </a:lnTo>
                  <a:lnTo>
                    <a:pt x="234" y="110"/>
                  </a:lnTo>
                  <a:lnTo>
                    <a:pt x="237" y="116"/>
                  </a:lnTo>
                  <a:lnTo>
                    <a:pt x="235" y="120"/>
                  </a:lnTo>
                  <a:lnTo>
                    <a:pt x="214" y="115"/>
                  </a:lnTo>
                  <a:lnTo>
                    <a:pt x="202" y="113"/>
                  </a:lnTo>
                  <a:lnTo>
                    <a:pt x="196" y="107"/>
                  </a:lnTo>
                  <a:lnTo>
                    <a:pt x="189" y="103"/>
                  </a:lnTo>
                  <a:lnTo>
                    <a:pt x="185" y="114"/>
                  </a:lnTo>
                  <a:lnTo>
                    <a:pt x="173" y="133"/>
                  </a:lnTo>
                  <a:lnTo>
                    <a:pt x="169" y="143"/>
                  </a:lnTo>
                  <a:lnTo>
                    <a:pt x="167" y="147"/>
                  </a:lnTo>
                  <a:lnTo>
                    <a:pt x="160" y="142"/>
                  </a:lnTo>
                  <a:lnTo>
                    <a:pt x="154" y="133"/>
                  </a:lnTo>
                  <a:lnTo>
                    <a:pt x="143" y="124"/>
                  </a:lnTo>
                  <a:lnTo>
                    <a:pt x="139" y="109"/>
                  </a:lnTo>
                  <a:lnTo>
                    <a:pt x="139" y="103"/>
                  </a:lnTo>
                  <a:lnTo>
                    <a:pt x="127" y="108"/>
                  </a:lnTo>
                  <a:lnTo>
                    <a:pt x="120" y="115"/>
                  </a:lnTo>
                  <a:lnTo>
                    <a:pt x="119" y="125"/>
                  </a:lnTo>
                  <a:lnTo>
                    <a:pt x="115" y="130"/>
                  </a:lnTo>
                  <a:lnTo>
                    <a:pt x="106" y="134"/>
                  </a:lnTo>
                  <a:lnTo>
                    <a:pt x="102" y="138"/>
                  </a:lnTo>
                  <a:lnTo>
                    <a:pt x="89" y="136"/>
                  </a:lnTo>
                  <a:lnTo>
                    <a:pt x="84" y="136"/>
                  </a:lnTo>
                  <a:lnTo>
                    <a:pt x="80" y="136"/>
                  </a:lnTo>
                  <a:lnTo>
                    <a:pt x="70" y="138"/>
                  </a:lnTo>
                  <a:lnTo>
                    <a:pt x="63" y="140"/>
                  </a:lnTo>
                  <a:lnTo>
                    <a:pt x="54" y="139"/>
                  </a:lnTo>
                  <a:lnTo>
                    <a:pt x="54" y="133"/>
                  </a:lnTo>
                  <a:lnTo>
                    <a:pt x="52" y="127"/>
                  </a:lnTo>
                  <a:lnTo>
                    <a:pt x="44" y="125"/>
                  </a:lnTo>
                  <a:lnTo>
                    <a:pt x="44" y="119"/>
                  </a:lnTo>
                  <a:lnTo>
                    <a:pt x="44" y="112"/>
                  </a:lnTo>
                  <a:lnTo>
                    <a:pt x="44" y="103"/>
                  </a:lnTo>
                  <a:lnTo>
                    <a:pt x="45" y="95"/>
                  </a:lnTo>
                  <a:lnTo>
                    <a:pt x="43" y="94"/>
                  </a:lnTo>
                  <a:lnTo>
                    <a:pt x="33" y="91"/>
                  </a:lnTo>
                  <a:lnTo>
                    <a:pt x="24" y="91"/>
                  </a:lnTo>
                  <a:lnTo>
                    <a:pt x="17" y="99"/>
                  </a:lnTo>
                  <a:lnTo>
                    <a:pt x="11" y="107"/>
                  </a:lnTo>
                  <a:lnTo>
                    <a:pt x="3" y="111"/>
                  </a:lnTo>
                  <a:lnTo>
                    <a:pt x="0" y="108"/>
                  </a:lnTo>
                  <a:lnTo>
                    <a:pt x="3" y="95"/>
                  </a:lnTo>
                  <a:lnTo>
                    <a:pt x="4" y="84"/>
                  </a:lnTo>
                  <a:lnTo>
                    <a:pt x="7" y="79"/>
                  </a:lnTo>
                  <a:lnTo>
                    <a:pt x="10" y="73"/>
                  </a:lnTo>
                  <a:lnTo>
                    <a:pt x="14" y="69"/>
                  </a:lnTo>
                  <a:lnTo>
                    <a:pt x="19" y="63"/>
                  </a:lnTo>
                  <a:lnTo>
                    <a:pt x="26" y="60"/>
                  </a:lnTo>
                  <a:lnTo>
                    <a:pt x="28" y="57"/>
                  </a:lnTo>
                  <a:lnTo>
                    <a:pt x="33" y="47"/>
                  </a:lnTo>
                  <a:lnTo>
                    <a:pt x="39" y="39"/>
                  </a:lnTo>
                  <a:lnTo>
                    <a:pt x="45" y="35"/>
                  </a:lnTo>
                  <a:lnTo>
                    <a:pt x="57" y="24"/>
                  </a:lnTo>
                  <a:lnTo>
                    <a:pt x="65" y="18"/>
                  </a:lnTo>
                  <a:lnTo>
                    <a:pt x="66" y="17"/>
                  </a:lnTo>
                  <a:lnTo>
                    <a:pt x="63" y="11"/>
                  </a:lnTo>
                  <a:lnTo>
                    <a:pt x="68" y="4"/>
                  </a:lnTo>
                  <a:lnTo>
                    <a:pt x="74" y="6"/>
                  </a:lnTo>
                  <a:lnTo>
                    <a:pt x="86" y="8"/>
                  </a:lnTo>
                  <a:lnTo>
                    <a:pt x="92" y="6"/>
                  </a:lnTo>
                  <a:lnTo>
                    <a:pt x="101" y="0"/>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41" name="Freeform 38"/>
            <p:cNvSpPr>
              <a:spLocks/>
            </p:cNvSpPr>
            <p:nvPr/>
          </p:nvSpPr>
          <p:spPr bwMode="auto">
            <a:xfrm>
              <a:off x="-1030" y="2560"/>
              <a:ext cx="33" cy="52"/>
            </a:xfrm>
            <a:custGeom>
              <a:avLst/>
              <a:gdLst>
                <a:gd name="T0" fmla="*/ 1 w 33"/>
                <a:gd name="T1" fmla="*/ 45 h 52"/>
                <a:gd name="T2" fmla="*/ 16 w 33"/>
                <a:gd name="T3" fmla="*/ 51 h 52"/>
                <a:gd name="T4" fmla="*/ 22 w 33"/>
                <a:gd name="T5" fmla="*/ 52 h 52"/>
                <a:gd name="T6" fmla="*/ 28 w 33"/>
                <a:gd name="T7" fmla="*/ 51 h 52"/>
                <a:gd name="T8" fmla="*/ 28 w 33"/>
                <a:gd name="T9" fmla="*/ 52 h 52"/>
                <a:gd name="T10" fmla="*/ 33 w 33"/>
                <a:gd name="T11" fmla="*/ 46 h 52"/>
                <a:gd name="T12" fmla="*/ 33 w 33"/>
                <a:gd name="T13" fmla="*/ 35 h 52"/>
                <a:gd name="T14" fmla="*/ 31 w 33"/>
                <a:gd name="T15" fmla="*/ 27 h 52"/>
                <a:gd name="T16" fmla="*/ 27 w 33"/>
                <a:gd name="T17" fmla="*/ 20 h 52"/>
                <a:gd name="T18" fmla="*/ 28 w 33"/>
                <a:gd name="T19" fmla="*/ 13 h 52"/>
                <a:gd name="T20" fmla="*/ 31 w 33"/>
                <a:gd name="T21" fmla="*/ 6 h 52"/>
                <a:gd name="T22" fmla="*/ 24 w 33"/>
                <a:gd name="T23" fmla="*/ 0 h 52"/>
                <a:gd name="T24" fmla="*/ 18 w 33"/>
                <a:gd name="T25" fmla="*/ 0 h 52"/>
                <a:gd name="T26" fmla="*/ 7 w 33"/>
                <a:gd name="T27" fmla="*/ 6 h 52"/>
                <a:gd name="T28" fmla="*/ 0 w 33"/>
                <a:gd name="T29" fmla="*/ 18 h 52"/>
                <a:gd name="T30" fmla="*/ 2 w 33"/>
                <a:gd name="T31" fmla="*/ 30 h 52"/>
                <a:gd name="T32" fmla="*/ 1 w 33"/>
                <a:gd name="T33" fmla="*/ 4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52">
                  <a:moveTo>
                    <a:pt x="1" y="45"/>
                  </a:moveTo>
                  <a:lnTo>
                    <a:pt x="16" y="51"/>
                  </a:lnTo>
                  <a:lnTo>
                    <a:pt x="22" y="52"/>
                  </a:lnTo>
                  <a:lnTo>
                    <a:pt x="28" y="51"/>
                  </a:lnTo>
                  <a:lnTo>
                    <a:pt x="28" y="52"/>
                  </a:lnTo>
                  <a:lnTo>
                    <a:pt x="33" y="46"/>
                  </a:lnTo>
                  <a:lnTo>
                    <a:pt x="33" y="35"/>
                  </a:lnTo>
                  <a:lnTo>
                    <a:pt x="31" y="27"/>
                  </a:lnTo>
                  <a:lnTo>
                    <a:pt x="27" y="20"/>
                  </a:lnTo>
                  <a:lnTo>
                    <a:pt x="28" y="13"/>
                  </a:lnTo>
                  <a:lnTo>
                    <a:pt x="31" y="6"/>
                  </a:lnTo>
                  <a:lnTo>
                    <a:pt x="24" y="0"/>
                  </a:lnTo>
                  <a:lnTo>
                    <a:pt x="18" y="0"/>
                  </a:lnTo>
                  <a:lnTo>
                    <a:pt x="7" y="6"/>
                  </a:lnTo>
                  <a:lnTo>
                    <a:pt x="0" y="18"/>
                  </a:lnTo>
                  <a:lnTo>
                    <a:pt x="2" y="30"/>
                  </a:lnTo>
                  <a:lnTo>
                    <a:pt x="1" y="45"/>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42" name="Freeform 39"/>
            <p:cNvSpPr>
              <a:spLocks/>
            </p:cNvSpPr>
            <p:nvPr/>
          </p:nvSpPr>
          <p:spPr bwMode="auto">
            <a:xfrm>
              <a:off x="-1849" y="909"/>
              <a:ext cx="349" cy="301"/>
            </a:xfrm>
            <a:custGeom>
              <a:avLst/>
              <a:gdLst>
                <a:gd name="T0" fmla="*/ 99 w 349"/>
                <a:gd name="T1" fmla="*/ 292 h 301"/>
                <a:gd name="T2" fmla="*/ 162 w 349"/>
                <a:gd name="T3" fmla="*/ 292 h 301"/>
                <a:gd name="T4" fmla="*/ 191 w 349"/>
                <a:gd name="T5" fmla="*/ 291 h 301"/>
                <a:gd name="T6" fmla="*/ 242 w 349"/>
                <a:gd name="T7" fmla="*/ 285 h 301"/>
                <a:gd name="T8" fmla="*/ 263 w 349"/>
                <a:gd name="T9" fmla="*/ 292 h 301"/>
                <a:gd name="T10" fmla="*/ 294 w 349"/>
                <a:gd name="T11" fmla="*/ 275 h 301"/>
                <a:gd name="T12" fmla="*/ 308 w 349"/>
                <a:gd name="T13" fmla="*/ 267 h 301"/>
                <a:gd name="T14" fmla="*/ 334 w 349"/>
                <a:gd name="T15" fmla="*/ 256 h 301"/>
                <a:gd name="T16" fmla="*/ 340 w 349"/>
                <a:gd name="T17" fmla="*/ 229 h 301"/>
                <a:gd name="T18" fmla="*/ 331 w 349"/>
                <a:gd name="T19" fmla="*/ 201 h 301"/>
                <a:gd name="T20" fmla="*/ 324 w 349"/>
                <a:gd name="T21" fmla="*/ 181 h 301"/>
                <a:gd name="T22" fmla="*/ 322 w 349"/>
                <a:gd name="T23" fmla="*/ 153 h 301"/>
                <a:gd name="T24" fmla="*/ 340 w 349"/>
                <a:gd name="T25" fmla="*/ 135 h 301"/>
                <a:gd name="T26" fmla="*/ 316 w 349"/>
                <a:gd name="T27" fmla="*/ 144 h 301"/>
                <a:gd name="T28" fmla="*/ 308 w 349"/>
                <a:gd name="T29" fmla="*/ 116 h 301"/>
                <a:gd name="T30" fmla="*/ 292 w 349"/>
                <a:gd name="T31" fmla="*/ 110 h 301"/>
                <a:gd name="T32" fmla="*/ 265 w 349"/>
                <a:gd name="T33" fmla="*/ 124 h 301"/>
                <a:gd name="T34" fmla="*/ 241 w 349"/>
                <a:gd name="T35" fmla="*/ 123 h 301"/>
                <a:gd name="T36" fmla="*/ 226 w 349"/>
                <a:gd name="T37" fmla="*/ 115 h 301"/>
                <a:gd name="T38" fmla="*/ 218 w 349"/>
                <a:gd name="T39" fmla="*/ 127 h 301"/>
                <a:gd name="T40" fmla="*/ 214 w 349"/>
                <a:gd name="T41" fmla="*/ 98 h 301"/>
                <a:gd name="T42" fmla="*/ 193 w 349"/>
                <a:gd name="T43" fmla="*/ 93 h 301"/>
                <a:gd name="T44" fmla="*/ 172 w 349"/>
                <a:gd name="T45" fmla="*/ 111 h 301"/>
                <a:gd name="T46" fmla="*/ 167 w 349"/>
                <a:gd name="T47" fmla="*/ 73 h 301"/>
                <a:gd name="T48" fmla="*/ 137 w 349"/>
                <a:gd name="T49" fmla="*/ 113 h 301"/>
                <a:gd name="T50" fmla="*/ 115 w 349"/>
                <a:gd name="T51" fmla="*/ 111 h 301"/>
                <a:gd name="T52" fmla="*/ 111 w 349"/>
                <a:gd name="T53" fmla="*/ 101 h 301"/>
                <a:gd name="T54" fmla="*/ 113 w 349"/>
                <a:gd name="T55" fmla="*/ 83 h 301"/>
                <a:gd name="T56" fmla="*/ 131 w 349"/>
                <a:gd name="T57" fmla="*/ 62 h 301"/>
                <a:gd name="T58" fmla="*/ 116 w 349"/>
                <a:gd name="T59" fmla="*/ 28 h 301"/>
                <a:gd name="T60" fmla="*/ 103 w 349"/>
                <a:gd name="T61" fmla="*/ 4 h 301"/>
                <a:gd name="T62" fmla="*/ 96 w 349"/>
                <a:gd name="T63" fmla="*/ 14 h 301"/>
                <a:gd name="T64" fmla="*/ 105 w 349"/>
                <a:gd name="T65" fmla="*/ 26 h 301"/>
                <a:gd name="T66" fmla="*/ 102 w 349"/>
                <a:gd name="T67" fmla="*/ 38 h 301"/>
                <a:gd name="T68" fmla="*/ 89 w 349"/>
                <a:gd name="T69" fmla="*/ 45 h 301"/>
                <a:gd name="T70" fmla="*/ 76 w 349"/>
                <a:gd name="T71" fmla="*/ 14 h 301"/>
                <a:gd name="T72" fmla="*/ 59 w 349"/>
                <a:gd name="T73" fmla="*/ 18 h 301"/>
                <a:gd name="T74" fmla="*/ 55 w 349"/>
                <a:gd name="T75" fmla="*/ 41 h 301"/>
                <a:gd name="T76" fmla="*/ 49 w 349"/>
                <a:gd name="T77" fmla="*/ 41 h 301"/>
                <a:gd name="T78" fmla="*/ 37 w 349"/>
                <a:gd name="T79" fmla="*/ 46 h 301"/>
                <a:gd name="T80" fmla="*/ 15 w 349"/>
                <a:gd name="T81" fmla="*/ 46 h 301"/>
                <a:gd name="T82" fmla="*/ 45 w 349"/>
                <a:gd name="T83" fmla="*/ 64 h 301"/>
                <a:gd name="T84" fmla="*/ 80 w 349"/>
                <a:gd name="T85" fmla="*/ 72 h 301"/>
                <a:gd name="T86" fmla="*/ 85 w 349"/>
                <a:gd name="T87" fmla="*/ 88 h 301"/>
                <a:gd name="T88" fmla="*/ 70 w 349"/>
                <a:gd name="T89" fmla="*/ 97 h 301"/>
                <a:gd name="T90" fmla="*/ 86 w 349"/>
                <a:gd name="T91" fmla="*/ 114 h 301"/>
                <a:gd name="T92" fmla="*/ 48 w 349"/>
                <a:gd name="T93" fmla="*/ 106 h 301"/>
                <a:gd name="T94" fmla="*/ 2 w 349"/>
                <a:gd name="T95" fmla="*/ 104 h 301"/>
                <a:gd name="T96" fmla="*/ 35 w 349"/>
                <a:gd name="T97" fmla="*/ 120 h 301"/>
                <a:gd name="T98" fmla="*/ 46 w 349"/>
                <a:gd name="T99" fmla="*/ 140 h 301"/>
                <a:gd name="T100" fmla="*/ 52 w 349"/>
                <a:gd name="T101" fmla="*/ 155 h 301"/>
                <a:gd name="T102" fmla="*/ 49 w 349"/>
                <a:gd name="T103" fmla="*/ 174 h 301"/>
                <a:gd name="T104" fmla="*/ 8 w 349"/>
                <a:gd name="T105" fmla="*/ 177 h 301"/>
                <a:gd name="T106" fmla="*/ 19 w 349"/>
                <a:gd name="T107" fmla="*/ 206 h 301"/>
                <a:gd name="T108" fmla="*/ 57 w 349"/>
                <a:gd name="T109" fmla="*/ 229 h 3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9" h="301">
                  <a:moveTo>
                    <a:pt x="74" y="265"/>
                  </a:moveTo>
                  <a:lnTo>
                    <a:pt x="76" y="265"/>
                  </a:lnTo>
                  <a:lnTo>
                    <a:pt x="81" y="267"/>
                  </a:lnTo>
                  <a:lnTo>
                    <a:pt x="89" y="279"/>
                  </a:lnTo>
                  <a:lnTo>
                    <a:pt x="95" y="284"/>
                  </a:lnTo>
                  <a:lnTo>
                    <a:pt x="99" y="292"/>
                  </a:lnTo>
                  <a:lnTo>
                    <a:pt x="105" y="292"/>
                  </a:lnTo>
                  <a:lnTo>
                    <a:pt x="112" y="300"/>
                  </a:lnTo>
                  <a:lnTo>
                    <a:pt x="119" y="298"/>
                  </a:lnTo>
                  <a:lnTo>
                    <a:pt x="136" y="301"/>
                  </a:lnTo>
                  <a:lnTo>
                    <a:pt x="152" y="296"/>
                  </a:lnTo>
                  <a:lnTo>
                    <a:pt x="162" y="292"/>
                  </a:lnTo>
                  <a:lnTo>
                    <a:pt x="172" y="294"/>
                  </a:lnTo>
                  <a:lnTo>
                    <a:pt x="175" y="289"/>
                  </a:lnTo>
                  <a:lnTo>
                    <a:pt x="179" y="287"/>
                  </a:lnTo>
                  <a:lnTo>
                    <a:pt x="184" y="286"/>
                  </a:lnTo>
                  <a:lnTo>
                    <a:pt x="184" y="291"/>
                  </a:lnTo>
                  <a:lnTo>
                    <a:pt x="191" y="291"/>
                  </a:lnTo>
                  <a:lnTo>
                    <a:pt x="196" y="294"/>
                  </a:lnTo>
                  <a:lnTo>
                    <a:pt x="199" y="296"/>
                  </a:lnTo>
                  <a:lnTo>
                    <a:pt x="209" y="296"/>
                  </a:lnTo>
                  <a:lnTo>
                    <a:pt x="222" y="292"/>
                  </a:lnTo>
                  <a:lnTo>
                    <a:pt x="237" y="287"/>
                  </a:lnTo>
                  <a:lnTo>
                    <a:pt x="242" y="285"/>
                  </a:lnTo>
                  <a:lnTo>
                    <a:pt x="253" y="282"/>
                  </a:lnTo>
                  <a:lnTo>
                    <a:pt x="258" y="275"/>
                  </a:lnTo>
                  <a:lnTo>
                    <a:pt x="261" y="276"/>
                  </a:lnTo>
                  <a:lnTo>
                    <a:pt x="263" y="282"/>
                  </a:lnTo>
                  <a:lnTo>
                    <a:pt x="261" y="286"/>
                  </a:lnTo>
                  <a:lnTo>
                    <a:pt x="263" y="292"/>
                  </a:lnTo>
                  <a:lnTo>
                    <a:pt x="266" y="294"/>
                  </a:lnTo>
                  <a:lnTo>
                    <a:pt x="272" y="289"/>
                  </a:lnTo>
                  <a:lnTo>
                    <a:pt x="281" y="289"/>
                  </a:lnTo>
                  <a:lnTo>
                    <a:pt x="290" y="284"/>
                  </a:lnTo>
                  <a:lnTo>
                    <a:pt x="303" y="273"/>
                  </a:lnTo>
                  <a:lnTo>
                    <a:pt x="294" y="275"/>
                  </a:lnTo>
                  <a:lnTo>
                    <a:pt x="291" y="272"/>
                  </a:lnTo>
                  <a:lnTo>
                    <a:pt x="295" y="270"/>
                  </a:lnTo>
                  <a:lnTo>
                    <a:pt x="295" y="267"/>
                  </a:lnTo>
                  <a:lnTo>
                    <a:pt x="300" y="270"/>
                  </a:lnTo>
                  <a:lnTo>
                    <a:pt x="302" y="265"/>
                  </a:lnTo>
                  <a:lnTo>
                    <a:pt x="308" y="267"/>
                  </a:lnTo>
                  <a:lnTo>
                    <a:pt x="316" y="267"/>
                  </a:lnTo>
                  <a:lnTo>
                    <a:pt x="319" y="265"/>
                  </a:lnTo>
                  <a:lnTo>
                    <a:pt x="323" y="263"/>
                  </a:lnTo>
                  <a:lnTo>
                    <a:pt x="326" y="262"/>
                  </a:lnTo>
                  <a:lnTo>
                    <a:pt x="328" y="256"/>
                  </a:lnTo>
                  <a:lnTo>
                    <a:pt x="334" y="256"/>
                  </a:lnTo>
                  <a:lnTo>
                    <a:pt x="339" y="250"/>
                  </a:lnTo>
                  <a:lnTo>
                    <a:pt x="343" y="240"/>
                  </a:lnTo>
                  <a:lnTo>
                    <a:pt x="339" y="243"/>
                  </a:lnTo>
                  <a:lnTo>
                    <a:pt x="335" y="242"/>
                  </a:lnTo>
                  <a:lnTo>
                    <a:pt x="335" y="231"/>
                  </a:lnTo>
                  <a:lnTo>
                    <a:pt x="340" y="229"/>
                  </a:lnTo>
                  <a:lnTo>
                    <a:pt x="345" y="223"/>
                  </a:lnTo>
                  <a:lnTo>
                    <a:pt x="345" y="213"/>
                  </a:lnTo>
                  <a:lnTo>
                    <a:pt x="345" y="205"/>
                  </a:lnTo>
                  <a:lnTo>
                    <a:pt x="344" y="200"/>
                  </a:lnTo>
                  <a:lnTo>
                    <a:pt x="339" y="208"/>
                  </a:lnTo>
                  <a:lnTo>
                    <a:pt x="331" y="201"/>
                  </a:lnTo>
                  <a:lnTo>
                    <a:pt x="333" y="196"/>
                  </a:lnTo>
                  <a:lnTo>
                    <a:pt x="335" y="192"/>
                  </a:lnTo>
                  <a:lnTo>
                    <a:pt x="335" y="191"/>
                  </a:lnTo>
                  <a:lnTo>
                    <a:pt x="331" y="189"/>
                  </a:lnTo>
                  <a:lnTo>
                    <a:pt x="321" y="187"/>
                  </a:lnTo>
                  <a:lnTo>
                    <a:pt x="324" y="181"/>
                  </a:lnTo>
                  <a:lnTo>
                    <a:pt x="331" y="173"/>
                  </a:lnTo>
                  <a:lnTo>
                    <a:pt x="333" y="166"/>
                  </a:lnTo>
                  <a:lnTo>
                    <a:pt x="334" y="161"/>
                  </a:lnTo>
                  <a:lnTo>
                    <a:pt x="323" y="163"/>
                  </a:lnTo>
                  <a:lnTo>
                    <a:pt x="322" y="159"/>
                  </a:lnTo>
                  <a:lnTo>
                    <a:pt x="322" y="153"/>
                  </a:lnTo>
                  <a:lnTo>
                    <a:pt x="326" y="151"/>
                  </a:lnTo>
                  <a:lnTo>
                    <a:pt x="331" y="146"/>
                  </a:lnTo>
                  <a:lnTo>
                    <a:pt x="339" y="142"/>
                  </a:lnTo>
                  <a:lnTo>
                    <a:pt x="349" y="142"/>
                  </a:lnTo>
                  <a:lnTo>
                    <a:pt x="348" y="138"/>
                  </a:lnTo>
                  <a:lnTo>
                    <a:pt x="340" y="135"/>
                  </a:lnTo>
                  <a:lnTo>
                    <a:pt x="335" y="135"/>
                  </a:lnTo>
                  <a:lnTo>
                    <a:pt x="333" y="138"/>
                  </a:lnTo>
                  <a:lnTo>
                    <a:pt x="329" y="141"/>
                  </a:lnTo>
                  <a:lnTo>
                    <a:pt x="320" y="138"/>
                  </a:lnTo>
                  <a:lnTo>
                    <a:pt x="319" y="142"/>
                  </a:lnTo>
                  <a:lnTo>
                    <a:pt x="316" y="144"/>
                  </a:lnTo>
                  <a:lnTo>
                    <a:pt x="313" y="142"/>
                  </a:lnTo>
                  <a:lnTo>
                    <a:pt x="311" y="136"/>
                  </a:lnTo>
                  <a:lnTo>
                    <a:pt x="308" y="131"/>
                  </a:lnTo>
                  <a:lnTo>
                    <a:pt x="310" y="129"/>
                  </a:lnTo>
                  <a:lnTo>
                    <a:pt x="313" y="123"/>
                  </a:lnTo>
                  <a:lnTo>
                    <a:pt x="308" y="116"/>
                  </a:lnTo>
                  <a:lnTo>
                    <a:pt x="308" y="108"/>
                  </a:lnTo>
                  <a:lnTo>
                    <a:pt x="304" y="105"/>
                  </a:lnTo>
                  <a:lnTo>
                    <a:pt x="298" y="108"/>
                  </a:lnTo>
                  <a:lnTo>
                    <a:pt x="295" y="105"/>
                  </a:lnTo>
                  <a:lnTo>
                    <a:pt x="292" y="105"/>
                  </a:lnTo>
                  <a:lnTo>
                    <a:pt x="292" y="110"/>
                  </a:lnTo>
                  <a:lnTo>
                    <a:pt x="290" y="117"/>
                  </a:lnTo>
                  <a:lnTo>
                    <a:pt x="287" y="124"/>
                  </a:lnTo>
                  <a:lnTo>
                    <a:pt x="284" y="130"/>
                  </a:lnTo>
                  <a:lnTo>
                    <a:pt x="277" y="127"/>
                  </a:lnTo>
                  <a:lnTo>
                    <a:pt x="272" y="128"/>
                  </a:lnTo>
                  <a:lnTo>
                    <a:pt x="265" y="124"/>
                  </a:lnTo>
                  <a:lnTo>
                    <a:pt x="266" y="119"/>
                  </a:lnTo>
                  <a:lnTo>
                    <a:pt x="259" y="116"/>
                  </a:lnTo>
                  <a:lnTo>
                    <a:pt x="257" y="120"/>
                  </a:lnTo>
                  <a:lnTo>
                    <a:pt x="251" y="124"/>
                  </a:lnTo>
                  <a:lnTo>
                    <a:pt x="247" y="124"/>
                  </a:lnTo>
                  <a:lnTo>
                    <a:pt x="241" y="123"/>
                  </a:lnTo>
                  <a:lnTo>
                    <a:pt x="241" y="114"/>
                  </a:lnTo>
                  <a:lnTo>
                    <a:pt x="238" y="106"/>
                  </a:lnTo>
                  <a:lnTo>
                    <a:pt x="233" y="102"/>
                  </a:lnTo>
                  <a:lnTo>
                    <a:pt x="229" y="102"/>
                  </a:lnTo>
                  <a:lnTo>
                    <a:pt x="227" y="108"/>
                  </a:lnTo>
                  <a:lnTo>
                    <a:pt x="226" y="115"/>
                  </a:lnTo>
                  <a:lnTo>
                    <a:pt x="225" y="122"/>
                  </a:lnTo>
                  <a:lnTo>
                    <a:pt x="225" y="126"/>
                  </a:lnTo>
                  <a:lnTo>
                    <a:pt x="221" y="134"/>
                  </a:lnTo>
                  <a:lnTo>
                    <a:pt x="215" y="141"/>
                  </a:lnTo>
                  <a:lnTo>
                    <a:pt x="215" y="137"/>
                  </a:lnTo>
                  <a:lnTo>
                    <a:pt x="218" y="127"/>
                  </a:lnTo>
                  <a:lnTo>
                    <a:pt x="218" y="120"/>
                  </a:lnTo>
                  <a:lnTo>
                    <a:pt x="215" y="113"/>
                  </a:lnTo>
                  <a:lnTo>
                    <a:pt x="218" y="105"/>
                  </a:lnTo>
                  <a:lnTo>
                    <a:pt x="215" y="102"/>
                  </a:lnTo>
                  <a:lnTo>
                    <a:pt x="215" y="98"/>
                  </a:lnTo>
                  <a:lnTo>
                    <a:pt x="214" y="98"/>
                  </a:lnTo>
                  <a:lnTo>
                    <a:pt x="216" y="93"/>
                  </a:lnTo>
                  <a:lnTo>
                    <a:pt x="209" y="93"/>
                  </a:lnTo>
                  <a:lnTo>
                    <a:pt x="206" y="93"/>
                  </a:lnTo>
                  <a:lnTo>
                    <a:pt x="200" y="97"/>
                  </a:lnTo>
                  <a:lnTo>
                    <a:pt x="198" y="93"/>
                  </a:lnTo>
                  <a:lnTo>
                    <a:pt x="193" y="93"/>
                  </a:lnTo>
                  <a:lnTo>
                    <a:pt x="190" y="93"/>
                  </a:lnTo>
                  <a:lnTo>
                    <a:pt x="188" y="98"/>
                  </a:lnTo>
                  <a:lnTo>
                    <a:pt x="185" y="105"/>
                  </a:lnTo>
                  <a:lnTo>
                    <a:pt x="179" y="113"/>
                  </a:lnTo>
                  <a:lnTo>
                    <a:pt x="175" y="113"/>
                  </a:lnTo>
                  <a:lnTo>
                    <a:pt x="172" y="111"/>
                  </a:lnTo>
                  <a:lnTo>
                    <a:pt x="174" y="104"/>
                  </a:lnTo>
                  <a:lnTo>
                    <a:pt x="173" y="97"/>
                  </a:lnTo>
                  <a:lnTo>
                    <a:pt x="174" y="90"/>
                  </a:lnTo>
                  <a:lnTo>
                    <a:pt x="171" y="81"/>
                  </a:lnTo>
                  <a:lnTo>
                    <a:pt x="170" y="76"/>
                  </a:lnTo>
                  <a:lnTo>
                    <a:pt x="167" y="73"/>
                  </a:lnTo>
                  <a:lnTo>
                    <a:pt x="163" y="73"/>
                  </a:lnTo>
                  <a:lnTo>
                    <a:pt x="160" y="80"/>
                  </a:lnTo>
                  <a:lnTo>
                    <a:pt x="156" y="95"/>
                  </a:lnTo>
                  <a:lnTo>
                    <a:pt x="150" y="103"/>
                  </a:lnTo>
                  <a:lnTo>
                    <a:pt x="143" y="110"/>
                  </a:lnTo>
                  <a:lnTo>
                    <a:pt x="137" y="113"/>
                  </a:lnTo>
                  <a:lnTo>
                    <a:pt x="137" y="106"/>
                  </a:lnTo>
                  <a:lnTo>
                    <a:pt x="139" y="100"/>
                  </a:lnTo>
                  <a:lnTo>
                    <a:pt x="134" y="98"/>
                  </a:lnTo>
                  <a:lnTo>
                    <a:pt x="128" y="102"/>
                  </a:lnTo>
                  <a:lnTo>
                    <a:pt x="121" y="114"/>
                  </a:lnTo>
                  <a:lnTo>
                    <a:pt x="115" y="111"/>
                  </a:lnTo>
                  <a:lnTo>
                    <a:pt x="111" y="117"/>
                  </a:lnTo>
                  <a:lnTo>
                    <a:pt x="103" y="121"/>
                  </a:lnTo>
                  <a:lnTo>
                    <a:pt x="109" y="112"/>
                  </a:lnTo>
                  <a:lnTo>
                    <a:pt x="110" y="107"/>
                  </a:lnTo>
                  <a:lnTo>
                    <a:pt x="107" y="102"/>
                  </a:lnTo>
                  <a:lnTo>
                    <a:pt x="111" y="101"/>
                  </a:lnTo>
                  <a:lnTo>
                    <a:pt x="114" y="93"/>
                  </a:lnTo>
                  <a:lnTo>
                    <a:pt x="109" y="95"/>
                  </a:lnTo>
                  <a:lnTo>
                    <a:pt x="112" y="90"/>
                  </a:lnTo>
                  <a:lnTo>
                    <a:pt x="107" y="83"/>
                  </a:lnTo>
                  <a:lnTo>
                    <a:pt x="109" y="75"/>
                  </a:lnTo>
                  <a:lnTo>
                    <a:pt x="113" y="83"/>
                  </a:lnTo>
                  <a:lnTo>
                    <a:pt x="117" y="82"/>
                  </a:lnTo>
                  <a:lnTo>
                    <a:pt x="120" y="79"/>
                  </a:lnTo>
                  <a:lnTo>
                    <a:pt x="123" y="79"/>
                  </a:lnTo>
                  <a:lnTo>
                    <a:pt x="127" y="71"/>
                  </a:lnTo>
                  <a:lnTo>
                    <a:pt x="123" y="64"/>
                  </a:lnTo>
                  <a:lnTo>
                    <a:pt x="131" y="62"/>
                  </a:lnTo>
                  <a:lnTo>
                    <a:pt x="129" y="57"/>
                  </a:lnTo>
                  <a:lnTo>
                    <a:pt x="127" y="54"/>
                  </a:lnTo>
                  <a:lnTo>
                    <a:pt x="124" y="51"/>
                  </a:lnTo>
                  <a:lnTo>
                    <a:pt x="122" y="41"/>
                  </a:lnTo>
                  <a:lnTo>
                    <a:pt x="123" y="34"/>
                  </a:lnTo>
                  <a:lnTo>
                    <a:pt x="116" y="28"/>
                  </a:lnTo>
                  <a:lnTo>
                    <a:pt x="116" y="15"/>
                  </a:lnTo>
                  <a:lnTo>
                    <a:pt x="113" y="15"/>
                  </a:lnTo>
                  <a:lnTo>
                    <a:pt x="110" y="10"/>
                  </a:lnTo>
                  <a:lnTo>
                    <a:pt x="106" y="10"/>
                  </a:lnTo>
                  <a:lnTo>
                    <a:pt x="105" y="2"/>
                  </a:lnTo>
                  <a:lnTo>
                    <a:pt x="103" y="4"/>
                  </a:lnTo>
                  <a:lnTo>
                    <a:pt x="100" y="4"/>
                  </a:lnTo>
                  <a:lnTo>
                    <a:pt x="99" y="0"/>
                  </a:lnTo>
                  <a:lnTo>
                    <a:pt x="97" y="5"/>
                  </a:lnTo>
                  <a:lnTo>
                    <a:pt x="93" y="8"/>
                  </a:lnTo>
                  <a:lnTo>
                    <a:pt x="92" y="10"/>
                  </a:lnTo>
                  <a:lnTo>
                    <a:pt x="96" y="14"/>
                  </a:lnTo>
                  <a:lnTo>
                    <a:pt x="103" y="14"/>
                  </a:lnTo>
                  <a:lnTo>
                    <a:pt x="106" y="15"/>
                  </a:lnTo>
                  <a:lnTo>
                    <a:pt x="106" y="19"/>
                  </a:lnTo>
                  <a:lnTo>
                    <a:pt x="107" y="21"/>
                  </a:lnTo>
                  <a:lnTo>
                    <a:pt x="108" y="26"/>
                  </a:lnTo>
                  <a:lnTo>
                    <a:pt x="105" y="26"/>
                  </a:lnTo>
                  <a:lnTo>
                    <a:pt x="102" y="25"/>
                  </a:lnTo>
                  <a:lnTo>
                    <a:pt x="100" y="18"/>
                  </a:lnTo>
                  <a:lnTo>
                    <a:pt x="94" y="22"/>
                  </a:lnTo>
                  <a:lnTo>
                    <a:pt x="95" y="29"/>
                  </a:lnTo>
                  <a:lnTo>
                    <a:pt x="99" y="34"/>
                  </a:lnTo>
                  <a:lnTo>
                    <a:pt x="102" y="38"/>
                  </a:lnTo>
                  <a:lnTo>
                    <a:pt x="99" y="41"/>
                  </a:lnTo>
                  <a:lnTo>
                    <a:pt x="99" y="51"/>
                  </a:lnTo>
                  <a:lnTo>
                    <a:pt x="91" y="56"/>
                  </a:lnTo>
                  <a:lnTo>
                    <a:pt x="92" y="48"/>
                  </a:lnTo>
                  <a:lnTo>
                    <a:pt x="87" y="52"/>
                  </a:lnTo>
                  <a:lnTo>
                    <a:pt x="89" y="45"/>
                  </a:lnTo>
                  <a:lnTo>
                    <a:pt x="88" y="37"/>
                  </a:lnTo>
                  <a:lnTo>
                    <a:pt x="83" y="39"/>
                  </a:lnTo>
                  <a:lnTo>
                    <a:pt x="79" y="36"/>
                  </a:lnTo>
                  <a:lnTo>
                    <a:pt x="78" y="34"/>
                  </a:lnTo>
                  <a:lnTo>
                    <a:pt x="84" y="25"/>
                  </a:lnTo>
                  <a:lnTo>
                    <a:pt x="76" y="14"/>
                  </a:lnTo>
                  <a:lnTo>
                    <a:pt x="71" y="13"/>
                  </a:lnTo>
                  <a:lnTo>
                    <a:pt x="71" y="22"/>
                  </a:lnTo>
                  <a:lnTo>
                    <a:pt x="67" y="16"/>
                  </a:lnTo>
                  <a:lnTo>
                    <a:pt x="67" y="25"/>
                  </a:lnTo>
                  <a:lnTo>
                    <a:pt x="65" y="25"/>
                  </a:lnTo>
                  <a:lnTo>
                    <a:pt x="59" y="18"/>
                  </a:lnTo>
                  <a:lnTo>
                    <a:pt x="59" y="23"/>
                  </a:lnTo>
                  <a:lnTo>
                    <a:pt x="60" y="25"/>
                  </a:lnTo>
                  <a:lnTo>
                    <a:pt x="61" y="32"/>
                  </a:lnTo>
                  <a:lnTo>
                    <a:pt x="55" y="30"/>
                  </a:lnTo>
                  <a:lnTo>
                    <a:pt x="53" y="31"/>
                  </a:lnTo>
                  <a:lnTo>
                    <a:pt x="55" y="41"/>
                  </a:lnTo>
                  <a:lnTo>
                    <a:pt x="66" y="46"/>
                  </a:lnTo>
                  <a:lnTo>
                    <a:pt x="63" y="49"/>
                  </a:lnTo>
                  <a:lnTo>
                    <a:pt x="58" y="49"/>
                  </a:lnTo>
                  <a:lnTo>
                    <a:pt x="61" y="55"/>
                  </a:lnTo>
                  <a:lnTo>
                    <a:pt x="51" y="51"/>
                  </a:lnTo>
                  <a:lnTo>
                    <a:pt x="49" y="41"/>
                  </a:lnTo>
                  <a:lnTo>
                    <a:pt x="44" y="33"/>
                  </a:lnTo>
                  <a:lnTo>
                    <a:pt x="41" y="27"/>
                  </a:lnTo>
                  <a:lnTo>
                    <a:pt x="39" y="36"/>
                  </a:lnTo>
                  <a:lnTo>
                    <a:pt x="42" y="43"/>
                  </a:lnTo>
                  <a:lnTo>
                    <a:pt x="40" y="46"/>
                  </a:lnTo>
                  <a:lnTo>
                    <a:pt x="37" y="46"/>
                  </a:lnTo>
                  <a:lnTo>
                    <a:pt x="42" y="52"/>
                  </a:lnTo>
                  <a:lnTo>
                    <a:pt x="35" y="52"/>
                  </a:lnTo>
                  <a:lnTo>
                    <a:pt x="27" y="41"/>
                  </a:lnTo>
                  <a:lnTo>
                    <a:pt x="26" y="37"/>
                  </a:lnTo>
                  <a:lnTo>
                    <a:pt x="20" y="41"/>
                  </a:lnTo>
                  <a:lnTo>
                    <a:pt x="15" y="46"/>
                  </a:lnTo>
                  <a:lnTo>
                    <a:pt x="24" y="48"/>
                  </a:lnTo>
                  <a:lnTo>
                    <a:pt x="29" y="50"/>
                  </a:lnTo>
                  <a:lnTo>
                    <a:pt x="33" y="57"/>
                  </a:lnTo>
                  <a:lnTo>
                    <a:pt x="35" y="61"/>
                  </a:lnTo>
                  <a:lnTo>
                    <a:pt x="39" y="63"/>
                  </a:lnTo>
                  <a:lnTo>
                    <a:pt x="45" y="64"/>
                  </a:lnTo>
                  <a:lnTo>
                    <a:pt x="50" y="64"/>
                  </a:lnTo>
                  <a:lnTo>
                    <a:pt x="54" y="67"/>
                  </a:lnTo>
                  <a:lnTo>
                    <a:pt x="63" y="64"/>
                  </a:lnTo>
                  <a:lnTo>
                    <a:pt x="69" y="64"/>
                  </a:lnTo>
                  <a:lnTo>
                    <a:pt x="76" y="70"/>
                  </a:lnTo>
                  <a:lnTo>
                    <a:pt x="80" y="72"/>
                  </a:lnTo>
                  <a:lnTo>
                    <a:pt x="82" y="75"/>
                  </a:lnTo>
                  <a:lnTo>
                    <a:pt x="81" y="80"/>
                  </a:lnTo>
                  <a:lnTo>
                    <a:pt x="82" y="79"/>
                  </a:lnTo>
                  <a:lnTo>
                    <a:pt x="83" y="83"/>
                  </a:lnTo>
                  <a:lnTo>
                    <a:pt x="81" y="86"/>
                  </a:lnTo>
                  <a:lnTo>
                    <a:pt x="85" y="88"/>
                  </a:lnTo>
                  <a:lnTo>
                    <a:pt x="91" y="87"/>
                  </a:lnTo>
                  <a:lnTo>
                    <a:pt x="94" y="94"/>
                  </a:lnTo>
                  <a:lnTo>
                    <a:pt x="94" y="95"/>
                  </a:lnTo>
                  <a:lnTo>
                    <a:pt x="80" y="97"/>
                  </a:lnTo>
                  <a:lnTo>
                    <a:pt x="75" y="98"/>
                  </a:lnTo>
                  <a:lnTo>
                    <a:pt x="70" y="97"/>
                  </a:lnTo>
                  <a:lnTo>
                    <a:pt x="64" y="99"/>
                  </a:lnTo>
                  <a:lnTo>
                    <a:pt x="61" y="104"/>
                  </a:lnTo>
                  <a:lnTo>
                    <a:pt x="72" y="112"/>
                  </a:lnTo>
                  <a:lnTo>
                    <a:pt x="75" y="117"/>
                  </a:lnTo>
                  <a:lnTo>
                    <a:pt x="81" y="113"/>
                  </a:lnTo>
                  <a:lnTo>
                    <a:pt x="86" y="114"/>
                  </a:lnTo>
                  <a:lnTo>
                    <a:pt x="77" y="121"/>
                  </a:lnTo>
                  <a:lnTo>
                    <a:pt x="73" y="124"/>
                  </a:lnTo>
                  <a:lnTo>
                    <a:pt x="62" y="116"/>
                  </a:lnTo>
                  <a:lnTo>
                    <a:pt x="58" y="110"/>
                  </a:lnTo>
                  <a:lnTo>
                    <a:pt x="49" y="112"/>
                  </a:lnTo>
                  <a:lnTo>
                    <a:pt x="48" y="106"/>
                  </a:lnTo>
                  <a:lnTo>
                    <a:pt x="40" y="108"/>
                  </a:lnTo>
                  <a:lnTo>
                    <a:pt x="33" y="104"/>
                  </a:lnTo>
                  <a:lnTo>
                    <a:pt x="27" y="104"/>
                  </a:lnTo>
                  <a:lnTo>
                    <a:pt x="15" y="101"/>
                  </a:lnTo>
                  <a:lnTo>
                    <a:pt x="7" y="98"/>
                  </a:lnTo>
                  <a:lnTo>
                    <a:pt x="2" y="104"/>
                  </a:lnTo>
                  <a:lnTo>
                    <a:pt x="3" y="109"/>
                  </a:lnTo>
                  <a:lnTo>
                    <a:pt x="10" y="111"/>
                  </a:lnTo>
                  <a:lnTo>
                    <a:pt x="18" y="110"/>
                  </a:lnTo>
                  <a:lnTo>
                    <a:pt x="24" y="112"/>
                  </a:lnTo>
                  <a:lnTo>
                    <a:pt x="31" y="116"/>
                  </a:lnTo>
                  <a:lnTo>
                    <a:pt x="35" y="120"/>
                  </a:lnTo>
                  <a:lnTo>
                    <a:pt x="37" y="124"/>
                  </a:lnTo>
                  <a:lnTo>
                    <a:pt x="41" y="124"/>
                  </a:lnTo>
                  <a:lnTo>
                    <a:pt x="46" y="126"/>
                  </a:lnTo>
                  <a:lnTo>
                    <a:pt x="49" y="130"/>
                  </a:lnTo>
                  <a:lnTo>
                    <a:pt x="48" y="134"/>
                  </a:lnTo>
                  <a:lnTo>
                    <a:pt x="46" y="140"/>
                  </a:lnTo>
                  <a:lnTo>
                    <a:pt x="43" y="146"/>
                  </a:lnTo>
                  <a:lnTo>
                    <a:pt x="42" y="149"/>
                  </a:lnTo>
                  <a:lnTo>
                    <a:pt x="45" y="150"/>
                  </a:lnTo>
                  <a:lnTo>
                    <a:pt x="44" y="154"/>
                  </a:lnTo>
                  <a:lnTo>
                    <a:pt x="45" y="159"/>
                  </a:lnTo>
                  <a:lnTo>
                    <a:pt x="52" y="155"/>
                  </a:lnTo>
                  <a:lnTo>
                    <a:pt x="59" y="157"/>
                  </a:lnTo>
                  <a:lnTo>
                    <a:pt x="50" y="161"/>
                  </a:lnTo>
                  <a:lnTo>
                    <a:pt x="48" y="166"/>
                  </a:lnTo>
                  <a:lnTo>
                    <a:pt x="45" y="169"/>
                  </a:lnTo>
                  <a:lnTo>
                    <a:pt x="37" y="171"/>
                  </a:lnTo>
                  <a:lnTo>
                    <a:pt x="49" y="174"/>
                  </a:lnTo>
                  <a:lnTo>
                    <a:pt x="47" y="177"/>
                  </a:lnTo>
                  <a:lnTo>
                    <a:pt x="42" y="185"/>
                  </a:lnTo>
                  <a:lnTo>
                    <a:pt x="31" y="186"/>
                  </a:lnTo>
                  <a:lnTo>
                    <a:pt x="19" y="185"/>
                  </a:lnTo>
                  <a:lnTo>
                    <a:pt x="13" y="187"/>
                  </a:lnTo>
                  <a:lnTo>
                    <a:pt x="8" y="177"/>
                  </a:lnTo>
                  <a:lnTo>
                    <a:pt x="5" y="186"/>
                  </a:lnTo>
                  <a:lnTo>
                    <a:pt x="4" y="188"/>
                  </a:lnTo>
                  <a:lnTo>
                    <a:pt x="0" y="196"/>
                  </a:lnTo>
                  <a:lnTo>
                    <a:pt x="4" y="199"/>
                  </a:lnTo>
                  <a:lnTo>
                    <a:pt x="11" y="199"/>
                  </a:lnTo>
                  <a:lnTo>
                    <a:pt x="19" y="206"/>
                  </a:lnTo>
                  <a:lnTo>
                    <a:pt x="26" y="208"/>
                  </a:lnTo>
                  <a:lnTo>
                    <a:pt x="30" y="209"/>
                  </a:lnTo>
                  <a:lnTo>
                    <a:pt x="33" y="212"/>
                  </a:lnTo>
                  <a:lnTo>
                    <a:pt x="39" y="218"/>
                  </a:lnTo>
                  <a:lnTo>
                    <a:pt x="48" y="219"/>
                  </a:lnTo>
                  <a:lnTo>
                    <a:pt x="57" y="229"/>
                  </a:lnTo>
                  <a:lnTo>
                    <a:pt x="64" y="245"/>
                  </a:lnTo>
                  <a:lnTo>
                    <a:pt x="66" y="254"/>
                  </a:lnTo>
                  <a:lnTo>
                    <a:pt x="70" y="258"/>
                  </a:lnTo>
                  <a:lnTo>
                    <a:pt x="73" y="265"/>
                  </a:lnTo>
                  <a:lnTo>
                    <a:pt x="74" y="265"/>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43" name="Freeform 40"/>
            <p:cNvSpPr>
              <a:spLocks/>
            </p:cNvSpPr>
            <p:nvPr/>
          </p:nvSpPr>
          <p:spPr bwMode="auto">
            <a:xfrm>
              <a:off x="-261" y="2050"/>
              <a:ext cx="278" cy="215"/>
            </a:xfrm>
            <a:custGeom>
              <a:avLst/>
              <a:gdLst>
                <a:gd name="T0" fmla="*/ 14 w 278"/>
                <a:gd name="T1" fmla="*/ 99 h 215"/>
                <a:gd name="T2" fmla="*/ 13 w 278"/>
                <a:gd name="T3" fmla="*/ 93 h 215"/>
                <a:gd name="T4" fmla="*/ 9 w 278"/>
                <a:gd name="T5" fmla="*/ 76 h 215"/>
                <a:gd name="T6" fmla="*/ 3 w 278"/>
                <a:gd name="T7" fmla="*/ 61 h 215"/>
                <a:gd name="T8" fmla="*/ 0 w 278"/>
                <a:gd name="T9" fmla="*/ 48 h 215"/>
                <a:gd name="T10" fmla="*/ 11 w 278"/>
                <a:gd name="T11" fmla="*/ 51 h 215"/>
                <a:gd name="T12" fmla="*/ 18 w 278"/>
                <a:gd name="T13" fmla="*/ 40 h 215"/>
                <a:gd name="T14" fmla="*/ 28 w 278"/>
                <a:gd name="T15" fmla="*/ 32 h 215"/>
                <a:gd name="T16" fmla="*/ 40 w 278"/>
                <a:gd name="T17" fmla="*/ 24 h 215"/>
                <a:gd name="T18" fmla="*/ 52 w 278"/>
                <a:gd name="T19" fmla="*/ 18 h 215"/>
                <a:gd name="T20" fmla="*/ 65 w 278"/>
                <a:gd name="T21" fmla="*/ 16 h 215"/>
                <a:gd name="T22" fmla="*/ 79 w 278"/>
                <a:gd name="T23" fmla="*/ 19 h 215"/>
                <a:gd name="T24" fmla="*/ 91 w 278"/>
                <a:gd name="T25" fmla="*/ 15 h 215"/>
                <a:gd name="T26" fmla="*/ 104 w 278"/>
                <a:gd name="T27" fmla="*/ 13 h 215"/>
                <a:gd name="T28" fmla="*/ 117 w 278"/>
                <a:gd name="T29" fmla="*/ 14 h 215"/>
                <a:gd name="T30" fmla="*/ 130 w 278"/>
                <a:gd name="T31" fmla="*/ 14 h 215"/>
                <a:gd name="T32" fmla="*/ 143 w 278"/>
                <a:gd name="T33" fmla="*/ 18 h 215"/>
                <a:gd name="T34" fmla="*/ 156 w 278"/>
                <a:gd name="T35" fmla="*/ 17 h 215"/>
                <a:gd name="T36" fmla="*/ 167 w 278"/>
                <a:gd name="T37" fmla="*/ 9 h 215"/>
                <a:gd name="T38" fmla="*/ 177 w 278"/>
                <a:gd name="T39" fmla="*/ 0 h 215"/>
                <a:gd name="T40" fmla="*/ 185 w 278"/>
                <a:gd name="T41" fmla="*/ 10 h 215"/>
                <a:gd name="T42" fmla="*/ 193 w 278"/>
                <a:gd name="T43" fmla="*/ 22 h 215"/>
                <a:gd name="T44" fmla="*/ 206 w 278"/>
                <a:gd name="T45" fmla="*/ 22 h 215"/>
                <a:gd name="T46" fmla="*/ 219 w 278"/>
                <a:gd name="T47" fmla="*/ 23 h 215"/>
                <a:gd name="T48" fmla="*/ 231 w 278"/>
                <a:gd name="T49" fmla="*/ 30 h 215"/>
                <a:gd name="T50" fmla="*/ 255 w 278"/>
                <a:gd name="T51" fmla="*/ 48 h 215"/>
                <a:gd name="T52" fmla="*/ 268 w 278"/>
                <a:gd name="T53" fmla="*/ 52 h 215"/>
                <a:gd name="T54" fmla="*/ 271 w 278"/>
                <a:gd name="T55" fmla="*/ 54 h 215"/>
                <a:gd name="T56" fmla="*/ 268 w 278"/>
                <a:gd name="T57" fmla="*/ 61 h 215"/>
                <a:gd name="T58" fmla="*/ 263 w 278"/>
                <a:gd name="T59" fmla="*/ 72 h 215"/>
                <a:gd name="T60" fmla="*/ 272 w 278"/>
                <a:gd name="T61" fmla="*/ 77 h 215"/>
                <a:gd name="T62" fmla="*/ 273 w 278"/>
                <a:gd name="T63" fmla="*/ 96 h 215"/>
                <a:gd name="T64" fmla="*/ 263 w 278"/>
                <a:gd name="T65" fmla="*/ 98 h 215"/>
                <a:gd name="T66" fmla="*/ 253 w 278"/>
                <a:gd name="T67" fmla="*/ 108 h 215"/>
                <a:gd name="T68" fmla="*/ 241 w 278"/>
                <a:gd name="T69" fmla="*/ 115 h 215"/>
                <a:gd name="T70" fmla="*/ 242 w 278"/>
                <a:gd name="T71" fmla="*/ 128 h 215"/>
                <a:gd name="T72" fmla="*/ 242 w 278"/>
                <a:gd name="T73" fmla="*/ 143 h 215"/>
                <a:gd name="T74" fmla="*/ 237 w 278"/>
                <a:gd name="T75" fmla="*/ 156 h 215"/>
                <a:gd name="T76" fmla="*/ 240 w 278"/>
                <a:gd name="T77" fmla="*/ 169 h 215"/>
                <a:gd name="T78" fmla="*/ 248 w 278"/>
                <a:gd name="T79" fmla="*/ 180 h 215"/>
                <a:gd name="T80" fmla="*/ 235 w 278"/>
                <a:gd name="T81" fmla="*/ 181 h 215"/>
                <a:gd name="T82" fmla="*/ 223 w 278"/>
                <a:gd name="T83" fmla="*/ 175 h 215"/>
                <a:gd name="T84" fmla="*/ 213 w 278"/>
                <a:gd name="T85" fmla="*/ 185 h 215"/>
                <a:gd name="T86" fmla="*/ 201 w 278"/>
                <a:gd name="T87" fmla="*/ 190 h 215"/>
                <a:gd name="T88" fmla="*/ 205 w 278"/>
                <a:gd name="T89" fmla="*/ 202 h 215"/>
                <a:gd name="T90" fmla="*/ 191 w 278"/>
                <a:gd name="T91" fmla="*/ 202 h 215"/>
                <a:gd name="T92" fmla="*/ 181 w 278"/>
                <a:gd name="T93" fmla="*/ 211 h 215"/>
                <a:gd name="T94" fmla="*/ 161 w 278"/>
                <a:gd name="T95" fmla="*/ 213 h 215"/>
                <a:gd name="T96" fmla="*/ 147 w 278"/>
                <a:gd name="T97" fmla="*/ 214 h 215"/>
                <a:gd name="T98" fmla="*/ 136 w 278"/>
                <a:gd name="T99" fmla="*/ 213 h 215"/>
                <a:gd name="T100" fmla="*/ 131 w 278"/>
                <a:gd name="T101" fmla="*/ 195 h 215"/>
                <a:gd name="T102" fmla="*/ 109 w 278"/>
                <a:gd name="T103" fmla="*/ 176 h 215"/>
                <a:gd name="T104" fmla="*/ 92 w 278"/>
                <a:gd name="T105" fmla="*/ 171 h 215"/>
                <a:gd name="T106" fmla="*/ 90 w 278"/>
                <a:gd name="T107" fmla="*/ 162 h 215"/>
                <a:gd name="T108" fmla="*/ 92 w 278"/>
                <a:gd name="T109" fmla="*/ 148 h 215"/>
                <a:gd name="T110" fmla="*/ 90 w 278"/>
                <a:gd name="T111" fmla="*/ 135 h 215"/>
                <a:gd name="T112" fmla="*/ 76 w 278"/>
                <a:gd name="T113" fmla="*/ 119 h 215"/>
                <a:gd name="T114" fmla="*/ 63 w 278"/>
                <a:gd name="T115" fmla="*/ 122 h 215"/>
                <a:gd name="T116" fmla="*/ 48 w 278"/>
                <a:gd name="T117" fmla="*/ 122 h 215"/>
                <a:gd name="T118" fmla="*/ 36 w 278"/>
                <a:gd name="T119" fmla="*/ 116 h 215"/>
                <a:gd name="T120" fmla="*/ 24 w 278"/>
                <a:gd name="T121" fmla="*/ 110 h 215"/>
                <a:gd name="T122" fmla="*/ 16 w 278"/>
                <a:gd name="T123" fmla="*/ 111 h 2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8" h="215">
                  <a:moveTo>
                    <a:pt x="16" y="106"/>
                  </a:moveTo>
                  <a:lnTo>
                    <a:pt x="14" y="99"/>
                  </a:lnTo>
                  <a:lnTo>
                    <a:pt x="13" y="99"/>
                  </a:lnTo>
                  <a:lnTo>
                    <a:pt x="13" y="93"/>
                  </a:lnTo>
                  <a:lnTo>
                    <a:pt x="11" y="86"/>
                  </a:lnTo>
                  <a:lnTo>
                    <a:pt x="9" y="76"/>
                  </a:lnTo>
                  <a:lnTo>
                    <a:pt x="6" y="68"/>
                  </a:lnTo>
                  <a:lnTo>
                    <a:pt x="3" y="61"/>
                  </a:lnTo>
                  <a:lnTo>
                    <a:pt x="2" y="56"/>
                  </a:lnTo>
                  <a:lnTo>
                    <a:pt x="0" y="48"/>
                  </a:lnTo>
                  <a:lnTo>
                    <a:pt x="4" y="50"/>
                  </a:lnTo>
                  <a:lnTo>
                    <a:pt x="11" y="51"/>
                  </a:lnTo>
                  <a:lnTo>
                    <a:pt x="16" y="47"/>
                  </a:lnTo>
                  <a:lnTo>
                    <a:pt x="18" y="40"/>
                  </a:lnTo>
                  <a:lnTo>
                    <a:pt x="22" y="34"/>
                  </a:lnTo>
                  <a:lnTo>
                    <a:pt x="28" y="32"/>
                  </a:lnTo>
                  <a:lnTo>
                    <a:pt x="33" y="27"/>
                  </a:lnTo>
                  <a:lnTo>
                    <a:pt x="40" y="24"/>
                  </a:lnTo>
                  <a:lnTo>
                    <a:pt x="46" y="21"/>
                  </a:lnTo>
                  <a:lnTo>
                    <a:pt x="52" y="18"/>
                  </a:lnTo>
                  <a:lnTo>
                    <a:pt x="58" y="17"/>
                  </a:lnTo>
                  <a:lnTo>
                    <a:pt x="65" y="16"/>
                  </a:lnTo>
                  <a:lnTo>
                    <a:pt x="72" y="17"/>
                  </a:lnTo>
                  <a:lnTo>
                    <a:pt x="79" y="19"/>
                  </a:lnTo>
                  <a:lnTo>
                    <a:pt x="85" y="18"/>
                  </a:lnTo>
                  <a:lnTo>
                    <a:pt x="91" y="15"/>
                  </a:lnTo>
                  <a:lnTo>
                    <a:pt x="97" y="16"/>
                  </a:lnTo>
                  <a:lnTo>
                    <a:pt x="104" y="13"/>
                  </a:lnTo>
                  <a:lnTo>
                    <a:pt x="111" y="12"/>
                  </a:lnTo>
                  <a:lnTo>
                    <a:pt x="117" y="14"/>
                  </a:lnTo>
                  <a:lnTo>
                    <a:pt x="123" y="12"/>
                  </a:lnTo>
                  <a:lnTo>
                    <a:pt x="130" y="14"/>
                  </a:lnTo>
                  <a:lnTo>
                    <a:pt x="137" y="16"/>
                  </a:lnTo>
                  <a:lnTo>
                    <a:pt x="143" y="18"/>
                  </a:lnTo>
                  <a:lnTo>
                    <a:pt x="150" y="19"/>
                  </a:lnTo>
                  <a:lnTo>
                    <a:pt x="156" y="17"/>
                  </a:lnTo>
                  <a:lnTo>
                    <a:pt x="162" y="14"/>
                  </a:lnTo>
                  <a:lnTo>
                    <a:pt x="167" y="9"/>
                  </a:lnTo>
                  <a:lnTo>
                    <a:pt x="170" y="3"/>
                  </a:lnTo>
                  <a:lnTo>
                    <a:pt x="177" y="0"/>
                  </a:lnTo>
                  <a:lnTo>
                    <a:pt x="182" y="4"/>
                  </a:lnTo>
                  <a:lnTo>
                    <a:pt x="185" y="10"/>
                  </a:lnTo>
                  <a:lnTo>
                    <a:pt x="189" y="16"/>
                  </a:lnTo>
                  <a:lnTo>
                    <a:pt x="193" y="22"/>
                  </a:lnTo>
                  <a:lnTo>
                    <a:pt x="199" y="23"/>
                  </a:lnTo>
                  <a:lnTo>
                    <a:pt x="206" y="22"/>
                  </a:lnTo>
                  <a:lnTo>
                    <a:pt x="213" y="20"/>
                  </a:lnTo>
                  <a:lnTo>
                    <a:pt x="219" y="23"/>
                  </a:lnTo>
                  <a:lnTo>
                    <a:pt x="225" y="27"/>
                  </a:lnTo>
                  <a:lnTo>
                    <a:pt x="231" y="30"/>
                  </a:lnTo>
                  <a:lnTo>
                    <a:pt x="237" y="32"/>
                  </a:lnTo>
                  <a:lnTo>
                    <a:pt x="255" y="48"/>
                  </a:lnTo>
                  <a:lnTo>
                    <a:pt x="262" y="50"/>
                  </a:lnTo>
                  <a:lnTo>
                    <a:pt x="268" y="52"/>
                  </a:lnTo>
                  <a:lnTo>
                    <a:pt x="271" y="52"/>
                  </a:lnTo>
                  <a:lnTo>
                    <a:pt x="271" y="54"/>
                  </a:lnTo>
                  <a:lnTo>
                    <a:pt x="272" y="55"/>
                  </a:lnTo>
                  <a:lnTo>
                    <a:pt x="268" y="61"/>
                  </a:lnTo>
                  <a:lnTo>
                    <a:pt x="263" y="65"/>
                  </a:lnTo>
                  <a:lnTo>
                    <a:pt x="263" y="72"/>
                  </a:lnTo>
                  <a:lnTo>
                    <a:pt x="264" y="79"/>
                  </a:lnTo>
                  <a:lnTo>
                    <a:pt x="272" y="77"/>
                  </a:lnTo>
                  <a:lnTo>
                    <a:pt x="278" y="79"/>
                  </a:lnTo>
                  <a:lnTo>
                    <a:pt x="273" y="96"/>
                  </a:lnTo>
                  <a:lnTo>
                    <a:pt x="269" y="97"/>
                  </a:lnTo>
                  <a:lnTo>
                    <a:pt x="263" y="98"/>
                  </a:lnTo>
                  <a:lnTo>
                    <a:pt x="257" y="102"/>
                  </a:lnTo>
                  <a:lnTo>
                    <a:pt x="253" y="108"/>
                  </a:lnTo>
                  <a:lnTo>
                    <a:pt x="246" y="110"/>
                  </a:lnTo>
                  <a:lnTo>
                    <a:pt x="241" y="115"/>
                  </a:lnTo>
                  <a:lnTo>
                    <a:pt x="240" y="122"/>
                  </a:lnTo>
                  <a:lnTo>
                    <a:pt x="242" y="128"/>
                  </a:lnTo>
                  <a:lnTo>
                    <a:pt x="241" y="135"/>
                  </a:lnTo>
                  <a:lnTo>
                    <a:pt x="242" y="143"/>
                  </a:lnTo>
                  <a:lnTo>
                    <a:pt x="239" y="149"/>
                  </a:lnTo>
                  <a:lnTo>
                    <a:pt x="237" y="156"/>
                  </a:lnTo>
                  <a:lnTo>
                    <a:pt x="236" y="163"/>
                  </a:lnTo>
                  <a:lnTo>
                    <a:pt x="240" y="169"/>
                  </a:lnTo>
                  <a:lnTo>
                    <a:pt x="245" y="173"/>
                  </a:lnTo>
                  <a:lnTo>
                    <a:pt x="248" y="180"/>
                  </a:lnTo>
                  <a:lnTo>
                    <a:pt x="241" y="184"/>
                  </a:lnTo>
                  <a:lnTo>
                    <a:pt x="235" y="181"/>
                  </a:lnTo>
                  <a:lnTo>
                    <a:pt x="230" y="176"/>
                  </a:lnTo>
                  <a:lnTo>
                    <a:pt x="223" y="175"/>
                  </a:lnTo>
                  <a:lnTo>
                    <a:pt x="217" y="180"/>
                  </a:lnTo>
                  <a:lnTo>
                    <a:pt x="213" y="185"/>
                  </a:lnTo>
                  <a:lnTo>
                    <a:pt x="206" y="186"/>
                  </a:lnTo>
                  <a:lnTo>
                    <a:pt x="201" y="190"/>
                  </a:lnTo>
                  <a:lnTo>
                    <a:pt x="201" y="191"/>
                  </a:lnTo>
                  <a:lnTo>
                    <a:pt x="205" y="202"/>
                  </a:lnTo>
                  <a:lnTo>
                    <a:pt x="198" y="204"/>
                  </a:lnTo>
                  <a:lnTo>
                    <a:pt x="191" y="202"/>
                  </a:lnTo>
                  <a:lnTo>
                    <a:pt x="187" y="207"/>
                  </a:lnTo>
                  <a:lnTo>
                    <a:pt x="181" y="211"/>
                  </a:lnTo>
                  <a:lnTo>
                    <a:pt x="167" y="210"/>
                  </a:lnTo>
                  <a:lnTo>
                    <a:pt x="161" y="213"/>
                  </a:lnTo>
                  <a:lnTo>
                    <a:pt x="154" y="215"/>
                  </a:lnTo>
                  <a:lnTo>
                    <a:pt x="147" y="214"/>
                  </a:lnTo>
                  <a:lnTo>
                    <a:pt x="140" y="214"/>
                  </a:lnTo>
                  <a:lnTo>
                    <a:pt x="136" y="213"/>
                  </a:lnTo>
                  <a:lnTo>
                    <a:pt x="134" y="210"/>
                  </a:lnTo>
                  <a:lnTo>
                    <a:pt x="131" y="195"/>
                  </a:lnTo>
                  <a:lnTo>
                    <a:pt x="126" y="185"/>
                  </a:lnTo>
                  <a:lnTo>
                    <a:pt x="109" y="176"/>
                  </a:lnTo>
                  <a:lnTo>
                    <a:pt x="95" y="170"/>
                  </a:lnTo>
                  <a:lnTo>
                    <a:pt x="92" y="171"/>
                  </a:lnTo>
                  <a:lnTo>
                    <a:pt x="92" y="169"/>
                  </a:lnTo>
                  <a:lnTo>
                    <a:pt x="90" y="162"/>
                  </a:lnTo>
                  <a:lnTo>
                    <a:pt x="90" y="155"/>
                  </a:lnTo>
                  <a:lnTo>
                    <a:pt x="92" y="148"/>
                  </a:lnTo>
                  <a:lnTo>
                    <a:pt x="93" y="141"/>
                  </a:lnTo>
                  <a:lnTo>
                    <a:pt x="90" y="135"/>
                  </a:lnTo>
                  <a:lnTo>
                    <a:pt x="82" y="123"/>
                  </a:lnTo>
                  <a:lnTo>
                    <a:pt x="76" y="119"/>
                  </a:lnTo>
                  <a:lnTo>
                    <a:pt x="69" y="121"/>
                  </a:lnTo>
                  <a:lnTo>
                    <a:pt x="63" y="122"/>
                  </a:lnTo>
                  <a:lnTo>
                    <a:pt x="55" y="122"/>
                  </a:lnTo>
                  <a:lnTo>
                    <a:pt x="48" y="122"/>
                  </a:lnTo>
                  <a:lnTo>
                    <a:pt x="42" y="120"/>
                  </a:lnTo>
                  <a:lnTo>
                    <a:pt x="36" y="116"/>
                  </a:lnTo>
                  <a:lnTo>
                    <a:pt x="29" y="115"/>
                  </a:lnTo>
                  <a:lnTo>
                    <a:pt x="24" y="110"/>
                  </a:lnTo>
                  <a:lnTo>
                    <a:pt x="17" y="111"/>
                  </a:lnTo>
                  <a:lnTo>
                    <a:pt x="16" y="111"/>
                  </a:lnTo>
                  <a:lnTo>
                    <a:pt x="16" y="106"/>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44" name="Freeform 41"/>
            <p:cNvSpPr>
              <a:spLocks/>
            </p:cNvSpPr>
            <p:nvPr/>
          </p:nvSpPr>
          <p:spPr bwMode="auto">
            <a:xfrm>
              <a:off x="-580" y="2201"/>
              <a:ext cx="513" cy="457"/>
            </a:xfrm>
            <a:custGeom>
              <a:avLst/>
              <a:gdLst>
                <a:gd name="T0" fmla="*/ 16 w 513"/>
                <a:gd name="T1" fmla="*/ 100 h 457"/>
                <a:gd name="T2" fmla="*/ 11 w 513"/>
                <a:gd name="T3" fmla="*/ 85 h 457"/>
                <a:gd name="T4" fmla="*/ 22 w 513"/>
                <a:gd name="T5" fmla="*/ 76 h 457"/>
                <a:gd name="T6" fmla="*/ 46 w 513"/>
                <a:gd name="T7" fmla="*/ 62 h 457"/>
                <a:gd name="T8" fmla="*/ 100 w 513"/>
                <a:gd name="T9" fmla="*/ 42 h 457"/>
                <a:gd name="T10" fmla="*/ 129 w 513"/>
                <a:gd name="T11" fmla="*/ 20 h 457"/>
                <a:gd name="T12" fmla="*/ 162 w 513"/>
                <a:gd name="T13" fmla="*/ 6 h 457"/>
                <a:gd name="T14" fmla="*/ 198 w 513"/>
                <a:gd name="T15" fmla="*/ 0 h 457"/>
                <a:gd name="T16" fmla="*/ 221 w 513"/>
                <a:gd name="T17" fmla="*/ 12 h 457"/>
                <a:gd name="T18" fmla="*/ 209 w 513"/>
                <a:gd name="T19" fmla="*/ 11 h 457"/>
                <a:gd name="T20" fmla="*/ 210 w 513"/>
                <a:gd name="T21" fmla="*/ 25 h 457"/>
                <a:gd name="T22" fmla="*/ 224 w 513"/>
                <a:gd name="T23" fmla="*/ 45 h 457"/>
                <a:gd name="T24" fmla="*/ 241 w 513"/>
                <a:gd name="T25" fmla="*/ 37 h 457"/>
                <a:gd name="T26" fmla="*/ 273 w 513"/>
                <a:gd name="T27" fmla="*/ 31 h 457"/>
                <a:gd name="T28" fmla="*/ 313 w 513"/>
                <a:gd name="T29" fmla="*/ 35 h 457"/>
                <a:gd name="T30" fmla="*/ 358 w 513"/>
                <a:gd name="T31" fmla="*/ 34 h 457"/>
                <a:gd name="T32" fmla="*/ 414 w 513"/>
                <a:gd name="T33" fmla="*/ 19 h 457"/>
                <a:gd name="T34" fmla="*/ 450 w 513"/>
                <a:gd name="T35" fmla="*/ 44 h 457"/>
                <a:gd name="T36" fmla="*/ 477 w 513"/>
                <a:gd name="T37" fmla="*/ 120 h 457"/>
                <a:gd name="T38" fmla="*/ 472 w 513"/>
                <a:gd name="T39" fmla="*/ 166 h 457"/>
                <a:gd name="T40" fmla="*/ 458 w 513"/>
                <a:gd name="T41" fmla="*/ 197 h 457"/>
                <a:gd name="T42" fmla="*/ 473 w 513"/>
                <a:gd name="T43" fmla="*/ 234 h 457"/>
                <a:gd name="T44" fmla="*/ 484 w 513"/>
                <a:gd name="T45" fmla="*/ 269 h 457"/>
                <a:gd name="T46" fmla="*/ 495 w 513"/>
                <a:gd name="T47" fmla="*/ 288 h 457"/>
                <a:gd name="T48" fmla="*/ 513 w 513"/>
                <a:gd name="T49" fmla="*/ 322 h 457"/>
                <a:gd name="T50" fmla="*/ 478 w 513"/>
                <a:gd name="T51" fmla="*/ 367 h 457"/>
                <a:gd name="T52" fmla="*/ 453 w 513"/>
                <a:gd name="T53" fmla="*/ 440 h 457"/>
                <a:gd name="T54" fmla="*/ 442 w 513"/>
                <a:gd name="T55" fmla="*/ 454 h 457"/>
                <a:gd name="T56" fmla="*/ 412 w 513"/>
                <a:gd name="T57" fmla="*/ 437 h 457"/>
                <a:gd name="T58" fmla="*/ 376 w 513"/>
                <a:gd name="T59" fmla="*/ 435 h 457"/>
                <a:gd name="T60" fmla="*/ 349 w 513"/>
                <a:gd name="T61" fmla="*/ 440 h 457"/>
                <a:gd name="T62" fmla="*/ 313 w 513"/>
                <a:gd name="T63" fmla="*/ 457 h 457"/>
                <a:gd name="T64" fmla="*/ 288 w 513"/>
                <a:gd name="T65" fmla="*/ 436 h 457"/>
                <a:gd name="T66" fmla="*/ 259 w 513"/>
                <a:gd name="T67" fmla="*/ 440 h 457"/>
                <a:gd name="T68" fmla="*/ 217 w 513"/>
                <a:gd name="T69" fmla="*/ 413 h 457"/>
                <a:gd name="T70" fmla="*/ 195 w 513"/>
                <a:gd name="T71" fmla="*/ 399 h 457"/>
                <a:gd name="T72" fmla="*/ 185 w 513"/>
                <a:gd name="T73" fmla="*/ 377 h 457"/>
                <a:gd name="T74" fmla="*/ 158 w 513"/>
                <a:gd name="T75" fmla="*/ 373 h 457"/>
                <a:gd name="T76" fmla="*/ 142 w 513"/>
                <a:gd name="T77" fmla="*/ 374 h 457"/>
                <a:gd name="T78" fmla="*/ 127 w 513"/>
                <a:gd name="T79" fmla="*/ 384 h 457"/>
                <a:gd name="T80" fmla="*/ 111 w 513"/>
                <a:gd name="T81" fmla="*/ 363 h 457"/>
                <a:gd name="T82" fmla="*/ 111 w 513"/>
                <a:gd name="T83" fmla="*/ 352 h 457"/>
                <a:gd name="T84" fmla="*/ 81 w 513"/>
                <a:gd name="T85" fmla="*/ 337 h 457"/>
                <a:gd name="T86" fmla="*/ 58 w 513"/>
                <a:gd name="T87" fmla="*/ 327 h 457"/>
                <a:gd name="T88" fmla="*/ 36 w 513"/>
                <a:gd name="T89" fmla="*/ 337 h 457"/>
                <a:gd name="T90" fmla="*/ 30 w 513"/>
                <a:gd name="T91" fmla="*/ 331 h 457"/>
                <a:gd name="T92" fmla="*/ 37 w 513"/>
                <a:gd name="T93" fmla="*/ 289 h 457"/>
                <a:gd name="T94" fmla="*/ 28 w 513"/>
                <a:gd name="T95" fmla="*/ 275 h 457"/>
                <a:gd name="T96" fmla="*/ 19 w 513"/>
                <a:gd name="T97" fmla="*/ 244 h 457"/>
                <a:gd name="T98" fmla="*/ 16 w 513"/>
                <a:gd name="T99" fmla="*/ 211 h 457"/>
                <a:gd name="T100" fmla="*/ 13 w 513"/>
                <a:gd name="T101" fmla="*/ 181 h 457"/>
                <a:gd name="T102" fmla="*/ 0 w 513"/>
                <a:gd name="T103" fmla="*/ 165 h 457"/>
                <a:gd name="T104" fmla="*/ 10 w 513"/>
                <a:gd name="T105" fmla="*/ 132 h 457"/>
                <a:gd name="T106" fmla="*/ 3 w 513"/>
                <a:gd name="T107" fmla="*/ 102 h 4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3" h="457">
                  <a:moveTo>
                    <a:pt x="1" y="93"/>
                  </a:moveTo>
                  <a:lnTo>
                    <a:pt x="10" y="97"/>
                  </a:lnTo>
                  <a:lnTo>
                    <a:pt x="16" y="100"/>
                  </a:lnTo>
                  <a:lnTo>
                    <a:pt x="18" y="95"/>
                  </a:lnTo>
                  <a:lnTo>
                    <a:pt x="18" y="88"/>
                  </a:lnTo>
                  <a:lnTo>
                    <a:pt x="11" y="85"/>
                  </a:lnTo>
                  <a:lnTo>
                    <a:pt x="7" y="84"/>
                  </a:lnTo>
                  <a:lnTo>
                    <a:pt x="14" y="79"/>
                  </a:lnTo>
                  <a:lnTo>
                    <a:pt x="22" y="76"/>
                  </a:lnTo>
                  <a:lnTo>
                    <a:pt x="24" y="79"/>
                  </a:lnTo>
                  <a:lnTo>
                    <a:pt x="34" y="68"/>
                  </a:lnTo>
                  <a:lnTo>
                    <a:pt x="46" y="62"/>
                  </a:lnTo>
                  <a:lnTo>
                    <a:pt x="62" y="59"/>
                  </a:lnTo>
                  <a:lnTo>
                    <a:pt x="90" y="50"/>
                  </a:lnTo>
                  <a:lnTo>
                    <a:pt x="100" y="42"/>
                  </a:lnTo>
                  <a:lnTo>
                    <a:pt x="109" y="33"/>
                  </a:lnTo>
                  <a:lnTo>
                    <a:pt x="117" y="25"/>
                  </a:lnTo>
                  <a:lnTo>
                    <a:pt x="129" y="20"/>
                  </a:lnTo>
                  <a:lnTo>
                    <a:pt x="140" y="14"/>
                  </a:lnTo>
                  <a:lnTo>
                    <a:pt x="149" y="9"/>
                  </a:lnTo>
                  <a:lnTo>
                    <a:pt x="162" y="6"/>
                  </a:lnTo>
                  <a:lnTo>
                    <a:pt x="174" y="3"/>
                  </a:lnTo>
                  <a:lnTo>
                    <a:pt x="185" y="0"/>
                  </a:lnTo>
                  <a:lnTo>
                    <a:pt x="198" y="0"/>
                  </a:lnTo>
                  <a:lnTo>
                    <a:pt x="207" y="2"/>
                  </a:lnTo>
                  <a:lnTo>
                    <a:pt x="215" y="5"/>
                  </a:lnTo>
                  <a:lnTo>
                    <a:pt x="221" y="12"/>
                  </a:lnTo>
                  <a:lnTo>
                    <a:pt x="220" y="18"/>
                  </a:lnTo>
                  <a:lnTo>
                    <a:pt x="214" y="14"/>
                  </a:lnTo>
                  <a:lnTo>
                    <a:pt x="209" y="11"/>
                  </a:lnTo>
                  <a:lnTo>
                    <a:pt x="205" y="8"/>
                  </a:lnTo>
                  <a:lnTo>
                    <a:pt x="206" y="14"/>
                  </a:lnTo>
                  <a:lnTo>
                    <a:pt x="210" y="25"/>
                  </a:lnTo>
                  <a:lnTo>
                    <a:pt x="215" y="34"/>
                  </a:lnTo>
                  <a:lnTo>
                    <a:pt x="218" y="42"/>
                  </a:lnTo>
                  <a:lnTo>
                    <a:pt x="224" y="45"/>
                  </a:lnTo>
                  <a:lnTo>
                    <a:pt x="225" y="41"/>
                  </a:lnTo>
                  <a:lnTo>
                    <a:pt x="228" y="38"/>
                  </a:lnTo>
                  <a:lnTo>
                    <a:pt x="241" y="37"/>
                  </a:lnTo>
                  <a:lnTo>
                    <a:pt x="253" y="33"/>
                  </a:lnTo>
                  <a:lnTo>
                    <a:pt x="261" y="28"/>
                  </a:lnTo>
                  <a:lnTo>
                    <a:pt x="273" y="31"/>
                  </a:lnTo>
                  <a:lnTo>
                    <a:pt x="288" y="33"/>
                  </a:lnTo>
                  <a:lnTo>
                    <a:pt x="300" y="34"/>
                  </a:lnTo>
                  <a:lnTo>
                    <a:pt x="313" y="35"/>
                  </a:lnTo>
                  <a:lnTo>
                    <a:pt x="330" y="37"/>
                  </a:lnTo>
                  <a:lnTo>
                    <a:pt x="346" y="35"/>
                  </a:lnTo>
                  <a:lnTo>
                    <a:pt x="358" y="34"/>
                  </a:lnTo>
                  <a:lnTo>
                    <a:pt x="372" y="32"/>
                  </a:lnTo>
                  <a:lnTo>
                    <a:pt x="394" y="24"/>
                  </a:lnTo>
                  <a:lnTo>
                    <a:pt x="414" y="19"/>
                  </a:lnTo>
                  <a:lnTo>
                    <a:pt x="428" y="25"/>
                  </a:lnTo>
                  <a:lnTo>
                    <a:pt x="445" y="34"/>
                  </a:lnTo>
                  <a:lnTo>
                    <a:pt x="450" y="44"/>
                  </a:lnTo>
                  <a:lnTo>
                    <a:pt x="453" y="59"/>
                  </a:lnTo>
                  <a:lnTo>
                    <a:pt x="462" y="83"/>
                  </a:lnTo>
                  <a:lnTo>
                    <a:pt x="477" y="120"/>
                  </a:lnTo>
                  <a:lnTo>
                    <a:pt x="480" y="134"/>
                  </a:lnTo>
                  <a:lnTo>
                    <a:pt x="481" y="150"/>
                  </a:lnTo>
                  <a:lnTo>
                    <a:pt x="472" y="166"/>
                  </a:lnTo>
                  <a:lnTo>
                    <a:pt x="459" y="175"/>
                  </a:lnTo>
                  <a:lnTo>
                    <a:pt x="451" y="188"/>
                  </a:lnTo>
                  <a:lnTo>
                    <a:pt x="458" y="197"/>
                  </a:lnTo>
                  <a:lnTo>
                    <a:pt x="473" y="208"/>
                  </a:lnTo>
                  <a:lnTo>
                    <a:pt x="473" y="220"/>
                  </a:lnTo>
                  <a:lnTo>
                    <a:pt x="473" y="234"/>
                  </a:lnTo>
                  <a:lnTo>
                    <a:pt x="474" y="246"/>
                  </a:lnTo>
                  <a:lnTo>
                    <a:pt x="481" y="257"/>
                  </a:lnTo>
                  <a:lnTo>
                    <a:pt x="484" y="269"/>
                  </a:lnTo>
                  <a:lnTo>
                    <a:pt x="490" y="280"/>
                  </a:lnTo>
                  <a:lnTo>
                    <a:pt x="492" y="285"/>
                  </a:lnTo>
                  <a:lnTo>
                    <a:pt x="495" y="288"/>
                  </a:lnTo>
                  <a:lnTo>
                    <a:pt x="506" y="297"/>
                  </a:lnTo>
                  <a:lnTo>
                    <a:pt x="506" y="308"/>
                  </a:lnTo>
                  <a:lnTo>
                    <a:pt x="513" y="322"/>
                  </a:lnTo>
                  <a:lnTo>
                    <a:pt x="510" y="335"/>
                  </a:lnTo>
                  <a:lnTo>
                    <a:pt x="495" y="352"/>
                  </a:lnTo>
                  <a:lnTo>
                    <a:pt x="478" y="367"/>
                  </a:lnTo>
                  <a:lnTo>
                    <a:pt x="466" y="386"/>
                  </a:lnTo>
                  <a:lnTo>
                    <a:pt x="453" y="425"/>
                  </a:lnTo>
                  <a:lnTo>
                    <a:pt x="453" y="440"/>
                  </a:lnTo>
                  <a:lnTo>
                    <a:pt x="456" y="452"/>
                  </a:lnTo>
                  <a:lnTo>
                    <a:pt x="446" y="455"/>
                  </a:lnTo>
                  <a:lnTo>
                    <a:pt x="442" y="454"/>
                  </a:lnTo>
                  <a:lnTo>
                    <a:pt x="432" y="452"/>
                  </a:lnTo>
                  <a:lnTo>
                    <a:pt x="420" y="445"/>
                  </a:lnTo>
                  <a:lnTo>
                    <a:pt x="412" y="437"/>
                  </a:lnTo>
                  <a:lnTo>
                    <a:pt x="401" y="432"/>
                  </a:lnTo>
                  <a:lnTo>
                    <a:pt x="387" y="432"/>
                  </a:lnTo>
                  <a:lnTo>
                    <a:pt x="376" y="435"/>
                  </a:lnTo>
                  <a:lnTo>
                    <a:pt x="366" y="440"/>
                  </a:lnTo>
                  <a:lnTo>
                    <a:pt x="359" y="446"/>
                  </a:lnTo>
                  <a:lnTo>
                    <a:pt x="349" y="440"/>
                  </a:lnTo>
                  <a:lnTo>
                    <a:pt x="330" y="441"/>
                  </a:lnTo>
                  <a:lnTo>
                    <a:pt x="322" y="451"/>
                  </a:lnTo>
                  <a:lnTo>
                    <a:pt x="313" y="457"/>
                  </a:lnTo>
                  <a:lnTo>
                    <a:pt x="305" y="455"/>
                  </a:lnTo>
                  <a:lnTo>
                    <a:pt x="298" y="446"/>
                  </a:lnTo>
                  <a:lnTo>
                    <a:pt x="288" y="436"/>
                  </a:lnTo>
                  <a:lnTo>
                    <a:pt x="279" y="431"/>
                  </a:lnTo>
                  <a:lnTo>
                    <a:pt x="270" y="436"/>
                  </a:lnTo>
                  <a:lnTo>
                    <a:pt x="259" y="440"/>
                  </a:lnTo>
                  <a:lnTo>
                    <a:pt x="243" y="433"/>
                  </a:lnTo>
                  <a:lnTo>
                    <a:pt x="229" y="428"/>
                  </a:lnTo>
                  <a:lnTo>
                    <a:pt x="217" y="413"/>
                  </a:lnTo>
                  <a:lnTo>
                    <a:pt x="209" y="401"/>
                  </a:lnTo>
                  <a:lnTo>
                    <a:pt x="200" y="397"/>
                  </a:lnTo>
                  <a:lnTo>
                    <a:pt x="195" y="399"/>
                  </a:lnTo>
                  <a:lnTo>
                    <a:pt x="187" y="392"/>
                  </a:lnTo>
                  <a:lnTo>
                    <a:pt x="185" y="385"/>
                  </a:lnTo>
                  <a:lnTo>
                    <a:pt x="185" y="377"/>
                  </a:lnTo>
                  <a:lnTo>
                    <a:pt x="178" y="375"/>
                  </a:lnTo>
                  <a:lnTo>
                    <a:pt x="166" y="375"/>
                  </a:lnTo>
                  <a:lnTo>
                    <a:pt x="158" y="373"/>
                  </a:lnTo>
                  <a:lnTo>
                    <a:pt x="149" y="369"/>
                  </a:lnTo>
                  <a:lnTo>
                    <a:pt x="142" y="368"/>
                  </a:lnTo>
                  <a:lnTo>
                    <a:pt x="142" y="374"/>
                  </a:lnTo>
                  <a:lnTo>
                    <a:pt x="145" y="379"/>
                  </a:lnTo>
                  <a:lnTo>
                    <a:pt x="134" y="387"/>
                  </a:lnTo>
                  <a:lnTo>
                    <a:pt x="127" y="384"/>
                  </a:lnTo>
                  <a:lnTo>
                    <a:pt x="118" y="375"/>
                  </a:lnTo>
                  <a:lnTo>
                    <a:pt x="108" y="367"/>
                  </a:lnTo>
                  <a:lnTo>
                    <a:pt x="111" y="363"/>
                  </a:lnTo>
                  <a:lnTo>
                    <a:pt x="112" y="357"/>
                  </a:lnTo>
                  <a:lnTo>
                    <a:pt x="112" y="353"/>
                  </a:lnTo>
                  <a:lnTo>
                    <a:pt x="111" y="352"/>
                  </a:lnTo>
                  <a:lnTo>
                    <a:pt x="100" y="351"/>
                  </a:lnTo>
                  <a:lnTo>
                    <a:pt x="91" y="339"/>
                  </a:lnTo>
                  <a:lnTo>
                    <a:pt x="81" y="337"/>
                  </a:lnTo>
                  <a:lnTo>
                    <a:pt x="71" y="335"/>
                  </a:lnTo>
                  <a:lnTo>
                    <a:pt x="64" y="336"/>
                  </a:lnTo>
                  <a:lnTo>
                    <a:pt x="58" y="327"/>
                  </a:lnTo>
                  <a:lnTo>
                    <a:pt x="49" y="322"/>
                  </a:lnTo>
                  <a:lnTo>
                    <a:pt x="43" y="327"/>
                  </a:lnTo>
                  <a:lnTo>
                    <a:pt x="36" y="337"/>
                  </a:lnTo>
                  <a:lnTo>
                    <a:pt x="29" y="333"/>
                  </a:lnTo>
                  <a:lnTo>
                    <a:pt x="29" y="331"/>
                  </a:lnTo>
                  <a:lnTo>
                    <a:pt x="30" y="331"/>
                  </a:lnTo>
                  <a:lnTo>
                    <a:pt x="32" y="325"/>
                  </a:lnTo>
                  <a:lnTo>
                    <a:pt x="36" y="308"/>
                  </a:lnTo>
                  <a:lnTo>
                    <a:pt x="37" y="289"/>
                  </a:lnTo>
                  <a:lnTo>
                    <a:pt x="36" y="285"/>
                  </a:lnTo>
                  <a:lnTo>
                    <a:pt x="33" y="282"/>
                  </a:lnTo>
                  <a:lnTo>
                    <a:pt x="28" y="275"/>
                  </a:lnTo>
                  <a:lnTo>
                    <a:pt x="22" y="267"/>
                  </a:lnTo>
                  <a:lnTo>
                    <a:pt x="20" y="254"/>
                  </a:lnTo>
                  <a:lnTo>
                    <a:pt x="19" y="244"/>
                  </a:lnTo>
                  <a:lnTo>
                    <a:pt x="20" y="235"/>
                  </a:lnTo>
                  <a:lnTo>
                    <a:pt x="18" y="220"/>
                  </a:lnTo>
                  <a:lnTo>
                    <a:pt x="16" y="211"/>
                  </a:lnTo>
                  <a:lnTo>
                    <a:pt x="15" y="200"/>
                  </a:lnTo>
                  <a:lnTo>
                    <a:pt x="14" y="189"/>
                  </a:lnTo>
                  <a:lnTo>
                    <a:pt x="13" y="181"/>
                  </a:lnTo>
                  <a:lnTo>
                    <a:pt x="6" y="175"/>
                  </a:lnTo>
                  <a:lnTo>
                    <a:pt x="0" y="171"/>
                  </a:lnTo>
                  <a:lnTo>
                    <a:pt x="0" y="165"/>
                  </a:lnTo>
                  <a:lnTo>
                    <a:pt x="3" y="153"/>
                  </a:lnTo>
                  <a:lnTo>
                    <a:pt x="9" y="142"/>
                  </a:lnTo>
                  <a:lnTo>
                    <a:pt x="10" y="132"/>
                  </a:lnTo>
                  <a:lnTo>
                    <a:pt x="10" y="117"/>
                  </a:lnTo>
                  <a:lnTo>
                    <a:pt x="7" y="110"/>
                  </a:lnTo>
                  <a:lnTo>
                    <a:pt x="3" y="102"/>
                  </a:lnTo>
                  <a:lnTo>
                    <a:pt x="1" y="93"/>
                  </a:lnTo>
                  <a:close/>
                </a:path>
              </a:pathLst>
            </a:custGeom>
            <a:solidFill>
              <a:srgbClr val="00B050"/>
            </a:solidFill>
            <a:ln w="6350" cmpd="sng">
              <a:solidFill>
                <a:schemeClr val="bg1"/>
              </a:solidFill>
              <a:round/>
              <a:headEnd/>
              <a:tailEnd/>
            </a:ln>
          </p:spPr>
          <p:txBody>
            <a:bodyPr/>
            <a:lstStyle/>
            <a:p>
              <a:endParaRPr lang="it-IT"/>
            </a:p>
          </p:txBody>
        </p:sp>
        <p:sp>
          <p:nvSpPr>
            <p:cNvPr id="45" name="Freeform 42"/>
            <p:cNvSpPr>
              <a:spLocks/>
            </p:cNvSpPr>
            <p:nvPr/>
          </p:nvSpPr>
          <p:spPr bwMode="auto">
            <a:xfrm>
              <a:off x="-240" y="2693"/>
              <a:ext cx="560" cy="393"/>
            </a:xfrm>
            <a:custGeom>
              <a:avLst/>
              <a:gdLst>
                <a:gd name="T0" fmla="*/ 15 w 560"/>
                <a:gd name="T1" fmla="*/ 212 h 393"/>
                <a:gd name="T2" fmla="*/ 52 w 560"/>
                <a:gd name="T3" fmla="*/ 196 h 393"/>
                <a:gd name="T4" fmla="*/ 65 w 560"/>
                <a:gd name="T5" fmla="*/ 165 h 393"/>
                <a:gd name="T6" fmla="*/ 75 w 560"/>
                <a:gd name="T7" fmla="*/ 135 h 393"/>
                <a:gd name="T8" fmla="*/ 87 w 560"/>
                <a:gd name="T9" fmla="*/ 108 h 393"/>
                <a:gd name="T10" fmla="*/ 93 w 560"/>
                <a:gd name="T11" fmla="*/ 90 h 393"/>
                <a:gd name="T12" fmla="*/ 115 w 560"/>
                <a:gd name="T13" fmla="*/ 70 h 393"/>
                <a:gd name="T14" fmla="*/ 130 w 560"/>
                <a:gd name="T15" fmla="*/ 62 h 393"/>
                <a:gd name="T16" fmla="*/ 140 w 560"/>
                <a:gd name="T17" fmla="*/ 51 h 393"/>
                <a:gd name="T18" fmla="*/ 175 w 560"/>
                <a:gd name="T19" fmla="*/ 49 h 393"/>
                <a:gd name="T20" fmla="*/ 214 w 560"/>
                <a:gd name="T21" fmla="*/ 42 h 393"/>
                <a:gd name="T22" fmla="*/ 242 w 560"/>
                <a:gd name="T23" fmla="*/ 47 h 393"/>
                <a:gd name="T24" fmla="*/ 267 w 560"/>
                <a:gd name="T25" fmla="*/ 38 h 393"/>
                <a:gd name="T26" fmla="*/ 299 w 560"/>
                <a:gd name="T27" fmla="*/ 28 h 393"/>
                <a:gd name="T28" fmla="*/ 345 w 560"/>
                <a:gd name="T29" fmla="*/ 0 h 393"/>
                <a:gd name="T30" fmla="*/ 359 w 560"/>
                <a:gd name="T31" fmla="*/ 8 h 393"/>
                <a:gd name="T32" fmla="*/ 385 w 560"/>
                <a:gd name="T33" fmla="*/ 31 h 393"/>
                <a:gd name="T34" fmla="*/ 407 w 560"/>
                <a:gd name="T35" fmla="*/ 66 h 393"/>
                <a:gd name="T36" fmla="*/ 440 w 560"/>
                <a:gd name="T37" fmla="*/ 103 h 393"/>
                <a:gd name="T38" fmla="*/ 454 w 560"/>
                <a:gd name="T39" fmla="*/ 151 h 393"/>
                <a:gd name="T40" fmla="*/ 460 w 560"/>
                <a:gd name="T41" fmla="*/ 180 h 393"/>
                <a:gd name="T42" fmla="*/ 467 w 560"/>
                <a:gd name="T43" fmla="*/ 205 h 393"/>
                <a:gd name="T44" fmla="*/ 476 w 560"/>
                <a:gd name="T45" fmla="*/ 209 h 393"/>
                <a:gd name="T46" fmla="*/ 487 w 560"/>
                <a:gd name="T47" fmla="*/ 219 h 393"/>
                <a:gd name="T48" fmla="*/ 504 w 560"/>
                <a:gd name="T49" fmla="*/ 221 h 393"/>
                <a:gd name="T50" fmla="*/ 528 w 560"/>
                <a:gd name="T51" fmla="*/ 205 h 393"/>
                <a:gd name="T52" fmla="*/ 546 w 560"/>
                <a:gd name="T53" fmla="*/ 198 h 393"/>
                <a:gd name="T54" fmla="*/ 557 w 560"/>
                <a:gd name="T55" fmla="*/ 207 h 393"/>
                <a:gd name="T56" fmla="*/ 560 w 560"/>
                <a:gd name="T57" fmla="*/ 225 h 393"/>
                <a:gd name="T58" fmla="*/ 555 w 560"/>
                <a:gd name="T59" fmla="*/ 250 h 393"/>
                <a:gd name="T60" fmla="*/ 535 w 560"/>
                <a:gd name="T61" fmla="*/ 264 h 393"/>
                <a:gd name="T62" fmla="*/ 523 w 560"/>
                <a:gd name="T63" fmla="*/ 285 h 393"/>
                <a:gd name="T64" fmla="*/ 524 w 560"/>
                <a:gd name="T65" fmla="*/ 270 h 393"/>
                <a:gd name="T66" fmla="*/ 526 w 560"/>
                <a:gd name="T67" fmla="*/ 250 h 393"/>
                <a:gd name="T68" fmla="*/ 517 w 560"/>
                <a:gd name="T69" fmla="*/ 243 h 393"/>
                <a:gd name="T70" fmla="*/ 518 w 560"/>
                <a:gd name="T71" fmla="*/ 268 h 393"/>
                <a:gd name="T72" fmla="*/ 516 w 560"/>
                <a:gd name="T73" fmla="*/ 294 h 393"/>
                <a:gd name="T74" fmla="*/ 518 w 560"/>
                <a:gd name="T75" fmla="*/ 323 h 393"/>
                <a:gd name="T76" fmla="*/ 522 w 560"/>
                <a:gd name="T77" fmla="*/ 343 h 393"/>
                <a:gd name="T78" fmla="*/ 478 w 560"/>
                <a:gd name="T79" fmla="*/ 338 h 393"/>
                <a:gd name="T80" fmla="*/ 438 w 560"/>
                <a:gd name="T81" fmla="*/ 331 h 393"/>
                <a:gd name="T82" fmla="*/ 391 w 560"/>
                <a:gd name="T83" fmla="*/ 346 h 393"/>
                <a:gd name="T84" fmla="*/ 351 w 560"/>
                <a:gd name="T85" fmla="*/ 379 h 393"/>
                <a:gd name="T86" fmla="*/ 305 w 560"/>
                <a:gd name="T87" fmla="*/ 386 h 393"/>
                <a:gd name="T88" fmla="*/ 239 w 560"/>
                <a:gd name="T89" fmla="*/ 391 h 393"/>
                <a:gd name="T90" fmla="*/ 187 w 560"/>
                <a:gd name="T91" fmla="*/ 393 h 393"/>
                <a:gd name="T92" fmla="*/ 179 w 560"/>
                <a:gd name="T93" fmla="*/ 368 h 393"/>
                <a:gd name="T94" fmla="*/ 154 w 560"/>
                <a:gd name="T95" fmla="*/ 364 h 393"/>
                <a:gd name="T96" fmla="*/ 153 w 560"/>
                <a:gd name="T97" fmla="*/ 334 h 393"/>
                <a:gd name="T98" fmla="*/ 133 w 560"/>
                <a:gd name="T99" fmla="*/ 334 h 393"/>
                <a:gd name="T100" fmla="*/ 102 w 560"/>
                <a:gd name="T101" fmla="*/ 326 h 393"/>
                <a:gd name="T102" fmla="*/ 82 w 560"/>
                <a:gd name="T103" fmla="*/ 299 h 393"/>
                <a:gd name="T104" fmla="*/ 69 w 560"/>
                <a:gd name="T105" fmla="*/ 284 h 393"/>
                <a:gd name="T106" fmla="*/ 47 w 560"/>
                <a:gd name="T107" fmla="*/ 269 h 393"/>
                <a:gd name="T108" fmla="*/ 33 w 560"/>
                <a:gd name="T109" fmla="*/ 239 h 393"/>
                <a:gd name="T110" fmla="*/ 6 w 560"/>
                <a:gd name="T111" fmla="*/ 221 h 393"/>
                <a:gd name="T112" fmla="*/ 6 w 560"/>
                <a:gd name="T113" fmla="*/ 216 h 3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60" h="393">
                  <a:moveTo>
                    <a:pt x="6" y="216"/>
                  </a:moveTo>
                  <a:lnTo>
                    <a:pt x="15" y="212"/>
                  </a:lnTo>
                  <a:lnTo>
                    <a:pt x="36" y="204"/>
                  </a:lnTo>
                  <a:lnTo>
                    <a:pt x="52" y="196"/>
                  </a:lnTo>
                  <a:lnTo>
                    <a:pt x="58" y="176"/>
                  </a:lnTo>
                  <a:lnTo>
                    <a:pt x="65" y="165"/>
                  </a:lnTo>
                  <a:lnTo>
                    <a:pt x="72" y="149"/>
                  </a:lnTo>
                  <a:lnTo>
                    <a:pt x="75" y="135"/>
                  </a:lnTo>
                  <a:lnTo>
                    <a:pt x="86" y="120"/>
                  </a:lnTo>
                  <a:lnTo>
                    <a:pt x="87" y="108"/>
                  </a:lnTo>
                  <a:lnTo>
                    <a:pt x="93" y="97"/>
                  </a:lnTo>
                  <a:lnTo>
                    <a:pt x="93" y="90"/>
                  </a:lnTo>
                  <a:lnTo>
                    <a:pt x="102" y="78"/>
                  </a:lnTo>
                  <a:lnTo>
                    <a:pt x="115" y="70"/>
                  </a:lnTo>
                  <a:lnTo>
                    <a:pt x="123" y="70"/>
                  </a:lnTo>
                  <a:lnTo>
                    <a:pt x="130" y="62"/>
                  </a:lnTo>
                  <a:lnTo>
                    <a:pt x="133" y="54"/>
                  </a:lnTo>
                  <a:lnTo>
                    <a:pt x="140" y="51"/>
                  </a:lnTo>
                  <a:lnTo>
                    <a:pt x="157" y="49"/>
                  </a:lnTo>
                  <a:lnTo>
                    <a:pt x="175" y="49"/>
                  </a:lnTo>
                  <a:lnTo>
                    <a:pt x="199" y="48"/>
                  </a:lnTo>
                  <a:lnTo>
                    <a:pt x="214" y="42"/>
                  </a:lnTo>
                  <a:lnTo>
                    <a:pt x="229" y="39"/>
                  </a:lnTo>
                  <a:lnTo>
                    <a:pt x="242" y="47"/>
                  </a:lnTo>
                  <a:lnTo>
                    <a:pt x="252" y="51"/>
                  </a:lnTo>
                  <a:lnTo>
                    <a:pt x="267" y="38"/>
                  </a:lnTo>
                  <a:lnTo>
                    <a:pt x="282" y="31"/>
                  </a:lnTo>
                  <a:lnTo>
                    <a:pt x="299" y="28"/>
                  </a:lnTo>
                  <a:lnTo>
                    <a:pt x="331" y="2"/>
                  </a:lnTo>
                  <a:lnTo>
                    <a:pt x="345" y="0"/>
                  </a:lnTo>
                  <a:lnTo>
                    <a:pt x="352" y="4"/>
                  </a:lnTo>
                  <a:lnTo>
                    <a:pt x="359" y="8"/>
                  </a:lnTo>
                  <a:lnTo>
                    <a:pt x="375" y="19"/>
                  </a:lnTo>
                  <a:lnTo>
                    <a:pt x="385" y="31"/>
                  </a:lnTo>
                  <a:lnTo>
                    <a:pt x="392" y="47"/>
                  </a:lnTo>
                  <a:lnTo>
                    <a:pt x="407" y="66"/>
                  </a:lnTo>
                  <a:lnTo>
                    <a:pt x="425" y="85"/>
                  </a:lnTo>
                  <a:lnTo>
                    <a:pt x="440" y="103"/>
                  </a:lnTo>
                  <a:lnTo>
                    <a:pt x="450" y="132"/>
                  </a:lnTo>
                  <a:lnTo>
                    <a:pt x="454" y="151"/>
                  </a:lnTo>
                  <a:lnTo>
                    <a:pt x="455" y="169"/>
                  </a:lnTo>
                  <a:lnTo>
                    <a:pt x="460" y="180"/>
                  </a:lnTo>
                  <a:lnTo>
                    <a:pt x="464" y="192"/>
                  </a:lnTo>
                  <a:lnTo>
                    <a:pt x="467" y="205"/>
                  </a:lnTo>
                  <a:lnTo>
                    <a:pt x="467" y="211"/>
                  </a:lnTo>
                  <a:lnTo>
                    <a:pt x="476" y="209"/>
                  </a:lnTo>
                  <a:lnTo>
                    <a:pt x="484" y="216"/>
                  </a:lnTo>
                  <a:lnTo>
                    <a:pt x="487" y="219"/>
                  </a:lnTo>
                  <a:lnTo>
                    <a:pt x="492" y="223"/>
                  </a:lnTo>
                  <a:lnTo>
                    <a:pt x="504" y="221"/>
                  </a:lnTo>
                  <a:lnTo>
                    <a:pt x="513" y="211"/>
                  </a:lnTo>
                  <a:lnTo>
                    <a:pt x="528" y="205"/>
                  </a:lnTo>
                  <a:lnTo>
                    <a:pt x="537" y="199"/>
                  </a:lnTo>
                  <a:lnTo>
                    <a:pt x="546" y="198"/>
                  </a:lnTo>
                  <a:lnTo>
                    <a:pt x="552" y="200"/>
                  </a:lnTo>
                  <a:lnTo>
                    <a:pt x="557" y="207"/>
                  </a:lnTo>
                  <a:lnTo>
                    <a:pt x="557" y="213"/>
                  </a:lnTo>
                  <a:lnTo>
                    <a:pt x="560" y="225"/>
                  </a:lnTo>
                  <a:lnTo>
                    <a:pt x="560" y="237"/>
                  </a:lnTo>
                  <a:lnTo>
                    <a:pt x="555" y="250"/>
                  </a:lnTo>
                  <a:lnTo>
                    <a:pt x="544" y="254"/>
                  </a:lnTo>
                  <a:lnTo>
                    <a:pt x="535" y="264"/>
                  </a:lnTo>
                  <a:lnTo>
                    <a:pt x="529" y="277"/>
                  </a:lnTo>
                  <a:lnTo>
                    <a:pt x="523" y="285"/>
                  </a:lnTo>
                  <a:lnTo>
                    <a:pt x="519" y="279"/>
                  </a:lnTo>
                  <a:lnTo>
                    <a:pt x="524" y="270"/>
                  </a:lnTo>
                  <a:lnTo>
                    <a:pt x="528" y="256"/>
                  </a:lnTo>
                  <a:lnTo>
                    <a:pt x="526" y="250"/>
                  </a:lnTo>
                  <a:lnTo>
                    <a:pt x="525" y="241"/>
                  </a:lnTo>
                  <a:lnTo>
                    <a:pt x="517" y="243"/>
                  </a:lnTo>
                  <a:lnTo>
                    <a:pt x="517" y="254"/>
                  </a:lnTo>
                  <a:lnTo>
                    <a:pt x="518" y="268"/>
                  </a:lnTo>
                  <a:lnTo>
                    <a:pt x="515" y="282"/>
                  </a:lnTo>
                  <a:lnTo>
                    <a:pt x="516" y="294"/>
                  </a:lnTo>
                  <a:lnTo>
                    <a:pt x="514" y="303"/>
                  </a:lnTo>
                  <a:lnTo>
                    <a:pt x="518" y="323"/>
                  </a:lnTo>
                  <a:lnTo>
                    <a:pt x="518" y="331"/>
                  </a:lnTo>
                  <a:lnTo>
                    <a:pt x="522" y="343"/>
                  </a:lnTo>
                  <a:lnTo>
                    <a:pt x="503" y="349"/>
                  </a:lnTo>
                  <a:lnTo>
                    <a:pt x="478" y="338"/>
                  </a:lnTo>
                  <a:lnTo>
                    <a:pt x="446" y="335"/>
                  </a:lnTo>
                  <a:lnTo>
                    <a:pt x="438" y="331"/>
                  </a:lnTo>
                  <a:lnTo>
                    <a:pt x="417" y="334"/>
                  </a:lnTo>
                  <a:lnTo>
                    <a:pt x="391" y="346"/>
                  </a:lnTo>
                  <a:lnTo>
                    <a:pt x="369" y="363"/>
                  </a:lnTo>
                  <a:lnTo>
                    <a:pt x="351" y="379"/>
                  </a:lnTo>
                  <a:lnTo>
                    <a:pt x="334" y="386"/>
                  </a:lnTo>
                  <a:lnTo>
                    <a:pt x="305" y="386"/>
                  </a:lnTo>
                  <a:lnTo>
                    <a:pt x="284" y="385"/>
                  </a:lnTo>
                  <a:lnTo>
                    <a:pt x="239" y="391"/>
                  </a:lnTo>
                  <a:lnTo>
                    <a:pt x="201" y="392"/>
                  </a:lnTo>
                  <a:lnTo>
                    <a:pt x="187" y="393"/>
                  </a:lnTo>
                  <a:lnTo>
                    <a:pt x="174" y="385"/>
                  </a:lnTo>
                  <a:lnTo>
                    <a:pt x="179" y="368"/>
                  </a:lnTo>
                  <a:lnTo>
                    <a:pt x="165" y="365"/>
                  </a:lnTo>
                  <a:lnTo>
                    <a:pt x="154" y="364"/>
                  </a:lnTo>
                  <a:lnTo>
                    <a:pt x="144" y="346"/>
                  </a:lnTo>
                  <a:lnTo>
                    <a:pt x="153" y="334"/>
                  </a:lnTo>
                  <a:lnTo>
                    <a:pt x="145" y="323"/>
                  </a:lnTo>
                  <a:lnTo>
                    <a:pt x="133" y="334"/>
                  </a:lnTo>
                  <a:lnTo>
                    <a:pt x="120" y="330"/>
                  </a:lnTo>
                  <a:lnTo>
                    <a:pt x="102" y="326"/>
                  </a:lnTo>
                  <a:lnTo>
                    <a:pt x="84" y="315"/>
                  </a:lnTo>
                  <a:lnTo>
                    <a:pt x="82" y="299"/>
                  </a:lnTo>
                  <a:lnTo>
                    <a:pt x="78" y="289"/>
                  </a:lnTo>
                  <a:lnTo>
                    <a:pt x="69" y="284"/>
                  </a:lnTo>
                  <a:lnTo>
                    <a:pt x="58" y="283"/>
                  </a:lnTo>
                  <a:lnTo>
                    <a:pt x="47" y="269"/>
                  </a:lnTo>
                  <a:lnTo>
                    <a:pt x="40" y="250"/>
                  </a:lnTo>
                  <a:lnTo>
                    <a:pt x="33" y="239"/>
                  </a:lnTo>
                  <a:lnTo>
                    <a:pt x="21" y="226"/>
                  </a:lnTo>
                  <a:lnTo>
                    <a:pt x="6" y="221"/>
                  </a:lnTo>
                  <a:lnTo>
                    <a:pt x="0" y="218"/>
                  </a:lnTo>
                  <a:lnTo>
                    <a:pt x="6" y="216"/>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46" name="Freeform 43"/>
            <p:cNvSpPr>
              <a:spLocks/>
            </p:cNvSpPr>
            <p:nvPr/>
          </p:nvSpPr>
          <p:spPr bwMode="auto">
            <a:xfrm>
              <a:off x="-189" y="3205"/>
              <a:ext cx="153" cy="135"/>
            </a:xfrm>
            <a:custGeom>
              <a:avLst/>
              <a:gdLst>
                <a:gd name="T0" fmla="*/ 110 w 153"/>
                <a:gd name="T1" fmla="*/ 4 h 135"/>
                <a:gd name="T2" fmla="*/ 111 w 153"/>
                <a:gd name="T3" fmla="*/ 11 h 135"/>
                <a:gd name="T4" fmla="*/ 140 w 153"/>
                <a:gd name="T5" fmla="*/ 29 h 135"/>
                <a:gd name="T6" fmla="*/ 150 w 153"/>
                <a:gd name="T7" fmla="*/ 62 h 135"/>
                <a:gd name="T8" fmla="*/ 153 w 153"/>
                <a:gd name="T9" fmla="*/ 81 h 135"/>
                <a:gd name="T10" fmla="*/ 146 w 153"/>
                <a:gd name="T11" fmla="*/ 84 h 135"/>
                <a:gd name="T12" fmla="*/ 131 w 153"/>
                <a:gd name="T13" fmla="*/ 101 h 135"/>
                <a:gd name="T14" fmla="*/ 107 w 153"/>
                <a:gd name="T15" fmla="*/ 103 h 135"/>
                <a:gd name="T16" fmla="*/ 87 w 153"/>
                <a:gd name="T17" fmla="*/ 113 h 135"/>
                <a:gd name="T18" fmla="*/ 76 w 153"/>
                <a:gd name="T19" fmla="*/ 126 h 135"/>
                <a:gd name="T20" fmla="*/ 54 w 153"/>
                <a:gd name="T21" fmla="*/ 130 h 135"/>
                <a:gd name="T22" fmla="*/ 40 w 153"/>
                <a:gd name="T23" fmla="*/ 133 h 135"/>
                <a:gd name="T24" fmla="*/ 35 w 153"/>
                <a:gd name="T25" fmla="*/ 135 h 135"/>
                <a:gd name="T26" fmla="*/ 25 w 153"/>
                <a:gd name="T27" fmla="*/ 128 h 135"/>
                <a:gd name="T28" fmla="*/ 13 w 153"/>
                <a:gd name="T29" fmla="*/ 117 h 135"/>
                <a:gd name="T30" fmla="*/ 2 w 153"/>
                <a:gd name="T31" fmla="*/ 96 h 135"/>
                <a:gd name="T32" fmla="*/ 0 w 153"/>
                <a:gd name="T33" fmla="*/ 77 h 135"/>
                <a:gd name="T34" fmla="*/ 0 w 153"/>
                <a:gd name="T35" fmla="*/ 56 h 135"/>
                <a:gd name="T36" fmla="*/ 1 w 153"/>
                <a:gd name="T37" fmla="*/ 48 h 135"/>
                <a:gd name="T38" fmla="*/ 9 w 153"/>
                <a:gd name="T39" fmla="*/ 43 h 135"/>
                <a:gd name="T40" fmla="*/ 9 w 153"/>
                <a:gd name="T41" fmla="*/ 27 h 135"/>
                <a:gd name="T42" fmla="*/ 28 w 153"/>
                <a:gd name="T43" fmla="*/ 13 h 135"/>
                <a:gd name="T44" fmla="*/ 33 w 153"/>
                <a:gd name="T45" fmla="*/ 17 h 135"/>
                <a:gd name="T46" fmla="*/ 43 w 153"/>
                <a:gd name="T47" fmla="*/ 14 h 135"/>
                <a:gd name="T48" fmla="*/ 46 w 153"/>
                <a:gd name="T49" fmla="*/ 5 h 135"/>
                <a:gd name="T50" fmla="*/ 63 w 153"/>
                <a:gd name="T51" fmla="*/ 8 h 135"/>
                <a:gd name="T52" fmla="*/ 73 w 153"/>
                <a:gd name="T53" fmla="*/ 1 h 135"/>
                <a:gd name="T54" fmla="*/ 87 w 153"/>
                <a:gd name="T55" fmla="*/ 5 h 135"/>
                <a:gd name="T56" fmla="*/ 98 w 153"/>
                <a:gd name="T57" fmla="*/ 0 h 135"/>
                <a:gd name="T58" fmla="*/ 110 w 153"/>
                <a:gd name="T59" fmla="*/ 4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3" h="135">
                  <a:moveTo>
                    <a:pt x="110" y="4"/>
                  </a:moveTo>
                  <a:lnTo>
                    <a:pt x="111" y="11"/>
                  </a:lnTo>
                  <a:lnTo>
                    <a:pt x="140" y="29"/>
                  </a:lnTo>
                  <a:lnTo>
                    <a:pt x="150" y="62"/>
                  </a:lnTo>
                  <a:lnTo>
                    <a:pt x="153" y="81"/>
                  </a:lnTo>
                  <a:lnTo>
                    <a:pt x="146" y="84"/>
                  </a:lnTo>
                  <a:lnTo>
                    <a:pt x="131" y="101"/>
                  </a:lnTo>
                  <a:lnTo>
                    <a:pt x="107" y="103"/>
                  </a:lnTo>
                  <a:lnTo>
                    <a:pt x="87" y="113"/>
                  </a:lnTo>
                  <a:lnTo>
                    <a:pt x="76" y="126"/>
                  </a:lnTo>
                  <a:lnTo>
                    <a:pt x="54" y="130"/>
                  </a:lnTo>
                  <a:lnTo>
                    <a:pt x="40" y="133"/>
                  </a:lnTo>
                  <a:lnTo>
                    <a:pt x="35" y="135"/>
                  </a:lnTo>
                  <a:lnTo>
                    <a:pt x="25" y="128"/>
                  </a:lnTo>
                  <a:lnTo>
                    <a:pt x="13" y="117"/>
                  </a:lnTo>
                  <a:lnTo>
                    <a:pt x="2" y="96"/>
                  </a:lnTo>
                  <a:lnTo>
                    <a:pt x="0" y="77"/>
                  </a:lnTo>
                  <a:lnTo>
                    <a:pt x="0" y="56"/>
                  </a:lnTo>
                  <a:lnTo>
                    <a:pt x="1" y="48"/>
                  </a:lnTo>
                  <a:lnTo>
                    <a:pt x="9" y="43"/>
                  </a:lnTo>
                  <a:lnTo>
                    <a:pt x="9" y="27"/>
                  </a:lnTo>
                  <a:lnTo>
                    <a:pt x="28" y="13"/>
                  </a:lnTo>
                  <a:lnTo>
                    <a:pt x="33" y="17"/>
                  </a:lnTo>
                  <a:lnTo>
                    <a:pt x="43" y="14"/>
                  </a:lnTo>
                  <a:lnTo>
                    <a:pt x="46" y="5"/>
                  </a:lnTo>
                  <a:lnTo>
                    <a:pt x="63" y="8"/>
                  </a:lnTo>
                  <a:lnTo>
                    <a:pt x="73" y="1"/>
                  </a:lnTo>
                  <a:lnTo>
                    <a:pt x="87" y="5"/>
                  </a:lnTo>
                  <a:lnTo>
                    <a:pt x="98" y="0"/>
                  </a:lnTo>
                  <a:lnTo>
                    <a:pt x="110" y="4"/>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47" name="Freeform 44"/>
            <p:cNvSpPr>
              <a:spLocks/>
            </p:cNvSpPr>
            <p:nvPr/>
          </p:nvSpPr>
          <p:spPr bwMode="auto">
            <a:xfrm>
              <a:off x="-627" y="2860"/>
              <a:ext cx="169" cy="119"/>
            </a:xfrm>
            <a:custGeom>
              <a:avLst/>
              <a:gdLst>
                <a:gd name="T0" fmla="*/ 166 w 169"/>
                <a:gd name="T1" fmla="*/ 4 h 119"/>
                <a:gd name="T2" fmla="*/ 151 w 169"/>
                <a:gd name="T3" fmla="*/ 0 h 119"/>
                <a:gd name="T4" fmla="*/ 142 w 169"/>
                <a:gd name="T5" fmla="*/ 8 h 119"/>
                <a:gd name="T6" fmla="*/ 138 w 169"/>
                <a:gd name="T7" fmla="*/ 12 h 119"/>
                <a:gd name="T8" fmla="*/ 122 w 169"/>
                <a:gd name="T9" fmla="*/ 10 h 119"/>
                <a:gd name="T10" fmla="*/ 113 w 169"/>
                <a:gd name="T11" fmla="*/ 19 h 119"/>
                <a:gd name="T12" fmla="*/ 102 w 169"/>
                <a:gd name="T13" fmla="*/ 16 h 119"/>
                <a:gd name="T14" fmla="*/ 88 w 169"/>
                <a:gd name="T15" fmla="*/ 16 h 119"/>
                <a:gd name="T16" fmla="*/ 74 w 169"/>
                <a:gd name="T17" fmla="*/ 23 h 119"/>
                <a:gd name="T18" fmla="*/ 64 w 169"/>
                <a:gd name="T19" fmla="*/ 33 h 119"/>
                <a:gd name="T20" fmla="*/ 54 w 169"/>
                <a:gd name="T21" fmla="*/ 35 h 119"/>
                <a:gd name="T22" fmla="*/ 32 w 169"/>
                <a:gd name="T23" fmla="*/ 31 h 119"/>
                <a:gd name="T24" fmla="*/ 8 w 169"/>
                <a:gd name="T25" fmla="*/ 36 h 119"/>
                <a:gd name="T26" fmla="*/ 0 w 169"/>
                <a:gd name="T27" fmla="*/ 49 h 119"/>
                <a:gd name="T28" fmla="*/ 3 w 169"/>
                <a:gd name="T29" fmla="*/ 55 h 119"/>
                <a:gd name="T30" fmla="*/ 8 w 169"/>
                <a:gd name="T31" fmla="*/ 54 h 119"/>
                <a:gd name="T32" fmla="*/ 4 w 169"/>
                <a:gd name="T33" fmla="*/ 70 h 119"/>
                <a:gd name="T34" fmla="*/ 9 w 169"/>
                <a:gd name="T35" fmla="*/ 76 h 119"/>
                <a:gd name="T36" fmla="*/ 11 w 169"/>
                <a:gd name="T37" fmla="*/ 87 h 119"/>
                <a:gd name="T38" fmla="*/ 19 w 169"/>
                <a:gd name="T39" fmla="*/ 91 h 119"/>
                <a:gd name="T40" fmla="*/ 26 w 169"/>
                <a:gd name="T41" fmla="*/ 98 h 119"/>
                <a:gd name="T42" fmla="*/ 27 w 169"/>
                <a:gd name="T43" fmla="*/ 107 h 119"/>
                <a:gd name="T44" fmla="*/ 17 w 169"/>
                <a:gd name="T45" fmla="*/ 112 h 119"/>
                <a:gd name="T46" fmla="*/ 11 w 169"/>
                <a:gd name="T47" fmla="*/ 110 h 119"/>
                <a:gd name="T48" fmla="*/ 6 w 169"/>
                <a:gd name="T49" fmla="*/ 117 h 119"/>
                <a:gd name="T50" fmla="*/ 22 w 169"/>
                <a:gd name="T51" fmla="*/ 116 h 119"/>
                <a:gd name="T52" fmla="*/ 47 w 169"/>
                <a:gd name="T53" fmla="*/ 110 h 119"/>
                <a:gd name="T54" fmla="*/ 73 w 169"/>
                <a:gd name="T55" fmla="*/ 113 h 119"/>
                <a:gd name="T56" fmla="*/ 91 w 169"/>
                <a:gd name="T57" fmla="*/ 113 h 119"/>
                <a:gd name="T58" fmla="*/ 97 w 169"/>
                <a:gd name="T59" fmla="*/ 101 h 119"/>
                <a:gd name="T60" fmla="*/ 94 w 169"/>
                <a:gd name="T61" fmla="*/ 81 h 119"/>
                <a:gd name="T62" fmla="*/ 112 w 169"/>
                <a:gd name="T63" fmla="*/ 48 h 119"/>
                <a:gd name="T64" fmla="*/ 142 w 169"/>
                <a:gd name="T65" fmla="*/ 36 h 119"/>
                <a:gd name="T66" fmla="*/ 156 w 169"/>
                <a:gd name="T67" fmla="*/ 15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9" h="119">
                  <a:moveTo>
                    <a:pt x="169" y="10"/>
                  </a:moveTo>
                  <a:lnTo>
                    <a:pt x="166" y="4"/>
                  </a:lnTo>
                  <a:lnTo>
                    <a:pt x="158" y="0"/>
                  </a:lnTo>
                  <a:lnTo>
                    <a:pt x="151" y="0"/>
                  </a:lnTo>
                  <a:lnTo>
                    <a:pt x="142" y="4"/>
                  </a:lnTo>
                  <a:lnTo>
                    <a:pt x="142" y="8"/>
                  </a:lnTo>
                  <a:lnTo>
                    <a:pt x="140" y="12"/>
                  </a:lnTo>
                  <a:lnTo>
                    <a:pt x="138" y="12"/>
                  </a:lnTo>
                  <a:lnTo>
                    <a:pt x="132" y="11"/>
                  </a:lnTo>
                  <a:lnTo>
                    <a:pt x="122" y="10"/>
                  </a:lnTo>
                  <a:lnTo>
                    <a:pt x="118" y="11"/>
                  </a:lnTo>
                  <a:lnTo>
                    <a:pt x="113" y="19"/>
                  </a:lnTo>
                  <a:lnTo>
                    <a:pt x="107" y="18"/>
                  </a:lnTo>
                  <a:lnTo>
                    <a:pt x="102" y="16"/>
                  </a:lnTo>
                  <a:lnTo>
                    <a:pt x="93" y="15"/>
                  </a:lnTo>
                  <a:lnTo>
                    <a:pt x="88" y="16"/>
                  </a:lnTo>
                  <a:lnTo>
                    <a:pt x="79" y="19"/>
                  </a:lnTo>
                  <a:lnTo>
                    <a:pt x="74" y="23"/>
                  </a:lnTo>
                  <a:lnTo>
                    <a:pt x="70" y="29"/>
                  </a:lnTo>
                  <a:lnTo>
                    <a:pt x="64" y="33"/>
                  </a:lnTo>
                  <a:lnTo>
                    <a:pt x="62" y="35"/>
                  </a:lnTo>
                  <a:lnTo>
                    <a:pt x="54" y="35"/>
                  </a:lnTo>
                  <a:lnTo>
                    <a:pt x="48" y="34"/>
                  </a:lnTo>
                  <a:lnTo>
                    <a:pt x="32" y="31"/>
                  </a:lnTo>
                  <a:lnTo>
                    <a:pt x="14" y="31"/>
                  </a:lnTo>
                  <a:lnTo>
                    <a:pt x="8" y="36"/>
                  </a:lnTo>
                  <a:lnTo>
                    <a:pt x="3" y="41"/>
                  </a:lnTo>
                  <a:lnTo>
                    <a:pt x="0" y="49"/>
                  </a:lnTo>
                  <a:lnTo>
                    <a:pt x="0" y="54"/>
                  </a:lnTo>
                  <a:lnTo>
                    <a:pt x="3" y="55"/>
                  </a:lnTo>
                  <a:lnTo>
                    <a:pt x="7" y="54"/>
                  </a:lnTo>
                  <a:lnTo>
                    <a:pt x="8" y="54"/>
                  </a:lnTo>
                  <a:lnTo>
                    <a:pt x="6" y="61"/>
                  </a:lnTo>
                  <a:lnTo>
                    <a:pt x="4" y="70"/>
                  </a:lnTo>
                  <a:lnTo>
                    <a:pt x="7" y="75"/>
                  </a:lnTo>
                  <a:lnTo>
                    <a:pt x="9" y="76"/>
                  </a:lnTo>
                  <a:lnTo>
                    <a:pt x="9" y="85"/>
                  </a:lnTo>
                  <a:lnTo>
                    <a:pt x="11" y="87"/>
                  </a:lnTo>
                  <a:lnTo>
                    <a:pt x="17" y="89"/>
                  </a:lnTo>
                  <a:lnTo>
                    <a:pt x="19" y="91"/>
                  </a:lnTo>
                  <a:lnTo>
                    <a:pt x="22" y="96"/>
                  </a:lnTo>
                  <a:lnTo>
                    <a:pt x="26" y="98"/>
                  </a:lnTo>
                  <a:lnTo>
                    <a:pt x="28" y="103"/>
                  </a:lnTo>
                  <a:lnTo>
                    <a:pt x="27" y="107"/>
                  </a:lnTo>
                  <a:lnTo>
                    <a:pt x="23" y="110"/>
                  </a:lnTo>
                  <a:lnTo>
                    <a:pt x="17" y="112"/>
                  </a:lnTo>
                  <a:lnTo>
                    <a:pt x="12" y="110"/>
                  </a:lnTo>
                  <a:lnTo>
                    <a:pt x="11" y="110"/>
                  </a:lnTo>
                  <a:lnTo>
                    <a:pt x="6" y="114"/>
                  </a:lnTo>
                  <a:lnTo>
                    <a:pt x="6" y="117"/>
                  </a:lnTo>
                  <a:lnTo>
                    <a:pt x="18" y="119"/>
                  </a:lnTo>
                  <a:lnTo>
                    <a:pt x="22" y="116"/>
                  </a:lnTo>
                  <a:lnTo>
                    <a:pt x="36" y="116"/>
                  </a:lnTo>
                  <a:lnTo>
                    <a:pt x="47" y="110"/>
                  </a:lnTo>
                  <a:lnTo>
                    <a:pt x="53" y="101"/>
                  </a:lnTo>
                  <a:lnTo>
                    <a:pt x="73" y="113"/>
                  </a:lnTo>
                  <a:lnTo>
                    <a:pt x="78" y="109"/>
                  </a:lnTo>
                  <a:lnTo>
                    <a:pt x="91" y="113"/>
                  </a:lnTo>
                  <a:lnTo>
                    <a:pt x="100" y="110"/>
                  </a:lnTo>
                  <a:lnTo>
                    <a:pt x="97" y="101"/>
                  </a:lnTo>
                  <a:lnTo>
                    <a:pt x="101" y="89"/>
                  </a:lnTo>
                  <a:lnTo>
                    <a:pt x="94" y="81"/>
                  </a:lnTo>
                  <a:lnTo>
                    <a:pt x="108" y="76"/>
                  </a:lnTo>
                  <a:lnTo>
                    <a:pt x="112" y="48"/>
                  </a:lnTo>
                  <a:lnTo>
                    <a:pt x="136" y="43"/>
                  </a:lnTo>
                  <a:lnTo>
                    <a:pt x="142" y="36"/>
                  </a:lnTo>
                  <a:lnTo>
                    <a:pt x="155" y="29"/>
                  </a:lnTo>
                  <a:lnTo>
                    <a:pt x="156" y="15"/>
                  </a:lnTo>
                  <a:lnTo>
                    <a:pt x="169" y="10"/>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48" name="Freeform 45"/>
            <p:cNvSpPr>
              <a:spLocks/>
            </p:cNvSpPr>
            <p:nvPr/>
          </p:nvSpPr>
          <p:spPr bwMode="auto">
            <a:xfrm>
              <a:off x="-496" y="2982"/>
              <a:ext cx="237" cy="224"/>
            </a:xfrm>
            <a:custGeom>
              <a:avLst/>
              <a:gdLst>
                <a:gd name="T0" fmla="*/ 206 w 237"/>
                <a:gd name="T1" fmla="*/ 74 h 224"/>
                <a:gd name="T2" fmla="*/ 220 w 237"/>
                <a:gd name="T3" fmla="*/ 85 h 224"/>
                <a:gd name="T4" fmla="*/ 234 w 237"/>
                <a:gd name="T5" fmla="*/ 105 h 224"/>
                <a:gd name="T6" fmla="*/ 219 w 237"/>
                <a:gd name="T7" fmla="*/ 109 h 224"/>
                <a:gd name="T8" fmla="*/ 229 w 237"/>
                <a:gd name="T9" fmla="*/ 137 h 224"/>
                <a:gd name="T10" fmla="*/ 216 w 237"/>
                <a:gd name="T11" fmla="*/ 143 h 224"/>
                <a:gd name="T12" fmla="*/ 206 w 237"/>
                <a:gd name="T13" fmla="*/ 142 h 224"/>
                <a:gd name="T14" fmla="*/ 209 w 237"/>
                <a:gd name="T15" fmla="*/ 159 h 224"/>
                <a:gd name="T16" fmla="*/ 191 w 237"/>
                <a:gd name="T17" fmla="*/ 155 h 224"/>
                <a:gd name="T18" fmla="*/ 178 w 237"/>
                <a:gd name="T19" fmla="*/ 145 h 224"/>
                <a:gd name="T20" fmla="*/ 185 w 237"/>
                <a:gd name="T21" fmla="*/ 168 h 224"/>
                <a:gd name="T22" fmla="*/ 180 w 237"/>
                <a:gd name="T23" fmla="*/ 184 h 224"/>
                <a:gd name="T24" fmla="*/ 168 w 237"/>
                <a:gd name="T25" fmla="*/ 189 h 224"/>
                <a:gd name="T26" fmla="*/ 168 w 237"/>
                <a:gd name="T27" fmla="*/ 204 h 224"/>
                <a:gd name="T28" fmla="*/ 175 w 237"/>
                <a:gd name="T29" fmla="*/ 219 h 224"/>
                <a:gd name="T30" fmla="*/ 169 w 237"/>
                <a:gd name="T31" fmla="*/ 224 h 224"/>
                <a:gd name="T32" fmla="*/ 123 w 237"/>
                <a:gd name="T33" fmla="*/ 190 h 224"/>
                <a:gd name="T34" fmla="*/ 115 w 237"/>
                <a:gd name="T35" fmla="*/ 177 h 224"/>
                <a:gd name="T36" fmla="*/ 94 w 237"/>
                <a:gd name="T37" fmla="*/ 148 h 224"/>
                <a:gd name="T38" fmla="*/ 76 w 237"/>
                <a:gd name="T39" fmla="*/ 142 h 224"/>
                <a:gd name="T40" fmla="*/ 62 w 237"/>
                <a:gd name="T41" fmla="*/ 120 h 224"/>
                <a:gd name="T42" fmla="*/ 36 w 237"/>
                <a:gd name="T43" fmla="*/ 97 h 224"/>
                <a:gd name="T44" fmla="*/ 25 w 237"/>
                <a:gd name="T45" fmla="*/ 90 h 224"/>
                <a:gd name="T46" fmla="*/ 29 w 237"/>
                <a:gd name="T47" fmla="*/ 79 h 224"/>
                <a:gd name="T48" fmla="*/ 0 w 237"/>
                <a:gd name="T49" fmla="*/ 38 h 224"/>
                <a:gd name="T50" fmla="*/ 11 w 237"/>
                <a:gd name="T51" fmla="*/ 0 h 224"/>
                <a:gd name="T52" fmla="*/ 41 w 237"/>
                <a:gd name="T53" fmla="*/ 18 h 224"/>
                <a:gd name="T54" fmla="*/ 64 w 237"/>
                <a:gd name="T55" fmla="*/ 8 h 224"/>
                <a:gd name="T56" fmla="*/ 88 w 237"/>
                <a:gd name="T57" fmla="*/ 13 h 224"/>
                <a:gd name="T58" fmla="*/ 104 w 237"/>
                <a:gd name="T59" fmla="*/ 12 h 224"/>
                <a:gd name="T60" fmla="*/ 119 w 237"/>
                <a:gd name="T61" fmla="*/ 14 h 224"/>
                <a:gd name="T62" fmla="*/ 140 w 237"/>
                <a:gd name="T63" fmla="*/ 13 h 224"/>
                <a:gd name="T64" fmla="*/ 154 w 237"/>
                <a:gd name="T65" fmla="*/ 14 h 224"/>
                <a:gd name="T66" fmla="*/ 177 w 237"/>
                <a:gd name="T67" fmla="*/ 13 h 224"/>
                <a:gd name="T68" fmla="*/ 194 w 237"/>
                <a:gd name="T69" fmla="*/ 34 h 224"/>
                <a:gd name="T70" fmla="*/ 225 w 237"/>
                <a:gd name="T71" fmla="*/ 35 h 2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7" h="224">
                  <a:moveTo>
                    <a:pt x="225" y="35"/>
                  </a:moveTo>
                  <a:lnTo>
                    <a:pt x="206" y="74"/>
                  </a:lnTo>
                  <a:lnTo>
                    <a:pt x="210" y="83"/>
                  </a:lnTo>
                  <a:lnTo>
                    <a:pt x="220" y="85"/>
                  </a:lnTo>
                  <a:lnTo>
                    <a:pt x="237" y="97"/>
                  </a:lnTo>
                  <a:lnTo>
                    <a:pt x="234" y="105"/>
                  </a:lnTo>
                  <a:lnTo>
                    <a:pt x="222" y="105"/>
                  </a:lnTo>
                  <a:lnTo>
                    <a:pt x="219" y="109"/>
                  </a:lnTo>
                  <a:lnTo>
                    <a:pt x="231" y="130"/>
                  </a:lnTo>
                  <a:lnTo>
                    <a:pt x="229" y="137"/>
                  </a:lnTo>
                  <a:lnTo>
                    <a:pt x="220" y="134"/>
                  </a:lnTo>
                  <a:lnTo>
                    <a:pt x="216" y="143"/>
                  </a:lnTo>
                  <a:lnTo>
                    <a:pt x="211" y="139"/>
                  </a:lnTo>
                  <a:lnTo>
                    <a:pt x="206" y="142"/>
                  </a:lnTo>
                  <a:lnTo>
                    <a:pt x="200" y="144"/>
                  </a:lnTo>
                  <a:lnTo>
                    <a:pt x="209" y="159"/>
                  </a:lnTo>
                  <a:lnTo>
                    <a:pt x="206" y="163"/>
                  </a:lnTo>
                  <a:lnTo>
                    <a:pt x="191" y="155"/>
                  </a:lnTo>
                  <a:lnTo>
                    <a:pt x="184" y="145"/>
                  </a:lnTo>
                  <a:lnTo>
                    <a:pt x="178" y="145"/>
                  </a:lnTo>
                  <a:lnTo>
                    <a:pt x="177" y="154"/>
                  </a:lnTo>
                  <a:lnTo>
                    <a:pt x="185" y="168"/>
                  </a:lnTo>
                  <a:lnTo>
                    <a:pt x="188" y="177"/>
                  </a:lnTo>
                  <a:lnTo>
                    <a:pt x="180" y="184"/>
                  </a:lnTo>
                  <a:lnTo>
                    <a:pt x="175" y="184"/>
                  </a:lnTo>
                  <a:lnTo>
                    <a:pt x="168" y="189"/>
                  </a:lnTo>
                  <a:lnTo>
                    <a:pt x="170" y="196"/>
                  </a:lnTo>
                  <a:lnTo>
                    <a:pt x="168" y="204"/>
                  </a:lnTo>
                  <a:lnTo>
                    <a:pt x="175" y="214"/>
                  </a:lnTo>
                  <a:lnTo>
                    <a:pt x="175" y="219"/>
                  </a:lnTo>
                  <a:lnTo>
                    <a:pt x="170" y="221"/>
                  </a:lnTo>
                  <a:lnTo>
                    <a:pt x="169" y="224"/>
                  </a:lnTo>
                  <a:lnTo>
                    <a:pt x="144" y="203"/>
                  </a:lnTo>
                  <a:lnTo>
                    <a:pt x="123" y="190"/>
                  </a:lnTo>
                  <a:lnTo>
                    <a:pt x="119" y="189"/>
                  </a:lnTo>
                  <a:lnTo>
                    <a:pt x="115" y="177"/>
                  </a:lnTo>
                  <a:lnTo>
                    <a:pt x="93" y="163"/>
                  </a:lnTo>
                  <a:lnTo>
                    <a:pt x="94" y="148"/>
                  </a:lnTo>
                  <a:lnTo>
                    <a:pt x="86" y="144"/>
                  </a:lnTo>
                  <a:lnTo>
                    <a:pt x="76" y="142"/>
                  </a:lnTo>
                  <a:lnTo>
                    <a:pt x="74" y="127"/>
                  </a:lnTo>
                  <a:lnTo>
                    <a:pt x="62" y="120"/>
                  </a:lnTo>
                  <a:lnTo>
                    <a:pt x="50" y="104"/>
                  </a:lnTo>
                  <a:lnTo>
                    <a:pt x="36" y="97"/>
                  </a:lnTo>
                  <a:lnTo>
                    <a:pt x="31" y="89"/>
                  </a:lnTo>
                  <a:lnTo>
                    <a:pt x="25" y="90"/>
                  </a:lnTo>
                  <a:lnTo>
                    <a:pt x="24" y="85"/>
                  </a:lnTo>
                  <a:lnTo>
                    <a:pt x="29" y="79"/>
                  </a:lnTo>
                  <a:lnTo>
                    <a:pt x="18" y="51"/>
                  </a:lnTo>
                  <a:lnTo>
                    <a:pt x="0" y="38"/>
                  </a:lnTo>
                  <a:lnTo>
                    <a:pt x="0" y="20"/>
                  </a:lnTo>
                  <a:lnTo>
                    <a:pt x="11" y="0"/>
                  </a:lnTo>
                  <a:lnTo>
                    <a:pt x="34" y="23"/>
                  </a:lnTo>
                  <a:lnTo>
                    <a:pt x="41" y="18"/>
                  </a:lnTo>
                  <a:lnTo>
                    <a:pt x="47" y="4"/>
                  </a:lnTo>
                  <a:lnTo>
                    <a:pt x="64" y="8"/>
                  </a:lnTo>
                  <a:lnTo>
                    <a:pt x="72" y="1"/>
                  </a:lnTo>
                  <a:lnTo>
                    <a:pt x="88" y="13"/>
                  </a:lnTo>
                  <a:lnTo>
                    <a:pt x="94" y="9"/>
                  </a:lnTo>
                  <a:lnTo>
                    <a:pt x="104" y="12"/>
                  </a:lnTo>
                  <a:lnTo>
                    <a:pt x="107" y="17"/>
                  </a:lnTo>
                  <a:lnTo>
                    <a:pt x="119" y="14"/>
                  </a:lnTo>
                  <a:lnTo>
                    <a:pt x="130" y="18"/>
                  </a:lnTo>
                  <a:lnTo>
                    <a:pt x="140" y="13"/>
                  </a:lnTo>
                  <a:lnTo>
                    <a:pt x="144" y="17"/>
                  </a:lnTo>
                  <a:lnTo>
                    <a:pt x="154" y="14"/>
                  </a:lnTo>
                  <a:lnTo>
                    <a:pt x="165" y="18"/>
                  </a:lnTo>
                  <a:lnTo>
                    <a:pt x="177" y="13"/>
                  </a:lnTo>
                  <a:lnTo>
                    <a:pt x="186" y="26"/>
                  </a:lnTo>
                  <a:lnTo>
                    <a:pt x="194" y="34"/>
                  </a:lnTo>
                  <a:lnTo>
                    <a:pt x="205" y="31"/>
                  </a:lnTo>
                  <a:lnTo>
                    <a:pt x="225" y="35"/>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49" name="Freeform 46"/>
            <p:cNvSpPr>
              <a:spLocks noEditPoints="1"/>
            </p:cNvSpPr>
            <p:nvPr/>
          </p:nvSpPr>
          <p:spPr bwMode="auto">
            <a:xfrm>
              <a:off x="-322" y="2904"/>
              <a:ext cx="263" cy="349"/>
            </a:xfrm>
            <a:custGeom>
              <a:avLst/>
              <a:gdLst>
                <a:gd name="T0" fmla="*/ 40 w 263"/>
                <a:gd name="T1" fmla="*/ 220 h 349"/>
                <a:gd name="T2" fmla="*/ 82 w 263"/>
                <a:gd name="T3" fmla="*/ 7 h 349"/>
                <a:gd name="T4" fmla="*/ 103 w 263"/>
                <a:gd name="T5" fmla="*/ 15 h 349"/>
                <a:gd name="T6" fmla="*/ 122 w 263"/>
                <a:gd name="T7" fmla="*/ 39 h 349"/>
                <a:gd name="T8" fmla="*/ 140 w 263"/>
                <a:gd name="T9" fmla="*/ 72 h 349"/>
                <a:gd name="T10" fmla="*/ 160 w 263"/>
                <a:gd name="T11" fmla="*/ 78 h 349"/>
                <a:gd name="T12" fmla="*/ 166 w 263"/>
                <a:gd name="T13" fmla="*/ 104 h 349"/>
                <a:gd name="T14" fmla="*/ 202 w 263"/>
                <a:gd name="T15" fmla="*/ 119 h 349"/>
                <a:gd name="T16" fmla="*/ 227 w 263"/>
                <a:gd name="T17" fmla="*/ 112 h 349"/>
                <a:gd name="T18" fmla="*/ 226 w 263"/>
                <a:gd name="T19" fmla="*/ 136 h 349"/>
                <a:gd name="T20" fmla="*/ 247 w 263"/>
                <a:gd name="T21" fmla="*/ 155 h 349"/>
                <a:gd name="T22" fmla="*/ 229 w 263"/>
                <a:gd name="T23" fmla="*/ 188 h 349"/>
                <a:gd name="T24" fmla="*/ 245 w 263"/>
                <a:gd name="T25" fmla="*/ 225 h 349"/>
                <a:gd name="T26" fmla="*/ 252 w 263"/>
                <a:gd name="T27" fmla="*/ 256 h 349"/>
                <a:gd name="T28" fmla="*/ 243 w 263"/>
                <a:gd name="T29" fmla="*/ 305 h 349"/>
                <a:gd name="T30" fmla="*/ 221 w 263"/>
                <a:gd name="T31" fmla="*/ 306 h 349"/>
                <a:gd name="T32" fmla="*/ 196 w 263"/>
                <a:gd name="T33" fmla="*/ 309 h 349"/>
                <a:gd name="T34" fmla="*/ 176 w 263"/>
                <a:gd name="T35" fmla="*/ 315 h 349"/>
                <a:gd name="T36" fmla="*/ 161 w 263"/>
                <a:gd name="T37" fmla="*/ 314 h 349"/>
                <a:gd name="T38" fmla="*/ 142 w 263"/>
                <a:gd name="T39" fmla="*/ 344 h 349"/>
                <a:gd name="T40" fmla="*/ 135 w 263"/>
                <a:gd name="T41" fmla="*/ 337 h 349"/>
                <a:gd name="T42" fmla="*/ 109 w 263"/>
                <a:gd name="T43" fmla="*/ 317 h 349"/>
                <a:gd name="T44" fmla="*/ 96 w 263"/>
                <a:gd name="T45" fmla="*/ 291 h 349"/>
                <a:gd name="T46" fmla="*/ 98 w 263"/>
                <a:gd name="T47" fmla="*/ 279 h 349"/>
                <a:gd name="T48" fmla="*/ 103 w 263"/>
                <a:gd name="T49" fmla="*/ 278 h 349"/>
                <a:gd name="T50" fmla="*/ 107 w 263"/>
                <a:gd name="T51" fmla="*/ 278 h 349"/>
                <a:gd name="T52" fmla="*/ 110 w 263"/>
                <a:gd name="T53" fmla="*/ 276 h 349"/>
                <a:gd name="T54" fmla="*/ 111 w 263"/>
                <a:gd name="T55" fmla="*/ 273 h 349"/>
                <a:gd name="T56" fmla="*/ 111 w 263"/>
                <a:gd name="T57" fmla="*/ 268 h 349"/>
                <a:gd name="T58" fmla="*/ 108 w 263"/>
                <a:gd name="T59" fmla="*/ 265 h 349"/>
                <a:gd name="T60" fmla="*/ 100 w 263"/>
                <a:gd name="T61" fmla="*/ 263 h 349"/>
                <a:gd name="T62" fmla="*/ 90 w 263"/>
                <a:gd name="T63" fmla="*/ 255 h 349"/>
                <a:gd name="T64" fmla="*/ 86 w 263"/>
                <a:gd name="T65" fmla="*/ 252 h 349"/>
                <a:gd name="T66" fmla="*/ 82 w 263"/>
                <a:gd name="T67" fmla="*/ 252 h 349"/>
                <a:gd name="T68" fmla="*/ 79 w 263"/>
                <a:gd name="T69" fmla="*/ 253 h 349"/>
                <a:gd name="T70" fmla="*/ 76 w 263"/>
                <a:gd name="T71" fmla="*/ 251 h 349"/>
                <a:gd name="T72" fmla="*/ 75 w 263"/>
                <a:gd name="T73" fmla="*/ 248 h 349"/>
                <a:gd name="T74" fmla="*/ 72 w 263"/>
                <a:gd name="T75" fmla="*/ 247 h 349"/>
                <a:gd name="T76" fmla="*/ 68 w 263"/>
                <a:gd name="T77" fmla="*/ 248 h 349"/>
                <a:gd name="T78" fmla="*/ 64 w 263"/>
                <a:gd name="T79" fmla="*/ 247 h 349"/>
                <a:gd name="T80" fmla="*/ 62 w 263"/>
                <a:gd name="T81" fmla="*/ 244 h 349"/>
                <a:gd name="T82" fmla="*/ 57 w 263"/>
                <a:gd name="T83" fmla="*/ 237 h 349"/>
                <a:gd name="T84" fmla="*/ 50 w 263"/>
                <a:gd name="T85" fmla="*/ 232 h 349"/>
                <a:gd name="T86" fmla="*/ 45 w 263"/>
                <a:gd name="T87" fmla="*/ 229 h 349"/>
                <a:gd name="T88" fmla="*/ 43 w 263"/>
                <a:gd name="T89" fmla="*/ 224 h 349"/>
                <a:gd name="T90" fmla="*/ 46 w 263"/>
                <a:gd name="T91" fmla="*/ 212 h 349"/>
                <a:gd name="T92" fmla="*/ 57 w 263"/>
                <a:gd name="T93" fmla="*/ 208 h 349"/>
                <a:gd name="T94" fmla="*/ 48 w 263"/>
                <a:gd name="T95" fmla="*/ 184 h 349"/>
                <a:gd name="T96" fmla="*/ 63 w 263"/>
                <a:gd name="T97" fmla="*/ 175 h 349"/>
                <a:gd name="T98" fmla="*/ 37 w 263"/>
                <a:gd name="T99" fmla="*/ 161 h 349"/>
                <a:gd name="T100" fmla="*/ 51 w 263"/>
                <a:gd name="T101" fmla="*/ 114 h 349"/>
                <a:gd name="T102" fmla="*/ 35 w 263"/>
                <a:gd name="T103" fmla="*/ 89 h 349"/>
                <a:gd name="T104" fmla="*/ 17 w 263"/>
                <a:gd name="T105" fmla="*/ 69 h 349"/>
                <a:gd name="T106" fmla="*/ 10 w 263"/>
                <a:gd name="T107" fmla="*/ 52 h 349"/>
                <a:gd name="T108" fmla="*/ 0 w 263"/>
                <a:gd name="T109" fmla="*/ 28 h 349"/>
                <a:gd name="T110" fmla="*/ 21 w 263"/>
                <a:gd name="T111" fmla="*/ 20 h 349"/>
                <a:gd name="T112" fmla="*/ 52 w 263"/>
                <a:gd name="T113" fmla="*/ 6 h 349"/>
                <a:gd name="T114" fmla="*/ 77 w 263"/>
                <a:gd name="T115" fmla="*/ 0 h 3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3" h="349">
                  <a:moveTo>
                    <a:pt x="37" y="218"/>
                  </a:moveTo>
                  <a:lnTo>
                    <a:pt x="40" y="220"/>
                  </a:lnTo>
                  <a:lnTo>
                    <a:pt x="37" y="218"/>
                  </a:lnTo>
                  <a:close/>
                  <a:moveTo>
                    <a:pt x="82" y="7"/>
                  </a:moveTo>
                  <a:lnTo>
                    <a:pt x="88" y="10"/>
                  </a:lnTo>
                  <a:lnTo>
                    <a:pt x="103" y="15"/>
                  </a:lnTo>
                  <a:lnTo>
                    <a:pt x="115" y="28"/>
                  </a:lnTo>
                  <a:lnTo>
                    <a:pt x="122" y="39"/>
                  </a:lnTo>
                  <a:lnTo>
                    <a:pt x="129" y="58"/>
                  </a:lnTo>
                  <a:lnTo>
                    <a:pt x="140" y="72"/>
                  </a:lnTo>
                  <a:lnTo>
                    <a:pt x="151" y="73"/>
                  </a:lnTo>
                  <a:lnTo>
                    <a:pt x="160" y="78"/>
                  </a:lnTo>
                  <a:lnTo>
                    <a:pt x="164" y="88"/>
                  </a:lnTo>
                  <a:lnTo>
                    <a:pt x="166" y="104"/>
                  </a:lnTo>
                  <a:lnTo>
                    <a:pt x="184" y="115"/>
                  </a:lnTo>
                  <a:lnTo>
                    <a:pt x="202" y="119"/>
                  </a:lnTo>
                  <a:lnTo>
                    <a:pt x="215" y="123"/>
                  </a:lnTo>
                  <a:lnTo>
                    <a:pt x="227" y="112"/>
                  </a:lnTo>
                  <a:lnTo>
                    <a:pt x="236" y="123"/>
                  </a:lnTo>
                  <a:lnTo>
                    <a:pt x="226" y="136"/>
                  </a:lnTo>
                  <a:lnTo>
                    <a:pt x="236" y="153"/>
                  </a:lnTo>
                  <a:lnTo>
                    <a:pt x="247" y="155"/>
                  </a:lnTo>
                  <a:lnTo>
                    <a:pt x="229" y="165"/>
                  </a:lnTo>
                  <a:lnTo>
                    <a:pt x="229" y="188"/>
                  </a:lnTo>
                  <a:lnTo>
                    <a:pt x="234" y="211"/>
                  </a:lnTo>
                  <a:lnTo>
                    <a:pt x="245" y="225"/>
                  </a:lnTo>
                  <a:lnTo>
                    <a:pt x="263" y="242"/>
                  </a:lnTo>
                  <a:lnTo>
                    <a:pt x="252" y="256"/>
                  </a:lnTo>
                  <a:lnTo>
                    <a:pt x="241" y="285"/>
                  </a:lnTo>
                  <a:lnTo>
                    <a:pt x="243" y="305"/>
                  </a:lnTo>
                  <a:lnTo>
                    <a:pt x="231" y="301"/>
                  </a:lnTo>
                  <a:lnTo>
                    <a:pt x="221" y="306"/>
                  </a:lnTo>
                  <a:lnTo>
                    <a:pt x="207" y="302"/>
                  </a:lnTo>
                  <a:lnTo>
                    <a:pt x="196" y="309"/>
                  </a:lnTo>
                  <a:lnTo>
                    <a:pt x="179" y="306"/>
                  </a:lnTo>
                  <a:lnTo>
                    <a:pt x="176" y="315"/>
                  </a:lnTo>
                  <a:lnTo>
                    <a:pt x="166" y="318"/>
                  </a:lnTo>
                  <a:lnTo>
                    <a:pt x="161" y="314"/>
                  </a:lnTo>
                  <a:lnTo>
                    <a:pt x="142" y="329"/>
                  </a:lnTo>
                  <a:lnTo>
                    <a:pt x="142" y="344"/>
                  </a:lnTo>
                  <a:lnTo>
                    <a:pt x="134" y="349"/>
                  </a:lnTo>
                  <a:lnTo>
                    <a:pt x="135" y="337"/>
                  </a:lnTo>
                  <a:lnTo>
                    <a:pt x="121" y="320"/>
                  </a:lnTo>
                  <a:lnTo>
                    <a:pt x="109" y="317"/>
                  </a:lnTo>
                  <a:lnTo>
                    <a:pt x="101" y="305"/>
                  </a:lnTo>
                  <a:lnTo>
                    <a:pt x="96" y="291"/>
                  </a:lnTo>
                  <a:lnTo>
                    <a:pt x="95" y="281"/>
                  </a:lnTo>
                  <a:lnTo>
                    <a:pt x="98" y="279"/>
                  </a:lnTo>
                  <a:lnTo>
                    <a:pt x="101" y="278"/>
                  </a:lnTo>
                  <a:lnTo>
                    <a:pt x="103" y="278"/>
                  </a:lnTo>
                  <a:lnTo>
                    <a:pt x="105" y="278"/>
                  </a:lnTo>
                  <a:lnTo>
                    <a:pt x="107" y="278"/>
                  </a:lnTo>
                  <a:lnTo>
                    <a:pt x="108" y="277"/>
                  </a:lnTo>
                  <a:lnTo>
                    <a:pt x="110" y="276"/>
                  </a:lnTo>
                  <a:lnTo>
                    <a:pt x="110" y="274"/>
                  </a:lnTo>
                  <a:lnTo>
                    <a:pt x="111" y="273"/>
                  </a:lnTo>
                  <a:lnTo>
                    <a:pt x="111" y="271"/>
                  </a:lnTo>
                  <a:lnTo>
                    <a:pt x="111" y="268"/>
                  </a:lnTo>
                  <a:lnTo>
                    <a:pt x="109" y="266"/>
                  </a:lnTo>
                  <a:lnTo>
                    <a:pt x="108" y="265"/>
                  </a:lnTo>
                  <a:lnTo>
                    <a:pt x="105" y="264"/>
                  </a:lnTo>
                  <a:lnTo>
                    <a:pt x="100" y="263"/>
                  </a:lnTo>
                  <a:lnTo>
                    <a:pt x="92" y="258"/>
                  </a:lnTo>
                  <a:lnTo>
                    <a:pt x="90" y="255"/>
                  </a:lnTo>
                  <a:lnTo>
                    <a:pt x="88" y="253"/>
                  </a:lnTo>
                  <a:lnTo>
                    <a:pt x="86" y="252"/>
                  </a:lnTo>
                  <a:lnTo>
                    <a:pt x="84" y="252"/>
                  </a:lnTo>
                  <a:lnTo>
                    <a:pt x="82" y="252"/>
                  </a:lnTo>
                  <a:lnTo>
                    <a:pt x="80" y="253"/>
                  </a:lnTo>
                  <a:lnTo>
                    <a:pt x="79" y="253"/>
                  </a:lnTo>
                  <a:lnTo>
                    <a:pt x="78" y="252"/>
                  </a:lnTo>
                  <a:lnTo>
                    <a:pt x="76" y="251"/>
                  </a:lnTo>
                  <a:lnTo>
                    <a:pt x="76" y="250"/>
                  </a:lnTo>
                  <a:lnTo>
                    <a:pt x="75" y="248"/>
                  </a:lnTo>
                  <a:lnTo>
                    <a:pt x="73" y="247"/>
                  </a:lnTo>
                  <a:lnTo>
                    <a:pt x="72" y="247"/>
                  </a:lnTo>
                  <a:lnTo>
                    <a:pt x="70" y="248"/>
                  </a:lnTo>
                  <a:lnTo>
                    <a:pt x="68" y="248"/>
                  </a:lnTo>
                  <a:lnTo>
                    <a:pt x="66" y="248"/>
                  </a:lnTo>
                  <a:lnTo>
                    <a:pt x="64" y="247"/>
                  </a:lnTo>
                  <a:lnTo>
                    <a:pt x="63" y="246"/>
                  </a:lnTo>
                  <a:lnTo>
                    <a:pt x="62" y="244"/>
                  </a:lnTo>
                  <a:lnTo>
                    <a:pt x="60" y="240"/>
                  </a:lnTo>
                  <a:lnTo>
                    <a:pt x="57" y="237"/>
                  </a:lnTo>
                  <a:lnTo>
                    <a:pt x="53" y="234"/>
                  </a:lnTo>
                  <a:lnTo>
                    <a:pt x="50" y="232"/>
                  </a:lnTo>
                  <a:lnTo>
                    <a:pt x="47" y="230"/>
                  </a:lnTo>
                  <a:lnTo>
                    <a:pt x="45" y="229"/>
                  </a:lnTo>
                  <a:lnTo>
                    <a:pt x="44" y="227"/>
                  </a:lnTo>
                  <a:lnTo>
                    <a:pt x="43" y="224"/>
                  </a:lnTo>
                  <a:lnTo>
                    <a:pt x="42" y="221"/>
                  </a:lnTo>
                  <a:lnTo>
                    <a:pt x="46" y="212"/>
                  </a:lnTo>
                  <a:lnTo>
                    <a:pt x="55" y="215"/>
                  </a:lnTo>
                  <a:lnTo>
                    <a:pt x="57" y="208"/>
                  </a:lnTo>
                  <a:lnTo>
                    <a:pt x="45" y="188"/>
                  </a:lnTo>
                  <a:lnTo>
                    <a:pt x="48" y="184"/>
                  </a:lnTo>
                  <a:lnTo>
                    <a:pt x="60" y="184"/>
                  </a:lnTo>
                  <a:lnTo>
                    <a:pt x="63" y="175"/>
                  </a:lnTo>
                  <a:lnTo>
                    <a:pt x="46" y="163"/>
                  </a:lnTo>
                  <a:lnTo>
                    <a:pt x="37" y="161"/>
                  </a:lnTo>
                  <a:lnTo>
                    <a:pt x="33" y="152"/>
                  </a:lnTo>
                  <a:lnTo>
                    <a:pt x="51" y="114"/>
                  </a:lnTo>
                  <a:lnTo>
                    <a:pt x="31" y="109"/>
                  </a:lnTo>
                  <a:lnTo>
                    <a:pt x="35" y="89"/>
                  </a:lnTo>
                  <a:lnTo>
                    <a:pt x="53" y="89"/>
                  </a:lnTo>
                  <a:lnTo>
                    <a:pt x="17" y="69"/>
                  </a:lnTo>
                  <a:lnTo>
                    <a:pt x="19" y="56"/>
                  </a:lnTo>
                  <a:lnTo>
                    <a:pt x="10" y="52"/>
                  </a:lnTo>
                  <a:lnTo>
                    <a:pt x="10" y="39"/>
                  </a:lnTo>
                  <a:lnTo>
                    <a:pt x="0" y="28"/>
                  </a:lnTo>
                  <a:lnTo>
                    <a:pt x="15" y="26"/>
                  </a:lnTo>
                  <a:lnTo>
                    <a:pt x="21" y="20"/>
                  </a:lnTo>
                  <a:lnTo>
                    <a:pt x="36" y="18"/>
                  </a:lnTo>
                  <a:lnTo>
                    <a:pt x="52" y="6"/>
                  </a:lnTo>
                  <a:lnTo>
                    <a:pt x="64" y="5"/>
                  </a:lnTo>
                  <a:lnTo>
                    <a:pt x="77" y="0"/>
                  </a:lnTo>
                  <a:lnTo>
                    <a:pt x="82" y="7"/>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50" name="Freeform 47"/>
            <p:cNvSpPr>
              <a:spLocks noEditPoints="1"/>
            </p:cNvSpPr>
            <p:nvPr/>
          </p:nvSpPr>
          <p:spPr bwMode="auto">
            <a:xfrm>
              <a:off x="-234" y="3223"/>
              <a:ext cx="610" cy="578"/>
            </a:xfrm>
            <a:custGeom>
              <a:avLst/>
              <a:gdLst>
                <a:gd name="T0" fmla="*/ 310 w 610"/>
                <a:gd name="T1" fmla="*/ 316 h 578"/>
                <a:gd name="T2" fmla="*/ 250 w 610"/>
                <a:gd name="T3" fmla="*/ 282 h 578"/>
                <a:gd name="T4" fmla="*/ 237 w 610"/>
                <a:gd name="T5" fmla="*/ 254 h 578"/>
                <a:gd name="T6" fmla="*/ 300 w 610"/>
                <a:gd name="T7" fmla="*/ 279 h 578"/>
                <a:gd name="T8" fmla="*/ 341 w 610"/>
                <a:gd name="T9" fmla="*/ 324 h 578"/>
                <a:gd name="T10" fmla="*/ 197 w 610"/>
                <a:gd name="T11" fmla="*/ 332 h 578"/>
                <a:gd name="T12" fmla="*/ 208 w 610"/>
                <a:gd name="T13" fmla="*/ 310 h 578"/>
                <a:gd name="T14" fmla="*/ 121 w 610"/>
                <a:gd name="T15" fmla="*/ 316 h 578"/>
                <a:gd name="T16" fmla="*/ 78 w 610"/>
                <a:gd name="T17" fmla="*/ 282 h 578"/>
                <a:gd name="T18" fmla="*/ 56 w 610"/>
                <a:gd name="T19" fmla="*/ 247 h 578"/>
                <a:gd name="T20" fmla="*/ 44 w 610"/>
                <a:gd name="T21" fmla="*/ 210 h 578"/>
                <a:gd name="T22" fmla="*/ 83 w 610"/>
                <a:gd name="T23" fmla="*/ 128 h 578"/>
                <a:gd name="T24" fmla="*/ 152 w 610"/>
                <a:gd name="T25" fmla="*/ 85 h 578"/>
                <a:gd name="T26" fmla="*/ 230 w 610"/>
                <a:gd name="T27" fmla="*/ 54 h 578"/>
                <a:gd name="T28" fmla="*/ 336 w 610"/>
                <a:gd name="T29" fmla="*/ 45 h 578"/>
                <a:gd name="T30" fmla="*/ 410 w 610"/>
                <a:gd name="T31" fmla="*/ 5 h 578"/>
                <a:gd name="T32" fmla="*/ 402 w 610"/>
                <a:gd name="T33" fmla="*/ 90 h 578"/>
                <a:gd name="T34" fmla="*/ 317 w 610"/>
                <a:gd name="T35" fmla="*/ 89 h 578"/>
                <a:gd name="T36" fmla="*/ 262 w 610"/>
                <a:gd name="T37" fmla="*/ 129 h 578"/>
                <a:gd name="T38" fmla="*/ 281 w 610"/>
                <a:gd name="T39" fmla="*/ 141 h 578"/>
                <a:gd name="T40" fmla="*/ 266 w 610"/>
                <a:gd name="T41" fmla="*/ 163 h 578"/>
                <a:gd name="T42" fmla="*/ 251 w 610"/>
                <a:gd name="T43" fmla="*/ 177 h 578"/>
                <a:gd name="T44" fmla="*/ 203 w 610"/>
                <a:gd name="T45" fmla="*/ 126 h 578"/>
                <a:gd name="T46" fmla="*/ 200 w 610"/>
                <a:gd name="T47" fmla="*/ 189 h 578"/>
                <a:gd name="T48" fmla="*/ 236 w 610"/>
                <a:gd name="T49" fmla="*/ 247 h 578"/>
                <a:gd name="T50" fmla="*/ 219 w 610"/>
                <a:gd name="T51" fmla="*/ 253 h 578"/>
                <a:gd name="T52" fmla="*/ 200 w 610"/>
                <a:gd name="T53" fmla="*/ 273 h 578"/>
                <a:gd name="T54" fmla="*/ 261 w 610"/>
                <a:gd name="T55" fmla="*/ 295 h 578"/>
                <a:gd name="T56" fmla="*/ 303 w 610"/>
                <a:gd name="T57" fmla="*/ 350 h 578"/>
                <a:gd name="T58" fmla="*/ 240 w 610"/>
                <a:gd name="T59" fmla="*/ 352 h 578"/>
                <a:gd name="T60" fmla="*/ 260 w 610"/>
                <a:gd name="T61" fmla="*/ 388 h 578"/>
                <a:gd name="T62" fmla="*/ 220 w 610"/>
                <a:gd name="T63" fmla="*/ 380 h 578"/>
                <a:gd name="T64" fmla="*/ 232 w 610"/>
                <a:gd name="T65" fmla="*/ 454 h 578"/>
                <a:gd name="T66" fmla="*/ 201 w 610"/>
                <a:gd name="T67" fmla="*/ 461 h 578"/>
                <a:gd name="T68" fmla="*/ 157 w 610"/>
                <a:gd name="T69" fmla="*/ 449 h 578"/>
                <a:gd name="T70" fmla="*/ 110 w 610"/>
                <a:gd name="T71" fmla="*/ 370 h 578"/>
                <a:gd name="T72" fmla="*/ 167 w 610"/>
                <a:gd name="T73" fmla="*/ 322 h 578"/>
                <a:gd name="T74" fmla="*/ 16 w 610"/>
                <a:gd name="T75" fmla="*/ 219 h 578"/>
                <a:gd name="T76" fmla="*/ 66 w 610"/>
                <a:gd name="T77" fmla="*/ 345 h 578"/>
                <a:gd name="T78" fmla="*/ 84 w 610"/>
                <a:gd name="T79" fmla="*/ 340 h 578"/>
                <a:gd name="T80" fmla="*/ 412 w 610"/>
                <a:gd name="T81" fmla="*/ 387 h 578"/>
                <a:gd name="T82" fmla="*/ 356 w 610"/>
                <a:gd name="T83" fmla="*/ 340 h 578"/>
                <a:gd name="T84" fmla="*/ 371 w 610"/>
                <a:gd name="T85" fmla="*/ 347 h 578"/>
                <a:gd name="T86" fmla="*/ 433 w 610"/>
                <a:gd name="T87" fmla="*/ 538 h 578"/>
                <a:gd name="T88" fmla="*/ 488 w 610"/>
                <a:gd name="T89" fmla="*/ 533 h 578"/>
                <a:gd name="T90" fmla="*/ 434 w 610"/>
                <a:gd name="T91" fmla="*/ 566 h 578"/>
                <a:gd name="T92" fmla="*/ 363 w 610"/>
                <a:gd name="T93" fmla="*/ 559 h 578"/>
                <a:gd name="T94" fmla="*/ 297 w 610"/>
                <a:gd name="T95" fmla="*/ 565 h 578"/>
                <a:gd name="T96" fmla="*/ 334 w 610"/>
                <a:gd name="T97" fmla="*/ 527 h 578"/>
                <a:gd name="T98" fmla="*/ 392 w 610"/>
                <a:gd name="T99" fmla="*/ 534 h 578"/>
                <a:gd name="T100" fmla="*/ 578 w 610"/>
                <a:gd name="T101" fmla="*/ 439 h 578"/>
                <a:gd name="T102" fmla="*/ 606 w 610"/>
                <a:gd name="T103" fmla="*/ 441 h 578"/>
                <a:gd name="T104" fmla="*/ 418 w 610"/>
                <a:gd name="T105" fmla="*/ 272 h 578"/>
                <a:gd name="T106" fmla="*/ 433 w 610"/>
                <a:gd name="T107" fmla="*/ 291 h 578"/>
                <a:gd name="T108" fmla="*/ 429 w 610"/>
                <a:gd name="T109" fmla="*/ 225 h 578"/>
                <a:gd name="T110" fmla="*/ 421 w 610"/>
                <a:gd name="T111" fmla="*/ 202 h 578"/>
                <a:gd name="T112" fmla="*/ 454 w 610"/>
                <a:gd name="T113" fmla="*/ 219 h 578"/>
                <a:gd name="T114" fmla="*/ 347 w 610"/>
                <a:gd name="T115" fmla="*/ 174 h 578"/>
                <a:gd name="T116" fmla="*/ 317 w 610"/>
                <a:gd name="T117" fmla="*/ 113 h 578"/>
                <a:gd name="T118" fmla="*/ 320 w 610"/>
                <a:gd name="T119" fmla="*/ 106 h 5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0" h="578">
                  <a:moveTo>
                    <a:pt x="338" y="320"/>
                  </a:moveTo>
                  <a:lnTo>
                    <a:pt x="339" y="331"/>
                  </a:lnTo>
                  <a:lnTo>
                    <a:pt x="331" y="331"/>
                  </a:lnTo>
                  <a:lnTo>
                    <a:pt x="324" y="331"/>
                  </a:lnTo>
                  <a:lnTo>
                    <a:pt x="315" y="326"/>
                  </a:lnTo>
                  <a:lnTo>
                    <a:pt x="310" y="316"/>
                  </a:lnTo>
                  <a:lnTo>
                    <a:pt x="305" y="309"/>
                  </a:lnTo>
                  <a:lnTo>
                    <a:pt x="291" y="302"/>
                  </a:lnTo>
                  <a:lnTo>
                    <a:pt x="277" y="302"/>
                  </a:lnTo>
                  <a:lnTo>
                    <a:pt x="266" y="298"/>
                  </a:lnTo>
                  <a:lnTo>
                    <a:pt x="263" y="289"/>
                  </a:lnTo>
                  <a:lnTo>
                    <a:pt x="250" y="282"/>
                  </a:lnTo>
                  <a:lnTo>
                    <a:pt x="244" y="277"/>
                  </a:lnTo>
                  <a:lnTo>
                    <a:pt x="234" y="271"/>
                  </a:lnTo>
                  <a:lnTo>
                    <a:pt x="226" y="272"/>
                  </a:lnTo>
                  <a:lnTo>
                    <a:pt x="223" y="272"/>
                  </a:lnTo>
                  <a:lnTo>
                    <a:pt x="227" y="265"/>
                  </a:lnTo>
                  <a:lnTo>
                    <a:pt x="237" y="254"/>
                  </a:lnTo>
                  <a:lnTo>
                    <a:pt x="245" y="254"/>
                  </a:lnTo>
                  <a:lnTo>
                    <a:pt x="247" y="258"/>
                  </a:lnTo>
                  <a:lnTo>
                    <a:pt x="256" y="266"/>
                  </a:lnTo>
                  <a:lnTo>
                    <a:pt x="268" y="273"/>
                  </a:lnTo>
                  <a:lnTo>
                    <a:pt x="281" y="277"/>
                  </a:lnTo>
                  <a:lnTo>
                    <a:pt x="300" y="279"/>
                  </a:lnTo>
                  <a:lnTo>
                    <a:pt x="308" y="285"/>
                  </a:lnTo>
                  <a:lnTo>
                    <a:pt x="309" y="295"/>
                  </a:lnTo>
                  <a:lnTo>
                    <a:pt x="318" y="311"/>
                  </a:lnTo>
                  <a:lnTo>
                    <a:pt x="326" y="313"/>
                  </a:lnTo>
                  <a:lnTo>
                    <a:pt x="339" y="313"/>
                  </a:lnTo>
                  <a:lnTo>
                    <a:pt x="341" y="324"/>
                  </a:lnTo>
                  <a:lnTo>
                    <a:pt x="338" y="320"/>
                  </a:lnTo>
                  <a:close/>
                  <a:moveTo>
                    <a:pt x="167" y="322"/>
                  </a:moveTo>
                  <a:lnTo>
                    <a:pt x="170" y="324"/>
                  </a:lnTo>
                  <a:lnTo>
                    <a:pt x="175" y="330"/>
                  </a:lnTo>
                  <a:lnTo>
                    <a:pt x="182" y="329"/>
                  </a:lnTo>
                  <a:lnTo>
                    <a:pt x="197" y="332"/>
                  </a:lnTo>
                  <a:lnTo>
                    <a:pt x="228" y="339"/>
                  </a:lnTo>
                  <a:lnTo>
                    <a:pt x="240" y="334"/>
                  </a:lnTo>
                  <a:lnTo>
                    <a:pt x="241" y="324"/>
                  </a:lnTo>
                  <a:lnTo>
                    <a:pt x="227" y="324"/>
                  </a:lnTo>
                  <a:lnTo>
                    <a:pt x="218" y="318"/>
                  </a:lnTo>
                  <a:lnTo>
                    <a:pt x="208" y="310"/>
                  </a:lnTo>
                  <a:lnTo>
                    <a:pt x="202" y="317"/>
                  </a:lnTo>
                  <a:lnTo>
                    <a:pt x="190" y="314"/>
                  </a:lnTo>
                  <a:lnTo>
                    <a:pt x="175" y="318"/>
                  </a:lnTo>
                  <a:lnTo>
                    <a:pt x="160" y="316"/>
                  </a:lnTo>
                  <a:lnTo>
                    <a:pt x="139" y="322"/>
                  </a:lnTo>
                  <a:lnTo>
                    <a:pt x="121" y="316"/>
                  </a:lnTo>
                  <a:lnTo>
                    <a:pt x="117" y="317"/>
                  </a:lnTo>
                  <a:lnTo>
                    <a:pt x="115" y="322"/>
                  </a:lnTo>
                  <a:lnTo>
                    <a:pt x="109" y="324"/>
                  </a:lnTo>
                  <a:lnTo>
                    <a:pt x="103" y="317"/>
                  </a:lnTo>
                  <a:lnTo>
                    <a:pt x="95" y="303"/>
                  </a:lnTo>
                  <a:lnTo>
                    <a:pt x="78" y="282"/>
                  </a:lnTo>
                  <a:lnTo>
                    <a:pt x="90" y="282"/>
                  </a:lnTo>
                  <a:lnTo>
                    <a:pt x="101" y="279"/>
                  </a:lnTo>
                  <a:lnTo>
                    <a:pt x="96" y="270"/>
                  </a:lnTo>
                  <a:lnTo>
                    <a:pt x="78" y="264"/>
                  </a:lnTo>
                  <a:lnTo>
                    <a:pt x="76" y="275"/>
                  </a:lnTo>
                  <a:lnTo>
                    <a:pt x="56" y="247"/>
                  </a:lnTo>
                  <a:lnTo>
                    <a:pt x="44" y="239"/>
                  </a:lnTo>
                  <a:lnTo>
                    <a:pt x="37" y="221"/>
                  </a:lnTo>
                  <a:lnTo>
                    <a:pt x="35" y="219"/>
                  </a:lnTo>
                  <a:lnTo>
                    <a:pt x="34" y="218"/>
                  </a:lnTo>
                  <a:lnTo>
                    <a:pt x="35" y="219"/>
                  </a:lnTo>
                  <a:lnTo>
                    <a:pt x="44" y="210"/>
                  </a:lnTo>
                  <a:lnTo>
                    <a:pt x="49" y="203"/>
                  </a:lnTo>
                  <a:lnTo>
                    <a:pt x="52" y="189"/>
                  </a:lnTo>
                  <a:lnTo>
                    <a:pt x="62" y="179"/>
                  </a:lnTo>
                  <a:lnTo>
                    <a:pt x="71" y="159"/>
                  </a:lnTo>
                  <a:lnTo>
                    <a:pt x="84" y="145"/>
                  </a:lnTo>
                  <a:lnTo>
                    <a:pt x="83" y="128"/>
                  </a:lnTo>
                  <a:lnTo>
                    <a:pt x="80" y="117"/>
                  </a:lnTo>
                  <a:lnTo>
                    <a:pt x="85" y="115"/>
                  </a:lnTo>
                  <a:lnTo>
                    <a:pt x="99" y="112"/>
                  </a:lnTo>
                  <a:lnTo>
                    <a:pt x="121" y="108"/>
                  </a:lnTo>
                  <a:lnTo>
                    <a:pt x="132" y="95"/>
                  </a:lnTo>
                  <a:lnTo>
                    <a:pt x="152" y="85"/>
                  </a:lnTo>
                  <a:lnTo>
                    <a:pt x="176" y="83"/>
                  </a:lnTo>
                  <a:lnTo>
                    <a:pt x="191" y="66"/>
                  </a:lnTo>
                  <a:lnTo>
                    <a:pt x="198" y="63"/>
                  </a:lnTo>
                  <a:lnTo>
                    <a:pt x="200" y="63"/>
                  </a:lnTo>
                  <a:lnTo>
                    <a:pt x="212" y="60"/>
                  </a:lnTo>
                  <a:lnTo>
                    <a:pt x="230" y="54"/>
                  </a:lnTo>
                  <a:lnTo>
                    <a:pt x="257" y="51"/>
                  </a:lnTo>
                  <a:lnTo>
                    <a:pt x="278" y="40"/>
                  </a:lnTo>
                  <a:lnTo>
                    <a:pt x="290" y="34"/>
                  </a:lnTo>
                  <a:lnTo>
                    <a:pt x="303" y="33"/>
                  </a:lnTo>
                  <a:lnTo>
                    <a:pt x="316" y="41"/>
                  </a:lnTo>
                  <a:lnTo>
                    <a:pt x="336" y="45"/>
                  </a:lnTo>
                  <a:lnTo>
                    <a:pt x="359" y="49"/>
                  </a:lnTo>
                  <a:lnTo>
                    <a:pt x="381" y="41"/>
                  </a:lnTo>
                  <a:lnTo>
                    <a:pt x="395" y="26"/>
                  </a:lnTo>
                  <a:lnTo>
                    <a:pt x="393" y="3"/>
                  </a:lnTo>
                  <a:lnTo>
                    <a:pt x="406" y="0"/>
                  </a:lnTo>
                  <a:lnTo>
                    <a:pt x="410" y="5"/>
                  </a:lnTo>
                  <a:lnTo>
                    <a:pt x="422" y="13"/>
                  </a:lnTo>
                  <a:lnTo>
                    <a:pt x="423" y="26"/>
                  </a:lnTo>
                  <a:lnTo>
                    <a:pt x="412" y="37"/>
                  </a:lnTo>
                  <a:lnTo>
                    <a:pt x="412" y="54"/>
                  </a:lnTo>
                  <a:lnTo>
                    <a:pt x="411" y="72"/>
                  </a:lnTo>
                  <a:lnTo>
                    <a:pt x="402" y="90"/>
                  </a:lnTo>
                  <a:lnTo>
                    <a:pt x="390" y="83"/>
                  </a:lnTo>
                  <a:lnTo>
                    <a:pt x="353" y="78"/>
                  </a:lnTo>
                  <a:lnTo>
                    <a:pt x="345" y="78"/>
                  </a:lnTo>
                  <a:lnTo>
                    <a:pt x="334" y="78"/>
                  </a:lnTo>
                  <a:lnTo>
                    <a:pt x="324" y="86"/>
                  </a:lnTo>
                  <a:lnTo>
                    <a:pt x="317" y="89"/>
                  </a:lnTo>
                  <a:lnTo>
                    <a:pt x="308" y="90"/>
                  </a:lnTo>
                  <a:lnTo>
                    <a:pt x="295" y="87"/>
                  </a:lnTo>
                  <a:lnTo>
                    <a:pt x="285" y="101"/>
                  </a:lnTo>
                  <a:lnTo>
                    <a:pt x="266" y="107"/>
                  </a:lnTo>
                  <a:lnTo>
                    <a:pt x="251" y="120"/>
                  </a:lnTo>
                  <a:lnTo>
                    <a:pt x="262" y="129"/>
                  </a:lnTo>
                  <a:lnTo>
                    <a:pt x="279" y="133"/>
                  </a:lnTo>
                  <a:lnTo>
                    <a:pt x="287" y="138"/>
                  </a:lnTo>
                  <a:lnTo>
                    <a:pt x="292" y="144"/>
                  </a:lnTo>
                  <a:lnTo>
                    <a:pt x="296" y="150"/>
                  </a:lnTo>
                  <a:lnTo>
                    <a:pt x="291" y="146"/>
                  </a:lnTo>
                  <a:lnTo>
                    <a:pt x="281" y="141"/>
                  </a:lnTo>
                  <a:lnTo>
                    <a:pt x="270" y="139"/>
                  </a:lnTo>
                  <a:lnTo>
                    <a:pt x="263" y="139"/>
                  </a:lnTo>
                  <a:lnTo>
                    <a:pt x="259" y="150"/>
                  </a:lnTo>
                  <a:lnTo>
                    <a:pt x="273" y="157"/>
                  </a:lnTo>
                  <a:lnTo>
                    <a:pt x="276" y="172"/>
                  </a:lnTo>
                  <a:lnTo>
                    <a:pt x="266" y="163"/>
                  </a:lnTo>
                  <a:lnTo>
                    <a:pt x="258" y="153"/>
                  </a:lnTo>
                  <a:lnTo>
                    <a:pt x="246" y="150"/>
                  </a:lnTo>
                  <a:lnTo>
                    <a:pt x="241" y="152"/>
                  </a:lnTo>
                  <a:lnTo>
                    <a:pt x="245" y="164"/>
                  </a:lnTo>
                  <a:lnTo>
                    <a:pt x="257" y="172"/>
                  </a:lnTo>
                  <a:lnTo>
                    <a:pt x="251" y="177"/>
                  </a:lnTo>
                  <a:lnTo>
                    <a:pt x="238" y="167"/>
                  </a:lnTo>
                  <a:lnTo>
                    <a:pt x="229" y="153"/>
                  </a:lnTo>
                  <a:lnTo>
                    <a:pt x="217" y="146"/>
                  </a:lnTo>
                  <a:lnTo>
                    <a:pt x="201" y="139"/>
                  </a:lnTo>
                  <a:lnTo>
                    <a:pt x="200" y="135"/>
                  </a:lnTo>
                  <a:lnTo>
                    <a:pt x="203" y="126"/>
                  </a:lnTo>
                  <a:lnTo>
                    <a:pt x="197" y="130"/>
                  </a:lnTo>
                  <a:lnTo>
                    <a:pt x="188" y="134"/>
                  </a:lnTo>
                  <a:lnTo>
                    <a:pt x="186" y="150"/>
                  </a:lnTo>
                  <a:lnTo>
                    <a:pt x="188" y="167"/>
                  </a:lnTo>
                  <a:lnTo>
                    <a:pt x="192" y="181"/>
                  </a:lnTo>
                  <a:lnTo>
                    <a:pt x="200" y="189"/>
                  </a:lnTo>
                  <a:lnTo>
                    <a:pt x="207" y="206"/>
                  </a:lnTo>
                  <a:lnTo>
                    <a:pt x="221" y="214"/>
                  </a:lnTo>
                  <a:lnTo>
                    <a:pt x="230" y="223"/>
                  </a:lnTo>
                  <a:lnTo>
                    <a:pt x="237" y="234"/>
                  </a:lnTo>
                  <a:lnTo>
                    <a:pt x="241" y="243"/>
                  </a:lnTo>
                  <a:lnTo>
                    <a:pt x="236" y="247"/>
                  </a:lnTo>
                  <a:lnTo>
                    <a:pt x="230" y="246"/>
                  </a:lnTo>
                  <a:lnTo>
                    <a:pt x="232" y="238"/>
                  </a:lnTo>
                  <a:lnTo>
                    <a:pt x="226" y="232"/>
                  </a:lnTo>
                  <a:lnTo>
                    <a:pt x="215" y="231"/>
                  </a:lnTo>
                  <a:lnTo>
                    <a:pt x="214" y="242"/>
                  </a:lnTo>
                  <a:lnTo>
                    <a:pt x="219" y="253"/>
                  </a:lnTo>
                  <a:lnTo>
                    <a:pt x="222" y="257"/>
                  </a:lnTo>
                  <a:lnTo>
                    <a:pt x="219" y="261"/>
                  </a:lnTo>
                  <a:lnTo>
                    <a:pt x="213" y="263"/>
                  </a:lnTo>
                  <a:lnTo>
                    <a:pt x="205" y="263"/>
                  </a:lnTo>
                  <a:lnTo>
                    <a:pt x="194" y="266"/>
                  </a:lnTo>
                  <a:lnTo>
                    <a:pt x="200" y="273"/>
                  </a:lnTo>
                  <a:lnTo>
                    <a:pt x="215" y="278"/>
                  </a:lnTo>
                  <a:lnTo>
                    <a:pt x="226" y="280"/>
                  </a:lnTo>
                  <a:lnTo>
                    <a:pt x="235" y="284"/>
                  </a:lnTo>
                  <a:lnTo>
                    <a:pt x="246" y="283"/>
                  </a:lnTo>
                  <a:lnTo>
                    <a:pt x="254" y="296"/>
                  </a:lnTo>
                  <a:lnTo>
                    <a:pt x="261" y="295"/>
                  </a:lnTo>
                  <a:lnTo>
                    <a:pt x="271" y="303"/>
                  </a:lnTo>
                  <a:lnTo>
                    <a:pt x="281" y="309"/>
                  </a:lnTo>
                  <a:lnTo>
                    <a:pt x="288" y="309"/>
                  </a:lnTo>
                  <a:lnTo>
                    <a:pt x="298" y="313"/>
                  </a:lnTo>
                  <a:lnTo>
                    <a:pt x="300" y="324"/>
                  </a:lnTo>
                  <a:lnTo>
                    <a:pt x="303" y="350"/>
                  </a:lnTo>
                  <a:lnTo>
                    <a:pt x="305" y="358"/>
                  </a:lnTo>
                  <a:lnTo>
                    <a:pt x="287" y="350"/>
                  </a:lnTo>
                  <a:lnTo>
                    <a:pt x="273" y="336"/>
                  </a:lnTo>
                  <a:lnTo>
                    <a:pt x="257" y="341"/>
                  </a:lnTo>
                  <a:lnTo>
                    <a:pt x="240" y="343"/>
                  </a:lnTo>
                  <a:lnTo>
                    <a:pt x="240" y="352"/>
                  </a:lnTo>
                  <a:lnTo>
                    <a:pt x="245" y="359"/>
                  </a:lnTo>
                  <a:lnTo>
                    <a:pt x="251" y="369"/>
                  </a:lnTo>
                  <a:lnTo>
                    <a:pt x="260" y="374"/>
                  </a:lnTo>
                  <a:lnTo>
                    <a:pt x="267" y="377"/>
                  </a:lnTo>
                  <a:lnTo>
                    <a:pt x="270" y="385"/>
                  </a:lnTo>
                  <a:lnTo>
                    <a:pt x="260" y="388"/>
                  </a:lnTo>
                  <a:lnTo>
                    <a:pt x="252" y="396"/>
                  </a:lnTo>
                  <a:lnTo>
                    <a:pt x="247" y="398"/>
                  </a:lnTo>
                  <a:lnTo>
                    <a:pt x="244" y="391"/>
                  </a:lnTo>
                  <a:lnTo>
                    <a:pt x="234" y="386"/>
                  </a:lnTo>
                  <a:lnTo>
                    <a:pt x="225" y="381"/>
                  </a:lnTo>
                  <a:lnTo>
                    <a:pt x="220" y="380"/>
                  </a:lnTo>
                  <a:lnTo>
                    <a:pt x="225" y="394"/>
                  </a:lnTo>
                  <a:lnTo>
                    <a:pt x="236" y="406"/>
                  </a:lnTo>
                  <a:lnTo>
                    <a:pt x="249" y="440"/>
                  </a:lnTo>
                  <a:lnTo>
                    <a:pt x="254" y="467"/>
                  </a:lnTo>
                  <a:lnTo>
                    <a:pt x="243" y="463"/>
                  </a:lnTo>
                  <a:lnTo>
                    <a:pt x="232" y="454"/>
                  </a:lnTo>
                  <a:lnTo>
                    <a:pt x="223" y="443"/>
                  </a:lnTo>
                  <a:lnTo>
                    <a:pt x="213" y="449"/>
                  </a:lnTo>
                  <a:lnTo>
                    <a:pt x="211" y="467"/>
                  </a:lnTo>
                  <a:lnTo>
                    <a:pt x="210" y="474"/>
                  </a:lnTo>
                  <a:lnTo>
                    <a:pt x="204" y="474"/>
                  </a:lnTo>
                  <a:lnTo>
                    <a:pt x="201" y="461"/>
                  </a:lnTo>
                  <a:lnTo>
                    <a:pt x="193" y="442"/>
                  </a:lnTo>
                  <a:lnTo>
                    <a:pt x="182" y="435"/>
                  </a:lnTo>
                  <a:lnTo>
                    <a:pt x="176" y="427"/>
                  </a:lnTo>
                  <a:lnTo>
                    <a:pt x="169" y="438"/>
                  </a:lnTo>
                  <a:lnTo>
                    <a:pt x="167" y="451"/>
                  </a:lnTo>
                  <a:lnTo>
                    <a:pt x="157" y="449"/>
                  </a:lnTo>
                  <a:lnTo>
                    <a:pt x="150" y="442"/>
                  </a:lnTo>
                  <a:lnTo>
                    <a:pt x="145" y="427"/>
                  </a:lnTo>
                  <a:lnTo>
                    <a:pt x="149" y="406"/>
                  </a:lnTo>
                  <a:lnTo>
                    <a:pt x="139" y="392"/>
                  </a:lnTo>
                  <a:lnTo>
                    <a:pt x="120" y="385"/>
                  </a:lnTo>
                  <a:lnTo>
                    <a:pt x="110" y="370"/>
                  </a:lnTo>
                  <a:lnTo>
                    <a:pt x="112" y="359"/>
                  </a:lnTo>
                  <a:lnTo>
                    <a:pt x="124" y="335"/>
                  </a:lnTo>
                  <a:lnTo>
                    <a:pt x="134" y="338"/>
                  </a:lnTo>
                  <a:lnTo>
                    <a:pt x="150" y="325"/>
                  </a:lnTo>
                  <a:lnTo>
                    <a:pt x="158" y="323"/>
                  </a:lnTo>
                  <a:lnTo>
                    <a:pt x="167" y="322"/>
                  </a:lnTo>
                  <a:close/>
                  <a:moveTo>
                    <a:pt x="28" y="244"/>
                  </a:moveTo>
                  <a:lnTo>
                    <a:pt x="21" y="246"/>
                  </a:lnTo>
                  <a:lnTo>
                    <a:pt x="12" y="237"/>
                  </a:lnTo>
                  <a:lnTo>
                    <a:pt x="0" y="217"/>
                  </a:lnTo>
                  <a:lnTo>
                    <a:pt x="9" y="214"/>
                  </a:lnTo>
                  <a:lnTo>
                    <a:pt x="16" y="219"/>
                  </a:lnTo>
                  <a:lnTo>
                    <a:pt x="22" y="230"/>
                  </a:lnTo>
                  <a:lnTo>
                    <a:pt x="29" y="239"/>
                  </a:lnTo>
                  <a:lnTo>
                    <a:pt x="28" y="244"/>
                  </a:lnTo>
                  <a:close/>
                  <a:moveTo>
                    <a:pt x="82" y="349"/>
                  </a:moveTo>
                  <a:lnTo>
                    <a:pt x="75" y="346"/>
                  </a:lnTo>
                  <a:lnTo>
                    <a:pt x="66" y="345"/>
                  </a:lnTo>
                  <a:lnTo>
                    <a:pt x="62" y="341"/>
                  </a:lnTo>
                  <a:lnTo>
                    <a:pt x="56" y="336"/>
                  </a:lnTo>
                  <a:lnTo>
                    <a:pt x="65" y="326"/>
                  </a:lnTo>
                  <a:lnTo>
                    <a:pt x="71" y="322"/>
                  </a:lnTo>
                  <a:lnTo>
                    <a:pt x="74" y="334"/>
                  </a:lnTo>
                  <a:lnTo>
                    <a:pt x="84" y="340"/>
                  </a:lnTo>
                  <a:lnTo>
                    <a:pt x="82" y="349"/>
                  </a:lnTo>
                  <a:close/>
                  <a:moveTo>
                    <a:pt x="408" y="407"/>
                  </a:moveTo>
                  <a:lnTo>
                    <a:pt x="405" y="406"/>
                  </a:lnTo>
                  <a:lnTo>
                    <a:pt x="404" y="396"/>
                  </a:lnTo>
                  <a:lnTo>
                    <a:pt x="409" y="388"/>
                  </a:lnTo>
                  <a:lnTo>
                    <a:pt x="412" y="387"/>
                  </a:lnTo>
                  <a:lnTo>
                    <a:pt x="416" y="386"/>
                  </a:lnTo>
                  <a:lnTo>
                    <a:pt x="417" y="405"/>
                  </a:lnTo>
                  <a:lnTo>
                    <a:pt x="408" y="407"/>
                  </a:lnTo>
                  <a:close/>
                  <a:moveTo>
                    <a:pt x="367" y="351"/>
                  </a:moveTo>
                  <a:lnTo>
                    <a:pt x="364" y="351"/>
                  </a:lnTo>
                  <a:lnTo>
                    <a:pt x="356" y="340"/>
                  </a:lnTo>
                  <a:lnTo>
                    <a:pt x="349" y="334"/>
                  </a:lnTo>
                  <a:lnTo>
                    <a:pt x="349" y="328"/>
                  </a:lnTo>
                  <a:lnTo>
                    <a:pt x="357" y="329"/>
                  </a:lnTo>
                  <a:lnTo>
                    <a:pt x="366" y="334"/>
                  </a:lnTo>
                  <a:lnTo>
                    <a:pt x="369" y="338"/>
                  </a:lnTo>
                  <a:lnTo>
                    <a:pt x="371" y="347"/>
                  </a:lnTo>
                  <a:lnTo>
                    <a:pt x="367" y="351"/>
                  </a:lnTo>
                  <a:close/>
                  <a:moveTo>
                    <a:pt x="403" y="536"/>
                  </a:moveTo>
                  <a:lnTo>
                    <a:pt x="403" y="540"/>
                  </a:lnTo>
                  <a:lnTo>
                    <a:pt x="412" y="541"/>
                  </a:lnTo>
                  <a:lnTo>
                    <a:pt x="425" y="539"/>
                  </a:lnTo>
                  <a:lnTo>
                    <a:pt x="433" y="538"/>
                  </a:lnTo>
                  <a:lnTo>
                    <a:pt x="447" y="534"/>
                  </a:lnTo>
                  <a:lnTo>
                    <a:pt x="454" y="543"/>
                  </a:lnTo>
                  <a:lnTo>
                    <a:pt x="465" y="546"/>
                  </a:lnTo>
                  <a:lnTo>
                    <a:pt x="475" y="540"/>
                  </a:lnTo>
                  <a:lnTo>
                    <a:pt x="481" y="538"/>
                  </a:lnTo>
                  <a:lnTo>
                    <a:pt x="488" y="533"/>
                  </a:lnTo>
                  <a:lnTo>
                    <a:pt x="491" y="538"/>
                  </a:lnTo>
                  <a:lnTo>
                    <a:pt x="483" y="559"/>
                  </a:lnTo>
                  <a:lnTo>
                    <a:pt x="469" y="554"/>
                  </a:lnTo>
                  <a:lnTo>
                    <a:pt x="458" y="559"/>
                  </a:lnTo>
                  <a:lnTo>
                    <a:pt x="444" y="562"/>
                  </a:lnTo>
                  <a:lnTo>
                    <a:pt x="434" y="566"/>
                  </a:lnTo>
                  <a:lnTo>
                    <a:pt x="423" y="567"/>
                  </a:lnTo>
                  <a:lnTo>
                    <a:pt x="411" y="573"/>
                  </a:lnTo>
                  <a:lnTo>
                    <a:pt x="390" y="578"/>
                  </a:lnTo>
                  <a:lnTo>
                    <a:pt x="382" y="566"/>
                  </a:lnTo>
                  <a:lnTo>
                    <a:pt x="371" y="564"/>
                  </a:lnTo>
                  <a:lnTo>
                    <a:pt x="363" y="559"/>
                  </a:lnTo>
                  <a:lnTo>
                    <a:pt x="355" y="559"/>
                  </a:lnTo>
                  <a:lnTo>
                    <a:pt x="344" y="558"/>
                  </a:lnTo>
                  <a:lnTo>
                    <a:pt x="328" y="559"/>
                  </a:lnTo>
                  <a:lnTo>
                    <a:pt x="315" y="562"/>
                  </a:lnTo>
                  <a:lnTo>
                    <a:pt x="304" y="563"/>
                  </a:lnTo>
                  <a:lnTo>
                    <a:pt x="297" y="565"/>
                  </a:lnTo>
                  <a:lnTo>
                    <a:pt x="298" y="537"/>
                  </a:lnTo>
                  <a:lnTo>
                    <a:pt x="305" y="539"/>
                  </a:lnTo>
                  <a:lnTo>
                    <a:pt x="307" y="529"/>
                  </a:lnTo>
                  <a:lnTo>
                    <a:pt x="312" y="529"/>
                  </a:lnTo>
                  <a:lnTo>
                    <a:pt x="328" y="534"/>
                  </a:lnTo>
                  <a:lnTo>
                    <a:pt x="334" y="527"/>
                  </a:lnTo>
                  <a:lnTo>
                    <a:pt x="340" y="532"/>
                  </a:lnTo>
                  <a:lnTo>
                    <a:pt x="338" y="540"/>
                  </a:lnTo>
                  <a:lnTo>
                    <a:pt x="345" y="540"/>
                  </a:lnTo>
                  <a:lnTo>
                    <a:pt x="354" y="545"/>
                  </a:lnTo>
                  <a:lnTo>
                    <a:pt x="380" y="537"/>
                  </a:lnTo>
                  <a:lnTo>
                    <a:pt x="392" y="534"/>
                  </a:lnTo>
                  <a:lnTo>
                    <a:pt x="403" y="536"/>
                  </a:lnTo>
                  <a:close/>
                  <a:moveTo>
                    <a:pt x="601" y="444"/>
                  </a:moveTo>
                  <a:lnTo>
                    <a:pt x="591" y="454"/>
                  </a:lnTo>
                  <a:lnTo>
                    <a:pt x="581" y="460"/>
                  </a:lnTo>
                  <a:lnTo>
                    <a:pt x="578" y="446"/>
                  </a:lnTo>
                  <a:lnTo>
                    <a:pt x="578" y="439"/>
                  </a:lnTo>
                  <a:lnTo>
                    <a:pt x="593" y="421"/>
                  </a:lnTo>
                  <a:lnTo>
                    <a:pt x="604" y="414"/>
                  </a:lnTo>
                  <a:lnTo>
                    <a:pt x="610" y="411"/>
                  </a:lnTo>
                  <a:lnTo>
                    <a:pt x="610" y="425"/>
                  </a:lnTo>
                  <a:lnTo>
                    <a:pt x="606" y="434"/>
                  </a:lnTo>
                  <a:lnTo>
                    <a:pt x="606" y="441"/>
                  </a:lnTo>
                  <a:lnTo>
                    <a:pt x="601" y="444"/>
                  </a:lnTo>
                  <a:close/>
                  <a:moveTo>
                    <a:pt x="428" y="293"/>
                  </a:moveTo>
                  <a:lnTo>
                    <a:pt x="423" y="293"/>
                  </a:lnTo>
                  <a:lnTo>
                    <a:pt x="423" y="287"/>
                  </a:lnTo>
                  <a:lnTo>
                    <a:pt x="428" y="279"/>
                  </a:lnTo>
                  <a:lnTo>
                    <a:pt x="418" y="272"/>
                  </a:lnTo>
                  <a:lnTo>
                    <a:pt x="418" y="262"/>
                  </a:lnTo>
                  <a:lnTo>
                    <a:pt x="431" y="261"/>
                  </a:lnTo>
                  <a:lnTo>
                    <a:pt x="434" y="266"/>
                  </a:lnTo>
                  <a:lnTo>
                    <a:pt x="436" y="275"/>
                  </a:lnTo>
                  <a:lnTo>
                    <a:pt x="435" y="287"/>
                  </a:lnTo>
                  <a:lnTo>
                    <a:pt x="433" y="291"/>
                  </a:lnTo>
                  <a:lnTo>
                    <a:pt x="428" y="293"/>
                  </a:lnTo>
                  <a:close/>
                  <a:moveTo>
                    <a:pt x="454" y="219"/>
                  </a:moveTo>
                  <a:lnTo>
                    <a:pt x="449" y="216"/>
                  </a:lnTo>
                  <a:lnTo>
                    <a:pt x="450" y="220"/>
                  </a:lnTo>
                  <a:lnTo>
                    <a:pt x="440" y="228"/>
                  </a:lnTo>
                  <a:lnTo>
                    <a:pt x="429" y="225"/>
                  </a:lnTo>
                  <a:lnTo>
                    <a:pt x="433" y="211"/>
                  </a:lnTo>
                  <a:lnTo>
                    <a:pt x="426" y="214"/>
                  </a:lnTo>
                  <a:lnTo>
                    <a:pt x="418" y="219"/>
                  </a:lnTo>
                  <a:lnTo>
                    <a:pt x="410" y="219"/>
                  </a:lnTo>
                  <a:lnTo>
                    <a:pt x="411" y="209"/>
                  </a:lnTo>
                  <a:lnTo>
                    <a:pt x="421" y="202"/>
                  </a:lnTo>
                  <a:lnTo>
                    <a:pt x="429" y="197"/>
                  </a:lnTo>
                  <a:lnTo>
                    <a:pt x="438" y="191"/>
                  </a:lnTo>
                  <a:lnTo>
                    <a:pt x="445" y="197"/>
                  </a:lnTo>
                  <a:lnTo>
                    <a:pt x="453" y="208"/>
                  </a:lnTo>
                  <a:lnTo>
                    <a:pt x="461" y="219"/>
                  </a:lnTo>
                  <a:lnTo>
                    <a:pt x="454" y="219"/>
                  </a:lnTo>
                  <a:close/>
                  <a:moveTo>
                    <a:pt x="367" y="168"/>
                  </a:moveTo>
                  <a:lnTo>
                    <a:pt x="364" y="173"/>
                  </a:lnTo>
                  <a:lnTo>
                    <a:pt x="357" y="171"/>
                  </a:lnTo>
                  <a:lnTo>
                    <a:pt x="354" y="171"/>
                  </a:lnTo>
                  <a:lnTo>
                    <a:pt x="352" y="176"/>
                  </a:lnTo>
                  <a:lnTo>
                    <a:pt x="347" y="174"/>
                  </a:lnTo>
                  <a:lnTo>
                    <a:pt x="348" y="162"/>
                  </a:lnTo>
                  <a:lnTo>
                    <a:pt x="357" y="159"/>
                  </a:lnTo>
                  <a:lnTo>
                    <a:pt x="364" y="159"/>
                  </a:lnTo>
                  <a:lnTo>
                    <a:pt x="366" y="163"/>
                  </a:lnTo>
                  <a:lnTo>
                    <a:pt x="367" y="168"/>
                  </a:lnTo>
                  <a:close/>
                  <a:moveTo>
                    <a:pt x="317" y="113"/>
                  </a:moveTo>
                  <a:lnTo>
                    <a:pt x="313" y="115"/>
                  </a:lnTo>
                  <a:lnTo>
                    <a:pt x="305" y="113"/>
                  </a:lnTo>
                  <a:lnTo>
                    <a:pt x="304" y="108"/>
                  </a:lnTo>
                  <a:lnTo>
                    <a:pt x="312" y="97"/>
                  </a:lnTo>
                  <a:lnTo>
                    <a:pt x="318" y="99"/>
                  </a:lnTo>
                  <a:lnTo>
                    <a:pt x="320" y="106"/>
                  </a:lnTo>
                  <a:lnTo>
                    <a:pt x="324" y="109"/>
                  </a:lnTo>
                  <a:lnTo>
                    <a:pt x="317" y="113"/>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51" name="Freeform 48"/>
            <p:cNvSpPr>
              <a:spLocks noEditPoints="1"/>
            </p:cNvSpPr>
            <p:nvPr/>
          </p:nvSpPr>
          <p:spPr bwMode="auto">
            <a:xfrm>
              <a:off x="-1610" y="1653"/>
              <a:ext cx="430" cy="807"/>
            </a:xfrm>
            <a:custGeom>
              <a:avLst/>
              <a:gdLst>
                <a:gd name="T0" fmla="*/ 164 w 430"/>
                <a:gd name="T1" fmla="*/ 150 h 807"/>
                <a:gd name="T2" fmla="*/ 132 w 430"/>
                <a:gd name="T3" fmla="*/ 159 h 807"/>
                <a:gd name="T4" fmla="*/ 179 w 430"/>
                <a:gd name="T5" fmla="*/ 120 h 807"/>
                <a:gd name="T6" fmla="*/ 66 w 430"/>
                <a:gd name="T7" fmla="*/ 361 h 807"/>
                <a:gd name="T8" fmla="*/ 106 w 430"/>
                <a:gd name="T9" fmla="*/ 419 h 807"/>
                <a:gd name="T10" fmla="*/ 87 w 430"/>
                <a:gd name="T11" fmla="*/ 469 h 807"/>
                <a:gd name="T12" fmla="*/ 19 w 430"/>
                <a:gd name="T13" fmla="*/ 445 h 807"/>
                <a:gd name="T14" fmla="*/ 425 w 430"/>
                <a:gd name="T15" fmla="*/ 10 h 807"/>
                <a:gd name="T16" fmla="*/ 416 w 430"/>
                <a:gd name="T17" fmla="*/ 54 h 807"/>
                <a:gd name="T18" fmla="*/ 415 w 430"/>
                <a:gd name="T19" fmla="*/ 18 h 807"/>
                <a:gd name="T20" fmla="*/ 159 w 430"/>
                <a:gd name="T21" fmla="*/ 216 h 807"/>
                <a:gd name="T22" fmla="*/ 142 w 430"/>
                <a:gd name="T23" fmla="*/ 213 h 807"/>
                <a:gd name="T24" fmla="*/ 132 w 430"/>
                <a:gd name="T25" fmla="*/ 290 h 807"/>
                <a:gd name="T26" fmla="*/ 150 w 430"/>
                <a:gd name="T27" fmla="*/ 288 h 807"/>
                <a:gd name="T28" fmla="*/ 132 w 430"/>
                <a:gd name="T29" fmla="*/ 328 h 807"/>
                <a:gd name="T30" fmla="*/ 121 w 430"/>
                <a:gd name="T31" fmla="*/ 336 h 807"/>
                <a:gd name="T32" fmla="*/ 159 w 430"/>
                <a:gd name="T33" fmla="*/ 353 h 807"/>
                <a:gd name="T34" fmla="*/ 164 w 430"/>
                <a:gd name="T35" fmla="*/ 479 h 807"/>
                <a:gd name="T36" fmla="*/ 245 w 430"/>
                <a:gd name="T37" fmla="*/ 799 h 807"/>
                <a:gd name="T38" fmla="*/ 127 w 430"/>
                <a:gd name="T39" fmla="*/ 690 h 807"/>
                <a:gd name="T40" fmla="*/ 69 w 430"/>
                <a:gd name="T41" fmla="*/ 668 h 807"/>
                <a:gd name="T42" fmla="*/ 142 w 430"/>
                <a:gd name="T43" fmla="*/ 603 h 807"/>
                <a:gd name="T44" fmla="*/ 210 w 430"/>
                <a:gd name="T45" fmla="*/ 564 h 807"/>
                <a:gd name="T46" fmla="*/ 238 w 430"/>
                <a:gd name="T47" fmla="*/ 500 h 807"/>
                <a:gd name="T48" fmla="*/ 205 w 430"/>
                <a:gd name="T49" fmla="*/ 462 h 807"/>
                <a:gd name="T50" fmla="*/ 205 w 430"/>
                <a:gd name="T51" fmla="*/ 436 h 807"/>
                <a:gd name="T52" fmla="*/ 147 w 430"/>
                <a:gd name="T53" fmla="*/ 438 h 807"/>
                <a:gd name="T54" fmla="*/ 174 w 430"/>
                <a:gd name="T55" fmla="*/ 362 h 807"/>
                <a:gd name="T56" fmla="*/ 175 w 430"/>
                <a:gd name="T57" fmla="*/ 337 h 807"/>
                <a:gd name="T58" fmla="*/ 159 w 430"/>
                <a:gd name="T59" fmla="*/ 322 h 807"/>
                <a:gd name="T60" fmla="*/ 125 w 430"/>
                <a:gd name="T61" fmla="*/ 372 h 807"/>
                <a:gd name="T62" fmla="*/ 155 w 430"/>
                <a:gd name="T63" fmla="*/ 310 h 807"/>
                <a:gd name="T64" fmla="*/ 151 w 430"/>
                <a:gd name="T65" fmla="*/ 278 h 807"/>
                <a:gd name="T66" fmla="*/ 163 w 430"/>
                <a:gd name="T67" fmla="*/ 244 h 807"/>
                <a:gd name="T68" fmla="*/ 171 w 430"/>
                <a:gd name="T69" fmla="*/ 209 h 807"/>
                <a:gd name="T70" fmla="*/ 196 w 430"/>
                <a:gd name="T71" fmla="*/ 176 h 807"/>
                <a:gd name="T72" fmla="*/ 229 w 430"/>
                <a:gd name="T73" fmla="*/ 137 h 807"/>
                <a:gd name="T74" fmla="*/ 304 w 430"/>
                <a:gd name="T75" fmla="*/ 141 h 807"/>
                <a:gd name="T76" fmla="*/ 244 w 430"/>
                <a:gd name="T77" fmla="*/ 206 h 807"/>
                <a:gd name="T78" fmla="*/ 331 w 430"/>
                <a:gd name="T79" fmla="*/ 230 h 807"/>
                <a:gd name="T80" fmla="*/ 312 w 430"/>
                <a:gd name="T81" fmla="*/ 295 h 807"/>
                <a:gd name="T82" fmla="*/ 277 w 430"/>
                <a:gd name="T83" fmla="*/ 342 h 807"/>
                <a:gd name="T84" fmla="*/ 295 w 430"/>
                <a:gd name="T85" fmla="*/ 371 h 807"/>
                <a:gd name="T86" fmla="*/ 323 w 430"/>
                <a:gd name="T87" fmla="*/ 489 h 807"/>
                <a:gd name="T88" fmla="*/ 345 w 430"/>
                <a:gd name="T89" fmla="*/ 566 h 807"/>
                <a:gd name="T90" fmla="*/ 348 w 430"/>
                <a:gd name="T91" fmla="*/ 634 h 807"/>
                <a:gd name="T92" fmla="*/ 421 w 430"/>
                <a:gd name="T93" fmla="*/ 668 h 807"/>
                <a:gd name="T94" fmla="*/ 368 w 430"/>
                <a:gd name="T95" fmla="*/ 735 h 807"/>
                <a:gd name="T96" fmla="*/ 387 w 430"/>
                <a:gd name="T97" fmla="*/ 781 h 807"/>
                <a:gd name="T98" fmla="*/ 259 w 430"/>
                <a:gd name="T99" fmla="*/ 795 h 807"/>
                <a:gd name="T100" fmla="*/ 197 w 430"/>
                <a:gd name="T101" fmla="*/ 798 h 807"/>
                <a:gd name="T102" fmla="*/ 117 w 430"/>
                <a:gd name="T103" fmla="*/ 796 h 807"/>
                <a:gd name="T104" fmla="*/ 33 w 430"/>
                <a:gd name="T105" fmla="*/ 800 h 807"/>
                <a:gd name="T106" fmla="*/ 37 w 430"/>
                <a:gd name="T107" fmla="*/ 774 h 807"/>
                <a:gd name="T108" fmla="*/ 168 w 430"/>
                <a:gd name="T109" fmla="*/ 726 h 807"/>
                <a:gd name="T110" fmla="*/ 137 w 430"/>
                <a:gd name="T111" fmla="*/ 706 h 807"/>
                <a:gd name="T112" fmla="*/ 315 w 430"/>
                <a:gd name="T113" fmla="*/ 126 h 807"/>
                <a:gd name="T114" fmla="*/ 324 w 430"/>
                <a:gd name="T115" fmla="*/ 114 h 807"/>
                <a:gd name="T116" fmla="*/ 109 w 430"/>
                <a:gd name="T117" fmla="*/ 176 h 8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30" h="807">
                  <a:moveTo>
                    <a:pt x="180" y="121"/>
                  </a:moveTo>
                  <a:lnTo>
                    <a:pt x="179" y="123"/>
                  </a:lnTo>
                  <a:lnTo>
                    <a:pt x="176" y="132"/>
                  </a:lnTo>
                  <a:lnTo>
                    <a:pt x="174" y="136"/>
                  </a:lnTo>
                  <a:lnTo>
                    <a:pt x="175" y="139"/>
                  </a:lnTo>
                  <a:lnTo>
                    <a:pt x="177" y="139"/>
                  </a:lnTo>
                  <a:lnTo>
                    <a:pt x="172" y="141"/>
                  </a:lnTo>
                  <a:lnTo>
                    <a:pt x="168" y="141"/>
                  </a:lnTo>
                  <a:lnTo>
                    <a:pt x="165" y="142"/>
                  </a:lnTo>
                  <a:lnTo>
                    <a:pt x="164" y="144"/>
                  </a:lnTo>
                  <a:lnTo>
                    <a:pt x="162" y="148"/>
                  </a:lnTo>
                  <a:lnTo>
                    <a:pt x="164" y="150"/>
                  </a:lnTo>
                  <a:lnTo>
                    <a:pt x="164" y="151"/>
                  </a:lnTo>
                  <a:lnTo>
                    <a:pt x="162" y="155"/>
                  </a:lnTo>
                  <a:lnTo>
                    <a:pt x="158" y="158"/>
                  </a:lnTo>
                  <a:lnTo>
                    <a:pt x="154" y="158"/>
                  </a:lnTo>
                  <a:lnTo>
                    <a:pt x="149" y="156"/>
                  </a:lnTo>
                  <a:lnTo>
                    <a:pt x="146" y="159"/>
                  </a:lnTo>
                  <a:lnTo>
                    <a:pt x="142" y="160"/>
                  </a:lnTo>
                  <a:lnTo>
                    <a:pt x="140" y="164"/>
                  </a:lnTo>
                  <a:lnTo>
                    <a:pt x="136" y="165"/>
                  </a:lnTo>
                  <a:lnTo>
                    <a:pt x="131" y="166"/>
                  </a:lnTo>
                  <a:lnTo>
                    <a:pt x="131" y="161"/>
                  </a:lnTo>
                  <a:lnTo>
                    <a:pt x="132" y="159"/>
                  </a:lnTo>
                  <a:lnTo>
                    <a:pt x="137" y="155"/>
                  </a:lnTo>
                  <a:lnTo>
                    <a:pt x="134" y="147"/>
                  </a:lnTo>
                  <a:lnTo>
                    <a:pt x="138" y="137"/>
                  </a:lnTo>
                  <a:lnTo>
                    <a:pt x="142" y="130"/>
                  </a:lnTo>
                  <a:lnTo>
                    <a:pt x="147" y="136"/>
                  </a:lnTo>
                  <a:lnTo>
                    <a:pt x="152" y="136"/>
                  </a:lnTo>
                  <a:lnTo>
                    <a:pt x="152" y="131"/>
                  </a:lnTo>
                  <a:lnTo>
                    <a:pt x="153" y="128"/>
                  </a:lnTo>
                  <a:lnTo>
                    <a:pt x="159" y="126"/>
                  </a:lnTo>
                  <a:lnTo>
                    <a:pt x="165" y="123"/>
                  </a:lnTo>
                  <a:lnTo>
                    <a:pt x="175" y="121"/>
                  </a:lnTo>
                  <a:lnTo>
                    <a:pt x="179" y="120"/>
                  </a:lnTo>
                  <a:lnTo>
                    <a:pt x="180" y="121"/>
                  </a:lnTo>
                  <a:close/>
                  <a:moveTo>
                    <a:pt x="36" y="378"/>
                  </a:moveTo>
                  <a:lnTo>
                    <a:pt x="40" y="377"/>
                  </a:lnTo>
                  <a:lnTo>
                    <a:pt x="43" y="372"/>
                  </a:lnTo>
                  <a:lnTo>
                    <a:pt x="45" y="366"/>
                  </a:lnTo>
                  <a:lnTo>
                    <a:pt x="46" y="361"/>
                  </a:lnTo>
                  <a:lnTo>
                    <a:pt x="49" y="356"/>
                  </a:lnTo>
                  <a:lnTo>
                    <a:pt x="52" y="355"/>
                  </a:lnTo>
                  <a:lnTo>
                    <a:pt x="53" y="353"/>
                  </a:lnTo>
                  <a:lnTo>
                    <a:pt x="58" y="352"/>
                  </a:lnTo>
                  <a:lnTo>
                    <a:pt x="62" y="355"/>
                  </a:lnTo>
                  <a:lnTo>
                    <a:pt x="66" y="361"/>
                  </a:lnTo>
                  <a:lnTo>
                    <a:pt x="67" y="365"/>
                  </a:lnTo>
                  <a:lnTo>
                    <a:pt x="56" y="373"/>
                  </a:lnTo>
                  <a:lnTo>
                    <a:pt x="56" y="376"/>
                  </a:lnTo>
                  <a:lnTo>
                    <a:pt x="63" y="375"/>
                  </a:lnTo>
                  <a:lnTo>
                    <a:pt x="70" y="372"/>
                  </a:lnTo>
                  <a:lnTo>
                    <a:pt x="78" y="373"/>
                  </a:lnTo>
                  <a:lnTo>
                    <a:pt x="91" y="372"/>
                  </a:lnTo>
                  <a:lnTo>
                    <a:pt x="95" y="375"/>
                  </a:lnTo>
                  <a:lnTo>
                    <a:pt x="104" y="381"/>
                  </a:lnTo>
                  <a:lnTo>
                    <a:pt x="106" y="391"/>
                  </a:lnTo>
                  <a:lnTo>
                    <a:pt x="111" y="404"/>
                  </a:lnTo>
                  <a:lnTo>
                    <a:pt x="106" y="419"/>
                  </a:lnTo>
                  <a:lnTo>
                    <a:pt x="100" y="426"/>
                  </a:lnTo>
                  <a:lnTo>
                    <a:pt x="112" y="428"/>
                  </a:lnTo>
                  <a:lnTo>
                    <a:pt x="115" y="431"/>
                  </a:lnTo>
                  <a:lnTo>
                    <a:pt x="116" y="442"/>
                  </a:lnTo>
                  <a:lnTo>
                    <a:pt x="112" y="451"/>
                  </a:lnTo>
                  <a:lnTo>
                    <a:pt x="109" y="441"/>
                  </a:lnTo>
                  <a:lnTo>
                    <a:pt x="108" y="439"/>
                  </a:lnTo>
                  <a:lnTo>
                    <a:pt x="108" y="446"/>
                  </a:lnTo>
                  <a:lnTo>
                    <a:pt x="110" y="456"/>
                  </a:lnTo>
                  <a:lnTo>
                    <a:pt x="103" y="462"/>
                  </a:lnTo>
                  <a:lnTo>
                    <a:pt x="92" y="460"/>
                  </a:lnTo>
                  <a:lnTo>
                    <a:pt x="87" y="469"/>
                  </a:lnTo>
                  <a:lnTo>
                    <a:pt x="74" y="473"/>
                  </a:lnTo>
                  <a:lnTo>
                    <a:pt x="71" y="472"/>
                  </a:lnTo>
                  <a:lnTo>
                    <a:pt x="71" y="467"/>
                  </a:lnTo>
                  <a:lnTo>
                    <a:pt x="74" y="458"/>
                  </a:lnTo>
                  <a:lnTo>
                    <a:pt x="75" y="454"/>
                  </a:lnTo>
                  <a:lnTo>
                    <a:pt x="75" y="448"/>
                  </a:lnTo>
                  <a:lnTo>
                    <a:pt x="71" y="440"/>
                  </a:lnTo>
                  <a:lnTo>
                    <a:pt x="67" y="432"/>
                  </a:lnTo>
                  <a:lnTo>
                    <a:pt x="56" y="432"/>
                  </a:lnTo>
                  <a:lnTo>
                    <a:pt x="41" y="431"/>
                  </a:lnTo>
                  <a:lnTo>
                    <a:pt x="33" y="438"/>
                  </a:lnTo>
                  <a:lnTo>
                    <a:pt x="19" y="445"/>
                  </a:lnTo>
                  <a:lnTo>
                    <a:pt x="12" y="436"/>
                  </a:lnTo>
                  <a:lnTo>
                    <a:pt x="11" y="420"/>
                  </a:lnTo>
                  <a:lnTo>
                    <a:pt x="0" y="406"/>
                  </a:lnTo>
                  <a:lnTo>
                    <a:pt x="12" y="402"/>
                  </a:lnTo>
                  <a:lnTo>
                    <a:pt x="15" y="392"/>
                  </a:lnTo>
                  <a:lnTo>
                    <a:pt x="24" y="394"/>
                  </a:lnTo>
                  <a:lnTo>
                    <a:pt x="31" y="387"/>
                  </a:lnTo>
                  <a:lnTo>
                    <a:pt x="36" y="379"/>
                  </a:lnTo>
                  <a:lnTo>
                    <a:pt x="36" y="378"/>
                  </a:lnTo>
                  <a:close/>
                  <a:moveTo>
                    <a:pt x="425" y="1"/>
                  </a:moveTo>
                  <a:lnTo>
                    <a:pt x="425" y="5"/>
                  </a:lnTo>
                  <a:lnTo>
                    <a:pt x="425" y="10"/>
                  </a:lnTo>
                  <a:lnTo>
                    <a:pt x="423" y="14"/>
                  </a:lnTo>
                  <a:lnTo>
                    <a:pt x="425" y="17"/>
                  </a:lnTo>
                  <a:lnTo>
                    <a:pt x="429" y="18"/>
                  </a:lnTo>
                  <a:lnTo>
                    <a:pt x="430" y="20"/>
                  </a:lnTo>
                  <a:lnTo>
                    <a:pt x="428" y="24"/>
                  </a:lnTo>
                  <a:lnTo>
                    <a:pt x="426" y="29"/>
                  </a:lnTo>
                  <a:lnTo>
                    <a:pt x="425" y="32"/>
                  </a:lnTo>
                  <a:lnTo>
                    <a:pt x="425" y="39"/>
                  </a:lnTo>
                  <a:lnTo>
                    <a:pt x="423" y="42"/>
                  </a:lnTo>
                  <a:lnTo>
                    <a:pt x="421" y="46"/>
                  </a:lnTo>
                  <a:lnTo>
                    <a:pt x="420" y="52"/>
                  </a:lnTo>
                  <a:lnTo>
                    <a:pt x="416" y="54"/>
                  </a:lnTo>
                  <a:lnTo>
                    <a:pt x="411" y="60"/>
                  </a:lnTo>
                  <a:lnTo>
                    <a:pt x="409" y="60"/>
                  </a:lnTo>
                  <a:lnTo>
                    <a:pt x="412" y="51"/>
                  </a:lnTo>
                  <a:lnTo>
                    <a:pt x="415" y="45"/>
                  </a:lnTo>
                  <a:lnTo>
                    <a:pt x="417" y="38"/>
                  </a:lnTo>
                  <a:lnTo>
                    <a:pt x="416" y="34"/>
                  </a:lnTo>
                  <a:lnTo>
                    <a:pt x="410" y="37"/>
                  </a:lnTo>
                  <a:lnTo>
                    <a:pt x="407" y="34"/>
                  </a:lnTo>
                  <a:lnTo>
                    <a:pt x="406" y="29"/>
                  </a:lnTo>
                  <a:lnTo>
                    <a:pt x="412" y="26"/>
                  </a:lnTo>
                  <a:lnTo>
                    <a:pt x="415" y="24"/>
                  </a:lnTo>
                  <a:lnTo>
                    <a:pt x="415" y="18"/>
                  </a:lnTo>
                  <a:lnTo>
                    <a:pt x="415" y="13"/>
                  </a:lnTo>
                  <a:lnTo>
                    <a:pt x="414" y="9"/>
                  </a:lnTo>
                  <a:lnTo>
                    <a:pt x="417" y="6"/>
                  </a:lnTo>
                  <a:lnTo>
                    <a:pt x="422" y="4"/>
                  </a:lnTo>
                  <a:lnTo>
                    <a:pt x="425" y="0"/>
                  </a:lnTo>
                  <a:lnTo>
                    <a:pt x="425" y="1"/>
                  </a:lnTo>
                  <a:close/>
                  <a:moveTo>
                    <a:pt x="157" y="180"/>
                  </a:moveTo>
                  <a:lnTo>
                    <a:pt x="160" y="188"/>
                  </a:lnTo>
                  <a:lnTo>
                    <a:pt x="160" y="194"/>
                  </a:lnTo>
                  <a:lnTo>
                    <a:pt x="158" y="199"/>
                  </a:lnTo>
                  <a:lnTo>
                    <a:pt x="161" y="208"/>
                  </a:lnTo>
                  <a:lnTo>
                    <a:pt x="159" y="216"/>
                  </a:lnTo>
                  <a:lnTo>
                    <a:pt x="161" y="220"/>
                  </a:lnTo>
                  <a:lnTo>
                    <a:pt x="165" y="222"/>
                  </a:lnTo>
                  <a:lnTo>
                    <a:pt x="171" y="224"/>
                  </a:lnTo>
                  <a:lnTo>
                    <a:pt x="167" y="228"/>
                  </a:lnTo>
                  <a:lnTo>
                    <a:pt x="163" y="234"/>
                  </a:lnTo>
                  <a:lnTo>
                    <a:pt x="158" y="235"/>
                  </a:lnTo>
                  <a:lnTo>
                    <a:pt x="158" y="230"/>
                  </a:lnTo>
                  <a:lnTo>
                    <a:pt x="159" y="227"/>
                  </a:lnTo>
                  <a:lnTo>
                    <a:pt x="153" y="226"/>
                  </a:lnTo>
                  <a:lnTo>
                    <a:pt x="143" y="223"/>
                  </a:lnTo>
                  <a:lnTo>
                    <a:pt x="145" y="219"/>
                  </a:lnTo>
                  <a:lnTo>
                    <a:pt x="142" y="213"/>
                  </a:lnTo>
                  <a:lnTo>
                    <a:pt x="142" y="203"/>
                  </a:lnTo>
                  <a:lnTo>
                    <a:pt x="136" y="201"/>
                  </a:lnTo>
                  <a:lnTo>
                    <a:pt x="134" y="198"/>
                  </a:lnTo>
                  <a:lnTo>
                    <a:pt x="137" y="192"/>
                  </a:lnTo>
                  <a:lnTo>
                    <a:pt x="144" y="187"/>
                  </a:lnTo>
                  <a:lnTo>
                    <a:pt x="148" y="195"/>
                  </a:lnTo>
                  <a:lnTo>
                    <a:pt x="153" y="186"/>
                  </a:lnTo>
                  <a:lnTo>
                    <a:pt x="156" y="180"/>
                  </a:lnTo>
                  <a:lnTo>
                    <a:pt x="157" y="180"/>
                  </a:lnTo>
                  <a:close/>
                  <a:moveTo>
                    <a:pt x="123" y="289"/>
                  </a:moveTo>
                  <a:lnTo>
                    <a:pt x="128" y="291"/>
                  </a:lnTo>
                  <a:lnTo>
                    <a:pt x="132" y="290"/>
                  </a:lnTo>
                  <a:lnTo>
                    <a:pt x="135" y="288"/>
                  </a:lnTo>
                  <a:lnTo>
                    <a:pt x="134" y="286"/>
                  </a:lnTo>
                  <a:lnTo>
                    <a:pt x="135" y="284"/>
                  </a:lnTo>
                  <a:lnTo>
                    <a:pt x="137" y="280"/>
                  </a:lnTo>
                  <a:lnTo>
                    <a:pt x="135" y="278"/>
                  </a:lnTo>
                  <a:lnTo>
                    <a:pt x="131" y="274"/>
                  </a:lnTo>
                  <a:lnTo>
                    <a:pt x="132" y="270"/>
                  </a:lnTo>
                  <a:lnTo>
                    <a:pt x="136" y="267"/>
                  </a:lnTo>
                  <a:lnTo>
                    <a:pt x="142" y="268"/>
                  </a:lnTo>
                  <a:lnTo>
                    <a:pt x="142" y="272"/>
                  </a:lnTo>
                  <a:lnTo>
                    <a:pt x="147" y="284"/>
                  </a:lnTo>
                  <a:lnTo>
                    <a:pt x="150" y="288"/>
                  </a:lnTo>
                  <a:lnTo>
                    <a:pt x="150" y="293"/>
                  </a:lnTo>
                  <a:lnTo>
                    <a:pt x="146" y="293"/>
                  </a:lnTo>
                  <a:lnTo>
                    <a:pt x="142" y="293"/>
                  </a:lnTo>
                  <a:lnTo>
                    <a:pt x="139" y="295"/>
                  </a:lnTo>
                  <a:lnTo>
                    <a:pt x="133" y="296"/>
                  </a:lnTo>
                  <a:lnTo>
                    <a:pt x="125" y="293"/>
                  </a:lnTo>
                  <a:lnTo>
                    <a:pt x="121" y="290"/>
                  </a:lnTo>
                  <a:lnTo>
                    <a:pt x="122" y="287"/>
                  </a:lnTo>
                  <a:lnTo>
                    <a:pt x="123" y="289"/>
                  </a:lnTo>
                  <a:close/>
                  <a:moveTo>
                    <a:pt x="143" y="314"/>
                  </a:moveTo>
                  <a:lnTo>
                    <a:pt x="139" y="321"/>
                  </a:lnTo>
                  <a:lnTo>
                    <a:pt x="132" y="328"/>
                  </a:lnTo>
                  <a:lnTo>
                    <a:pt x="128" y="333"/>
                  </a:lnTo>
                  <a:lnTo>
                    <a:pt x="124" y="333"/>
                  </a:lnTo>
                  <a:lnTo>
                    <a:pt x="125" y="328"/>
                  </a:lnTo>
                  <a:lnTo>
                    <a:pt x="131" y="325"/>
                  </a:lnTo>
                  <a:lnTo>
                    <a:pt x="132" y="321"/>
                  </a:lnTo>
                  <a:lnTo>
                    <a:pt x="136" y="317"/>
                  </a:lnTo>
                  <a:lnTo>
                    <a:pt x="143" y="313"/>
                  </a:lnTo>
                  <a:lnTo>
                    <a:pt x="145" y="313"/>
                  </a:lnTo>
                  <a:lnTo>
                    <a:pt x="143" y="314"/>
                  </a:lnTo>
                  <a:close/>
                  <a:moveTo>
                    <a:pt x="120" y="325"/>
                  </a:moveTo>
                  <a:lnTo>
                    <a:pt x="120" y="328"/>
                  </a:lnTo>
                  <a:lnTo>
                    <a:pt x="121" y="336"/>
                  </a:lnTo>
                  <a:lnTo>
                    <a:pt x="118" y="342"/>
                  </a:lnTo>
                  <a:lnTo>
                    <a:pt x="109" y="344"/>
                  </a:lnTo>
                  <a:lnTo>
                    <a:pt x="109" y="335"/>
                  </a:lnTo>
                  <a:lnTo>
                    <a:pt x="109" y="331"/>
                  </a:lnTo>
                  <a:lnTo>
                    <a:pt x="101" y="336"/>
                  </a:lnTo>
                  <a:lnTo>
                    <a:pt x="101" y="334"/>
                  </a:lnTo>
                  <a:lnTo>
                    <a:pt x="107" y="326"/>
                  </a:lnTo>
                  <a:lnTo>
                    <a:pt x="116" y="326"/>
                  </a:lnTo>
                  <a:lnTo>
                    <a:pt x="120" y="324"/>
                  </a:lnTo>
                  <a:lnTo>
                    <a:pt x="120" y="325"/>
                  </a:lnTo>
                  <a:close/>
                  <a:moveTo>
                    <a:pt x="153" y="353"/>
                  </a:moveTo>
                  <a:lnTo>
                    <a:pt x="159" y="353"/>
                  </a:lnTo>
                  <a:lnTo>
                    <a:pt x="161" y="354"/>
                  </a:lnTo>
                  <a:lnTo>
                    <a:pt x="159" y="362"/>
                  </a:lnTo>
                  <a:lnTo>
                    <a:pt x="154" y="373"/>
                  </a:lnTo>
                  <a:lnTo>
                    <a:pt x="149" y="373"/>
                  </a:lnTo>
                  <a:lnTo>
                    <a:pt x="147" y="367"/>
                  </a:lnTo>
                  <a:lnTo>
                    <a:pt x="150" y="358"/>
                  </a:lnTo>
                  <a:lnTo>
                    <a:pt x="152" y="352"/>
                  </a:lnTo>
                  <a:lnTo>
                    <a:pt x="153" y="353"/>
                  </a:lnTo>
                  <a:close/>
                  <a:moveTo>
                    <a:pt x="164" y="466"/>
                  </a:moveTo>
                  <a:lnTo>
                    <a:pt x="168" y="469"/>
                  </a:lnTo>
                  <a:lnTo>
                    <a:pt x="166" y="474"/>
                  </a:lnTo>
                  <a:lnTo>
                    <a:pt x="164" y="479"/>
                  </a:lnTo>
                  <a:lnTo>
                    <a:pt x="158" y="485"/>
                  </a:lnTo>
                  <a:lnTo>
                    <a:pt x="147" y="488"/>
                  </a:lnTo>
                  <a:lnTo>
                    <a:pt x="140" y="487"/>
                  </a:lnTo>
                  <a:lnTo>
                    <a:pt x="152" y="474"/>
                  </a:lnTo>
                  <a:lnTo>
                    <a:pt x="164" y="466"/>
                  </a:lnTo>
                  <a:close/>
                  <a:moveTo>
                    <a:pt x="148" y="560"/>
                  </a:moveTo>
                  <a:lnTo>
                    <a:pt x="142" y="543"/>
                  </a:lnTo>
                  <a:lnTo>
                    <a:pt x="147" y="546"/>
                  </a:lnTo>
                  <a:lnTo>
                    <a:pt x="151" y="551"/>
                  </a:lnTo>
                  <a:lnTo>
                    <a:pt x="154" y="556"/>
                  </a:lnTo>
                  <a:lnTo>
                    <a:pt x="148" y="560"/>
                  </a:lnTo>
                  <a:close/>
                  <a:moveTo>
                    <a:pt x="245" y="799"/>
                  </a:moveTo>
                  <a:lnTo>
                    <a:pt x="250" y="802"/>
                  </a:lnTo>
                  <a:lnTo>
                    <a:pt x="250" y="803"/>
                  </a:lnTo>
                  <a:lnTo>
                    <a:pt x="244" y="807"/>
                  </a:lnTo>
                  <a:lnTo>
                    <a:pt x="238" y="807"/>
                  </a:lnTo>
                  <a:lnTo>
                    <a:pt x="232" y="803"/>
                  </a:lnTo>
                  <a:lnTo>
                    <a:pt x="231" y="801"/>
                  </a:lnTo>
                  <a:lnTo>
                    <a:pt x="233" y="798"/>
                  </a:lnTo>
                  <a:lnTo>
                    <a:pt x="237" y="796"/>
                  </a:lnTo>
                  <a:lnTo>
                    <a:pt x="243" y="796"/>
                  </a:lnTo>
                  <a:lnTo>
                    <a:pt x="245" y="799"/>
                  </a:lnTo>
                  <a:close/>
                  <a:moveTo>
                    <a:pt x="129" y="690"/>
                  </a:moveTo>
                  <a:lnTo>
                    <a:pt x="127" y="690"/>
                  </a:lnTo>
                  <a:lnTo>
                    <a:pt x="118" y="694"/>
                  </a:lnTo>
                  <a:lnTo>
                    <a:pt x="107" y="690"/>
                  </a:lnTo>
                  <a:lnTo>
                    <a:pt x="105" y="686"/>
                  </a:lnTo>
                  <a:lnTo>
                    <a:pt x="106" y="677"/>
                  </a:lnTo>
                  <a:lnTo>
                    <a:pt x="106" y="674"/>
                  </a:lnTo>
                  <a:lnTo>
                    <a:pt x="103" y="671"/>
                  </a:lnTo>
                  <a:lnTo>
                    <a:pt x="94" y="673"/>
                  </a:lnTo>
                  <a:lnTo>
                    <a:pt x="84" y="678"/>
                  </a:lnTo>
                  <a:lnTo>
                    <a:pt x="77" y="679"/>
                  </a:lnTo>
                  <a:lnTo>
                    <a:pt x="71" y="676"/>
                  </a:lnTo>
                  <a:lnTo>
                    <a:pt x="70" y="673"/>
                  </a:lnTo>
                  <a:lnTo>
                    <a:pt x="69" y="668"/>
                  </a:lnTo>
                  <a:lnTo>
                    <a:pt x="68" y="663"/>
                  </a:lnTo>
                  <a:lnTo>
                    <a:pt x="68" y="657"/>
                  </a:lnTo>
                  <a:lnTo>
                    <a:pt x="66" y="654"/>
                  </a:lnTo>
                  <a:lnTo>
                    <a:pt x="75" y="652"/>
                  </a:lnTo>
                  <a:lnTo>
                    <a:pt x="87" y="649"/>
                  </a:lnTo>
                  <a:lnTo>
                    <a:pt x="98" y="647"/>
                  </a:lnTo>
                  <a:lnTo>
                    <a:pt x="130" y="636"/>
                  </a:lnTo>
                  <a:lnTo>
                    <a:pt x="139" y="626"/>
                  </a:lnTo>
                  <a:lnTo>
                    <a:pt x="144" y="619"/>
                  </a:lnTo>
                  <a:lnTo>
                    <a:pt x="140" y="614"/>
                  </a:lnTo>
                  <a:lnTo>
                    <a:pt x="140" y="611"/>
                  </a:lnTo>
                  <a:lnTo>
                    <a:pt x="142" y="603"/>
                  </a:lnTo>
                  <a:lnTo>
                    <a:pt x="145" y="593"/>
                  </a:lnTo>
                  <a:lnTo>
                    <a:pt x="145" y="585"/>
                  </a:lnTo>
                  <a:lnTo>
                    <a:pt x="135" y="584"/>
                  </a:lnTo>
                  <a:lnTo>
                    <a:pt x="120" y="589"/>
                  </a:lnTo>
                  <a:lnTo>
                    <a:pt x="116" y="585"/>
                  </a:lnTo>
                  <a:lnTo>
                    <a:pt x="142" y="570"/>
                  </a:lnTo>
                  <a:lnTo>
                    <a:pt x="157" y="563"/>
                  </a:lnTo>
                  <a:lnTo>
                    <a:pt x="170" y="559"/>
                  </a:lnTo>
                  <a:lnTo>
                    <a:pt x="185" y="564"/>
                  </a:lnTo>
                  <a:lnTo>
                    <a:pt x="196" y="567"/>
                  </a:lnTo>
                  <a:lnTo>
                    <a:pt x="204" y="570"/>
                  </a:lnTo>
                  <a:lnTo>
                    <a:pt x="210" y="564"/>
                  </a:lnTo>
                  <a:lnTo>
                    <a:pt x="214" y="563"/>
                  </a:lnTo>
                  <a:lnTo>
                    <a:pt x="210" y="559"/>
                  </a:lnTo>
                  <a:lnTo>
                    <a:pt x="209" y="554"/>
                  </a:lnTo>
                  <a:lnTo>
                    <a:pt x="211" y="550"/>
                  </a:lnTo>
                  <a:lnTo>
                    <a:pt x="216" y="542"/>
                  </a:lnTo>
                  <a:lnTo>
                    <a:pt x="223" y="536"/>
                  </a:lnTo>
                  <a:lnTo>
                    <a:pt x="215" y="532"/>
                  </a:lnTo>
                  <a:lnTo>
                    <a:pt x="221" y="523"/>
                  </a:lnTo>
                  <a:lnTo>
                    <a:pt x="228" y="520"/>
                  </a:lnTo>
                  <a:lnTo>
                    <a:pt x="231" y="512"/>
                  </a:lnTo>
                  <a:lnTo>
                    <a:pt x="233" y="505"/>
                  </a:lnTo>
                  <a:lnTo>
                    <a:pt x="238" y="500"/>
                  </a:lnTo>
                  <a:lnTo>
                    <a:pt x="235" y="498"/>
                  </a:lnTo>
                  <a:lnTo>
                    <a:pt x="226" y="503"/>
                  </a:lnTo>
                  <a:lnTo>
                    <a:pt x="218" y="504"/>
                  </a:lnTo>
                  <a:lnTo>
                    <a:pt x="212" y="504"/>
                  </a:lnTo>
                  <a:lnTo>
                    <a:pt x="211" y="498"/>
                  </a:lnTo>
                  <a:lnTo>
                    <a:pt x="210" y="494"/>
                  </a:lnTo>
                  <a:lnTo>
                    <a:pt x="210" y="491"/>
                  </a:lnTo>
                  <a:lnTo>
                    <a:pt x="207" y="494"/>
                  </a:lnTo>
                  <a:lnTo>
                    <a:pt x="206" y="485"/>
                  </a:lnTo>
                  <a:lnTo>
                    <a:pt x="201" y="476"/>
                  </a:lnTo>
                  <a:lnTo>
                    <a:pt x="201" y="469"/>
                  </a:lnTo>
                  <a:lnTo>
                    <a:pt x="205" y="462"/>
                  </a:lnTo>
                  <a:lnTo>
                    <a:pt x="210" y="456"/>
                  </a:lnTo>
                  <a:lnTo>
                    <a:pt x="216" y="449"/>
                  </a:lnTo>
                  <a:lnTo>
                    <a:pt x="221" y="444"/>
                  </a:lnTo>
                  <a:lnTo>
                    <a:pt x="227" y="441"/>
                  </a:lnTo>
                  <a:lnTo>
                    <a:pt x="230" y="440"/>
                  </a:lnTo>
                  <a:lnTo>
                    <a:pt x="234" y="441"/>
                  </a:lnTo>
                  <a:lnTo>
                    <a:pt x="237" y="438"/>
                  </a:lnTo>
                  <a:lnTo>
                    <a:pt x="232" y="436"/>
                  </a:lnTo>
                  <a:lnTo>
                    <a:pt x="219" y="431"/>
                  </a:lnTo>
                  <a:lnTo>
                    <a:pt x="212" y="434"/>
                  </a:lnTo>
                  <a:lnTo>
                    <a:pt x="210" y="436"/>
                  </a:lnTo>
                  <a:lnTo>
                    <a:pt x="205" y="436"/>
                  </a:lnTo>
                  <a:lnTo>
                    <a:pt x="194" y="438"/>
                  </a:lnTo>
                  <a:lnTo>
                    <a:pt x="183" y="436"/>
                  </a:lnTo>
                  <a:lnTo>
                    <a:pt x="178" y="431"/>
                  </a:lnTo>
                  <a:lnTo>
                    <a:pt x="175" y="431"/>
                  </a:lnTo>
                  <a:lnTo>
                    <a:pt x="174" y="438"/>
                  </a:lnTo>
                  <a:lnTo>
                    <a:pt x="170" y="442"/>
                  </a:lnTo>
                  <a:lnTo>
                    <a:pt x="165" y="439"/>
                  </a:lnTo>
                  <a:lnTo>
                    <a:pt x="159" y="429"/>
                  </a:lnTo>
                  <a:lnTo>
                    <a:pt x="154" y="425"/>
                  </a:lnTo>
                  <a:lnTo>
                    <a:pt x="152" y="425"/>
                  </a:lnTo>
                  <a:lnTo>
                    <a:pt x="149" y="427"/>
                  </a:lnTo>
                  <a:lnTo>
                    <a:pt x="147" y="438"/>
                  </a:lnTo>
                  <a:lnTo>
                    <a:pt x="145" y="439"/>
                  </a:lnTo>
                  <a:lnTo>
                    <a:pt x="142" y="435"/>
                  </a:lnTo>
                  <a:lnTo>
                    <a:pt x="142" y="414"/>
                  </a:lnTo>
                  <a:lnTo>
                    <a:pt x="144" y="410"/>
                  </a:lnTo>
                  <a:lnTo>
                    <a:pt x="148" y="416"/>
                  </a:lnTo>
                  <a:lnTo>
                    <a:pt x="150" y="408"/>
                  </a:lnTo>
                  <a:lnTo>
                    <a:pt x="154" y="402"/>
                  </a:lnTo>
                  <a:lnTo>
                    <a:pt x="163" y="393"/>
                  </a:lnTo>
                  <a:lnTo>
                    <a:pt x="170" y="383"/>
                  </a:lnTo>
                  <a:lnTo>
                    <a:pt x="176" y="376"/>
                  </a:lnTo>
                  <a:lnTo>
                    <a:pt x="178" y="368"/>
                  </a:lnTo>
                  <a:lnTo>
                    <a:pt x="174" y="362"/>
                  </a:lnTo>
                  <a:lnTo>
                    <a:pt x="172" y="358"/>
                  </a:lnTo>
                  <a:lnTo>
                    <a:pt x="174" y="354"/>
                  </a:lnTo>
                  <a:lnTo>
                    <a:pt x="175" y="350"/>
                  </a:lnTo>
                  <a:lnTo>
                    <a:pt x="177" y="346"/>
                  </a:lnTo>
                  <a:lnTo>
                    <a:pt x="179" y="342"/>
                  </a:lnTo>
                  <a:lnTo>
                    <a:pt x="183" y="338"/>
                  </a:lnTo>
                  <a:lnTo>
                    <a:pt x="188" y="339"/>
                  </a:lnTo>
                  <a:lnTo>
                    <a:pt x="188" y="337"/>
                  </a:lnTo>
                  <a:lnTo>
                    <a:pt x="184" y="332"/>
                  </a:lnTo>
                  <a:lnTo>
                    <a:pt x="180" y="329"/>
                  </a:lnTo>
                  <a:lnTo>
                    <a:pt x="178" y="326"/>
                  </a:lnTo>
                  <a:lnTo>
                    <a:pt x="175" y="337"/>
                  </a:lnTo>
                  <a:lnTo>
                    <a:pt x="173" y="338"/>
                  </a:lnTo>
                  <a:lnTo>
                    <a:pt x="168" y="332"/>
                  </a:lnTo>
                  <a:lnTo>
                    <a:pt x="166" y="333"/>
                  </a:lnTo>
                  <a:lnTo>
                    <a:pt x="164" y="337"/>
                  </a:lnTo>
                  <a:lnTo>
                    <a:pt x="162" y="337"/>
                  </a:lnTo>
                  <a:lnTo>
                    <a:pt x="159" y="339"/>
                  </a:lnTo>
                  <a:lnTo>
                    <a:pt x="159" y="336"/>
                  </a:lnTo>
                  <a:lnTo>
                    <a:pt x="161" y="330"/>
                  </a:lnTo>
                  <a:lnTo>
                    <a:pt x="171" y="318"/>
                  </a:lnTo>
                  <a:lnTo>
                    <a:pt x="174" y="313"/>
                  </a:lnTo>
                  <a:lnTo>
                    <a:pt x="172" y="314"/>
                  </a:lnTo>
                  <a:lnTo>
                    <a:pt x="159" y="322"/>
                  </a:lnTo>
                  <a:lnTo>
                    <a:pt x="156" y="324"/>
                  </a:lnTo>
                  <a:lnTo>
                    <a:pt x="156" y="328"/>
                  </a:lnTo>
                  <a:lnTo>
                    <a:pt x="157" y="335"/>
                  </a:lnTo>
                  <a:lnTo>
                    <a:pt x="156" y="339"/>
                  </a:lnTo>
                  <a:lnTo>
                    <a:pt x="153" y="346"/>
                  </a:lnTo>
                  <a:lnTo>
                    <a:pt x="150" y="350"/>
                  </a:lnTo>
                  <a:lnTo>
                    <a:pt x="146" y="355"/>
                  </a:lnTo>
                  <a:lnTo>
                    <a:pt x="138" y="364"/>
                  </a:lnTo>
                  <a:lnTo>
                    <a:pt x="133" y="373"/>
                  </a:lnTo>
                  <a:lnTo>
                    <a:pt x="130" y="376"/>
                  </a:lnTo>
                  <a:lnTo>
                    <a:pt x="124" y="374"/>
                  </a:lnTo>
                  <a:lnTo>
                    <a:pt x="125" y="372"/>
                  </a:lnTo>
                  <a:lnTo>
                    <a:pt x="132" y="361"/>
                  </a:lnTo>
                  <a:lnTo>
                    <a:pt x="136" y="354"/>
                  </a:lnTo>
                  <a:lnTo>
                    <a:pt x="142" y="348"/>
                  </a:lnTo>
                  <a:lnTo>
                    <a:pt x="146" y="344"/>
                  </a:lnTo>
                  <a:lnTo>
                    <a:pt x="148" y="339"/>
                  </a:lnTo>
                  <a:lnTo>
                    <a:pt x="147" y="336"/>
                  </a:lnTo>
                  <a:lnTo>
                    <a:pt x="142" y="336"/>
                  </a:lnTo>
                  <a:lnTo>
                    <a:pt x="145" y="329"/>
                  </a:lnTo>
                  <a:lnTo>
                    <a:pt x="149" y="320"/>
                  </a:lnTo>
                  <a:lnTo>
                    <a:pt x="152" y="316"/>
                  </a:lnTo>
                  <a:lnTo>
                    <a:pt x="153" y="313"/>
                  </a:lnTo>
                  <a:lnTo>
                    <a:pt x="155" y="310"/>
                  </a:lnTo>
                  <a:lnTo>
                    <a:pt x="158" y="304"/>
                  </a:lnTo>
                  <a:lnTo>
                    <a:pt x="160" y="301"/>
                  </a:lnTo>
                  <a:lnTo>
                    <a:pt x="166" y="293"/>
                  </a:lnTo>
                  <a:lnTo>
                    <a:pt x="170" y="288"/>
                  </a:lnTo>
                  <a:lnTo>
                    <a:pt x="175" y="282"/>
                  </a:lnTo>
                  <a:lnTo>
                    <a:pt x="176" y="278"/>
                  </a:lnTo>
                  <a:lnTo>
                    <a:pt x="176" y="277"/>
                  </a:lnTo>
                  <a:lnTo>
                    <a:pt x="174" y="277"/>
                  </a:lnTo>
                  <a:lnTo>
                    <a:pt x="165" y="282"/>
                  </a:lnTo>
                  <a:lnTo>
                    <a:pt x="157" y="285"/>
                  </a:lnTo>
                  <a:lnTo>
                    <a:pt x="155" y="285"/>
                  </a:lnTo>
                  <a:lnTo>
                    <a:pt x="151" y="278"/>
                  </a:lnTo>
                  <a:lnTo>
                    <a:pt x="147" y="274"/>
                  </a:lnTo>
                  <a:lnTo>
                    <a:pt x="149" y="269"/>
                  </a:lnTo>
                  <a:lnTo>
                    <a:pt x="149" y="266"/>
                  </a:lnTo>
                  <a:lnTo>
                    <a:pt x="147" y="265"/>
                  </a:lnTo>
                  <a:lnTo>
                    <a:pt x="142" y="263"/>
                  </a:lnTo>
                  <a:lnTo>
                    <a:pt x="142" y="260"/>
                  </a:lnTo>
                  <a:lnTo>
                    <a:pt x="147" y="259"/>
                  </a:lnTo>
                  <a:lnTo>
                    <a:pt x="156" y="259"/>
                  </a:lnTo>
                  <a:lnTo>
                    <a:pt x="158" y="253"/>
                  </a:lnTo>
                  <a:lnTo>
                    <a:pt x="159" y="250"/>
                  </a:lnTo>
                  <a:lnTo>
                    <a:pt x="160" y="248"/>
                  </a:lnTo>
                  <a:lnTo>
                    <a:pt x="163" y="244"/>
                  </a:lnTo>
                  <a:lnTo>
                    <a:pt x="167" y="242"/>
                  </a:lnTo>
                  <a:lnTo>
                    <a:pt x="168" y="238"/>
                  </a:lnTo>
                  <a:lnTo>
                    <a:pt x="172" y="235"/>
                  </a:lnTo>
                  <a:lnTo>
                    <a:pt x="175" y="230"/>
                  </a:lnTo>
                  <a:lnTo>
                    <a:pt x="176" y="227"/>
                  </a:lnTo>
                  <a:lnTo>
                    <a:pt x="182" y="223"/>
                  </a:lnTo>
                  <a:lnTo>
                    <a:pt x="179" y="220"/>
                  </a:lnTo>
                  <a:lnTo>
                    <a:pt x="184" y="218"/>
                  </a:lnTo>
                  <a:lnTo>
                    <a:pt x="185" y="215"/>
                  </a:lnTo>
                  <a:lnTo>
                    <a:pt x="176" y="213"/>
                  </a:lnTo>
                  <a:lnTo>
                    <a:pt x="171" y="212"/>
                  </a:lnTo>
                  <a:lnTo>
                    <a:pt x="171" y="209"/>
                  </a:lnTo>
                  <a:lnTo>
                    <a:pt x="174" y="200"/>
                  </a:lnTo>
                  <a:lnTo>
                    <a:pt x="177" y="199"/>
                  </a:lnTo>
                  <a:lnTo>
                    <a:pt x="182" y="201"/>
                  </a:lnTo>
                  <a:lnTo>
                    <a:pt x="184" y="201"/>
                  </a:lnTo>
                  <a:lnTo>
                    <a:pt x="179" y="196"/>
                  </a:lnTo>
                  <a:lnTo>
                    <a:pt x="181" y="192"/>
                  </a:lnTo>
                  <a:lnTo>
                    <a:pt x="182" y="188"/>
                  </a:lnTo>
                  <a:lnTo>
                    <a:pt x="183" y="186"/>
                  </a:lnTo>
                  <a:lnTo>
                    <a:pt x="184" y="180"/>
                  </a:lnTo>
                  <a:lnTo>
                    <a:pt x="188" y="178"/>
                  </a:lnTo>
                  <a:lnTo>
                    <a:pt x="192" y="179"/>
                  </a:lnTo>
                  <a:lnTo>
                    <a:pt x="196" y="176"/>
                  </a:lnTo>
                  <a:lnTo>
                    <a:pt x="200" y="176"/>
                  </a:lnTo>
                  <a:lnTo>
                    <a:pt x="204" y="176"/>
                  </a:lnTo>
                  <a:lnTo>
                    <a:pt x="208" y="174"/>
                  </a:lnTo>
                  <a:lnTo>
                    <a:pt x="204" y="166"/>
                  </a:lnTo>
                  <a:lnTo>
                    <a:pt x="204" y="162"/>
                  </a:lnTo>
                  <a:lnTo>
                    <a:pt x="208" y="161"/>
                  </a:lnTo>
                  <a:lnTo>
                    <a:pt x="211" y="151"/>
                  </a:lnTo>
                  <a:lnTo>
                    <a:pt x="214" y="151"/>
                  </a:lnTo>
                  <a:lnTo>
                    <a:pt x="219" y="152"/>
                  </a:lnTo>
                  <a:lnTo>
                    <a:pt x="222" y="147"/>
                  </a:lnTo>
                  <a:lnTo>
                    <a:pt x="224" y="141"/>
                  </a:lnTo>
                  <a:lnTo>
                    <a:pt x="229" y="137"/>
                  </a:lnTo>
                  <a:lnTo>
                    <a:pt x="237" y="130"/>
                  </a:lnTo>
                  <a:lnTo>
                    <a:pt x="242" y="130"/>
                  </a:lnTo>
                  <a:lnTo>
                    <a:pt x="245" y="130"/>
                  </a:lnTo>
                  <a:lnTo>
                    <a:pt x="251" y="133"/>
                  </a:lnTo>
                  <a:lnTo>
                    <a:pt x="253" y="133"/>
                  </a:lnTo>
                  <a:lnTo>
                    <a:pt x="259" y="137"/>
                  </a:lnTo>
                  <a:lnTo>
                    <a:pt x="267" y="139"/>
                  </a:lnTo>
                  <a:lnTo>
                    <a:pt x="273" y="139"/>
                  </a:lnTo>
                  <a:lnTo>
                    <a:pt x="281" y="141"/>
                  </a:lnTo>
                  <a:lnTo>
                    <a:pt x="292" y="142"/>
                  </a:lnTo>
                  <a:lnTo>
                    <a:pt x="299" y="142"/>
                  </a:lnTo>
                  <a:lnTo>
                    <a:pt x="304" y="141"/>
                  </a:lnTo>
                  <a:lnTo>
                    <a:pt x="312" y="147"/>
                  </a:lnTo>
                  <a:lnTo>
                    <a:pt x="309" y="155"/>
                  </a:lnTo>
                  <a:lnTo>
                    <a:pt x="305" y="166"/>
                  </a:lnTo>
                  <a:lnTo>
                    <a:pt x="293" y="170"/>
                  </a:lnTo>
                  <a:lnTo>
                    <a:pt x="284" y="180"/>
                  </a:lnTo>
                  <a:lnTo>
                    <a:pt x="266" y="185"/>
                  </a:lnTo>
                  <a:lnTo>
                    <a:pt x="256" y="192"/>
                  </a:lnTo>
                  <a:lnTo>
                    <a:pt x="252" y="196"/>
                  </a:lnTo>
                  <a:lnTo>
                    <a:pt x="263" y="200"/>
                  </a:lnTo>
                  <a:lnTo>
                    <a:pt x="265" y="201"/>
                  </a:lnTo>
                  <a:lnTo>
                    <a:pt x="256" y="206"/>
                  </a:lnTo>
                  <a:lnTo>
                    <a:pt x="244" y="206"/>
                  </a:lnTo>
                  <a:lnTo>
                    <a:pt x="242" y="210"/>
                  </a:lnTo>
                  <a:lnTo>
                    <a:pt x="250" y="210"/>
                  </a:lnTo>
                  <a:lnTo>
                    <a:pt x="249" y="213"/>
                  </a:lnTo>
                  <a:lnTo>
                    <a:pt x="246" y="218"/>
                  </a:lnTo>
                  <a:lnTo>
                    <a:pt x="248" y="222"/>
                  </a:lnTo>
                  <a:lnTo>
                    <a:pt x="255" y="218"/>
                  </a:lnTo>
                  <a:lnTo>
                    <a:pt x="286" y="216"/>
                  </a:lnTo>
                  <a:lnTo>
                    <a:pt x="295" y="221"/>
                  </a:lnTo>
                  <a:lnTo>
                    <a:pt x="304" y="222"/>
                  </a:lnTo>
                  <a:lnTo>
                    <a:pt x="313" y="225"/>
                  </a:lnTo>
                  <a:lnTo>
                    <a:pt x="321" y="228"/>
                  </a:lnTo>
                  <a:lnTo>
                    <a:pt x="331" y="230"/>
                  </a:lnTo>
                  <a:lnTo>
                    <a:pt x="340" y="233"/>
                  </a:lnTo>
                  <a:lnTo>
                    <a:pt x="344" y="234"/>
                  </a:lnTo>
                  <a:lnTo>
                    <a:pt x="345" y="242"/>
                  </a:lnTo>
                  <a:lnTo>
                    <a:pt x="342" y="257"/>
                  </a:lnTo>
                  <a:lnTo>
                    <a:pt x="337" y="260"/>
                  </a:lnTo>
                  <a:lnTo>
                    <a:pt x="332" y="263"/>
                  </a:lnTo>
                  <a:lnTo>
                    <a:pt x="327" y="267"/>
                  </a:lnTo>
                  <a:lnTo>
                    <a:pt x="324" y="273"/>
                  </a:lnTo>
                  <a:lnTo>
                    <a:pt x="322" y="279"/>
                  </a:lnTo>
                  <a:lnTo>
                    <a:pt x="316" y="287"/>
                  </a:lnTo>
                  <a:lnTo>
                    <a:pt x="313" y="295"/>
                  </a:lnTo>
                  <a:lnTo>
                    <a:pt x="312" y="295"/>
                  </a:lnTo>
                  <a:lnTo>
                    <a:pt x="310" y="298"/>
                  </a:lnTo>
                  <a:lnTo>
                    <a:pt x="307" y="300"/>
                  </a:lnTo>
                  <a:lnTo>
                    <a:pt x="299" y="307"/>
                  </a:lnTo>
                  <a:lnTo>
                    <a:pt x="295" y="314"/>
                  </a:lnTo>
                  <a:lnTo>
                    <a:pt x="289" y="320"/>
                  </a:lnTo>
                  <a:lnTo>
                    <a:pt x="283" y="321"/>
                  </a:lnTo>
                  <a:lnTo>
                    <a:pt x="276" y="319"/>
                  </a:lnTo>
                  <a:lnTo>
                    <a:pt x="276" y="324"/>
                  </a:lnTo>
                  <a:lnTo>
                    <a:pt x="279" y="326"/>
                  </a:lnTo>
                  <a:lnTo>
                    <a:pt x="283" y="335"/>
                  </a:lnTo>
                  <a:lnTo>
                    <a:pt x="285" y="341"/>
                  </a:lnTo>
                  <a:lnTo>
                    <a:pt x="277" y="342"/>
                  </a:lnTo>
                  <a:lnTo>
                    <a:pt x="268" y="340"/>
                  </a:lnTo>
                  <a:lnTo>
                    <a:pt x="261" y="341"/>
                  </a:lnTo>
                  <a:lnTo>
                    <a:pt x="255" y="344"/>
                  </a:lnTo>
                  <a:lnTo>
                    <a:pt x="251" y="350"/>
                  </a:lnTo>
                  <a:lnTo>
                    <a:pt x="251" y="352"/>
                  </a:lnTo>
                  <a:lnTo>
                    <a:pt x="256" y="356"/>
                  </a:lnTo>
                  <a:lnTo>
                    <a:pt x="263" y="358"/>
                  </a:lnTo>
                  <a:lnTo>
                    <a:pt x="271" y="357"/>
                  </a:lnTo>
                  <a:lnTo>
                    <a:pt x="278" y="357"/>
                  </a:lnTo>
                  <a:lnTo>
                    <a:pt x="282" y="358"/>
                  </a:lnTo>
                  <a:lnTo>
                    <a:pt x="287" y="364"/>
                  </a:lnTo>
                  <a:lnTo>
                    <a:pt x="295" y="371"/>
                  </a:lnTo>
                  <a:lnTo>
                    <a:pt x="302" y="378"/>
                  </a:lnTo>
                  <a:lnTo>
                    <a:pt x="305" y="389"/>
                  </a:lnTo>
                  <a:lnTo>
                    <a:pt x="311" y="400"/>
                  </a:lnTo>
                  <a:lnTo>
                    <a:pt x="317" y="408"/>
                  </a:lnTo>
                  <a:lnTo>
                    <a:pt x="316" y="419"/>
                  </a:lnTo>
                  <a:lnTo>
                    <a:pt x="314" y="431"/>
                  </a:lnTo>
                  <a:lnTo>
                    <a:pt x="313" y="440"/>
                  </a:lnTo>
                  <a:lnTo>
                    <a:pt x="313" y="449"/>
                  </a:lnTo>
                  <a:lnTo>
                    <a:pt x="316" y="462"/>
                  </a:lnTo>
                  <a:lnTo>
                    <a:pt x="320" y="473"/>
                  </a:lnTo>
                  <a:lnTo>
                    <a:pt x="320" y="485"/>
                  </a:lnTo>
                  <a:lnTo>
                    <a:pt x="323" y="489"/>
                  </a:lnTo>
                  <a:lnTo>
                    <a:pt x="334" y="494"/>
                  </a:lnTo>
                  <a:lnTo>
                    <a:pt x="342" y="500"/>
                  </a:lnTo>
                  <a:lnTo>
                    <a:pt x="347" y="513"/>
                  </a:lnTo>
                  <a:lnTo>
                    <a:pt x="350" y="523"/>
                  </a:lnTo>
                  <a:lnTo>
                    <a:pt x="354" y="534"/>
                  </a:lnTo>
                  <a:lnTo>
                    <a:pt x="354" y="547"/>
                  </a:lnTo>
                  <a:lnTo>
                    <a:pt x="360" y="560"/>
                  </a:lnTo>
                  <a:lnTo>
                    <a:pt x="365" y="567"/>
                  </a:lnTo>
                  <a:lnTo>
                    <a:pt x="364" y="581"/>
                  </a:lnTo>
                  <a:lnTo>
                    <a:pt x="352" y="577"/>
                  </a:lnTo>
                  <a:lnTo>
                    <a:pt x="349" y="573"/>
                  </a:lnTo>
                  <a:lnTo>
                    <a:pt x="345" y="566"/>
                  </a:lnTo>
                  <a:lnTo>
                    <a:pt x="341" y="567"/>
                  </a:lnTo>
                  <a:lnTo>
                    <a:pt x="346" y="575"/>
                  </a:lnTo>
                  <a:lnTo>
                    <a:pt x="351" y="582"/>
                  </a:lnTo>
                  <a:lnTo>
                    <a:pt x="354" y="585"/>
                  </a:lnTo>
                  <a:lnTo>
                    <a:pt x="357" y="590"/>
                  </a:lnTo>
                  <a:lnTo>
                    <a:pt x="361" y="596"/>
                  </a:lnTo>
                  <a:lnTo>
                    <a:pt x="364" y="604"/>
                  </a:lnTo>
                  <a:lnTo>
                    <a:pt x="367" y="610"/>
                  </a:lnTo>
                  <a:lnTo>
                    <a:pt x="365" y="619"/>
                  </a:lnTo>
                  <a:lnTo>
                    <a:pt x="361" y="624"/>
                  </a:lnTo>
                  <a:lnTo>
                    <a:pt x="354" y="630"/>
                  </a:lnTo>
                  <a:lnTo>
                    <a:pt x="348" y="634"/>
                  </a:lnTo>
                  <a:lnTo>
                    <a:pt x="343" y="641"/>
                  </a:lnTo>
                  <a:lnTo>
                    <a:pt x="349" y="644"/>
                  </a:lnTo>
                  <a:lnTo>
                    <a:pt x="355" y="646"/>
                  </a:lnTo>
                  <a:lnTo>
                    <a:pt x="357" y="651"/>
                  </a:lnTo>
                  <a:lnTo>
                    <a:pt x="363" y="647"/>
                  </a:lnTo>
                  <a:lnTo>
                    <a:pt x="370" y="640"/>
                  </a:lnTo>
                  <a:lnTo>
                    <a:pt x="378" y="641"/>
                  </a:lnTo>
                  <a:lnTo>
                    <a:pt x="389" y="641"/>
                  </a:lnTo>
                  <a:lnTo>
                    <a:pt x="401" y="644"/>
                  </a:lnTo>
                  <a:lnTo>
                    <a:pt x="408" y="648"/>
                  </a:lnTo>
                  <a:lnTo>
                    <a:pt x="415" y="655"/>
                  </a:lnTo>
                  <a:lnTo>
                    <a:pt x="421" y="668"/>
                  </a:lnTo>
                  <a:lnTo>
                    <a:pt x="421" y="683"/>
                  </a:lnTo>
                  <a:lnTo>
                    <a:pt x="417" y="697"/>
                  </a:lnTo>
                  <a:lnTo>
                    <a:pt x="408" y="715"/>
                  </a:lnTo>
                  <a:lnTo>
                    <a:pt x="400" y="723"/>
                  </a:lnTo>
                  <a:lnTo>
                    <a:pt x="393" y="724"/>
                  </a:lnTo>
                  <a:lnTo>
                    <a:pt x="389" y="723"/>
                  </a:lnTo>
                  <a:lnTo>
                    <a:pt x="388" y="728"/>
                  </a:lnTo>
                  <a:lnTo>
                    <a:pt x="389" y="731"/>
                  </a:lnTo>
                  <a:lnTo>
                    <a:pt x="385" y="737"/>
                  </a:lnTo>
                  <a:lnTo>
                    <a:pt x="378" y="738"/>
                  </a:lnTo>
                  <a:lnTo>
                    <a:pt x="374" y="734"/>
                  </a:lnTo>
                  <a:lnTo>
                    <a:pt x="368" y="735"/>
                  </a:lnTo>
                  <a:lnTo>
                    <a:pt x="361" y="738"/>
                  </a:lnTo>
                  <a:lnTo>
                    <a:pt x="366" y="741"/>
                  </a:lnTo>
                  <a:lnTo>
                    <a:pt x="368" y="744"/>
                  </a:lnTo>
                  <a:lnTo>
                    <a:pt x="362" y="748"/>
                  </a:lnTo>
                  <a:lnTo>
                    <a:pt x="359" y="753"/>
                  </a:lnTo>
                  <a:lnTo>
                    <a:pt x="349" y="754"/>
                  </a:lnTo>
                  <a:lnTo>
                    <a:pt x="352" y="760"/>
                  </a:lnTo>
                  <a:lnTo>
                    <a:pt x="352" y="769"/>
                  </a:lnTo>
                  <a:lnTo>
                    <a:pt x="363" y="773"/>
                  </a:lnTo>
                  <a:lnTo>
                    <a:pt x="372" y="773"/>
                  </a:lnTo>
                  <a:lnTo>
                    <a:pt x="385" y="776"/>
                  </a:lnTo>
                  <a:lnTo>
                    <a:pt x="387" y="781"/>
                  </a:lnTo>
                  <a:lnTo>
                    <a:pt x="383" y="791"/>
                  </a:lnTo>
                  <a:lnTo>
                    <a:pt x="372" y="796"/>
                  </a:lnTo>
                  <a:lnTo>
                    <a:pt x="360" y="801"/>
                  </a:lnTo>
                  <a:lnTo>
                    <a:pt x="357" y="804"/>
                  </a:lnTo>
                  <a:lnTo>
                    <a:pt x="350" y="806"/>
                  </a:lnTo>
                  <a:lnTo>
                    <a:pt x="339" y="806"/>
                  </a:lnTo>
                  <a:lnTo>
                    <a:pt x="321" y="807"/>
                  </a:lnTo>
                  <a:lnTo>
                    <a:pt x="310" y="807"/>
                  </a:lnTo>
                  <a:lnTo>
                    <a:pt x="300" y="802"/>
                  </a:lnTo>
                  <a:lnTo>
                    <a:pt x="292" y="802"/>
                  </a:lnTo>
                  <a:lnTo>
                    <a:pt x="263" y="800"/>
                  </a:lnTo>
                  <a:lnTo>
                    <a:pt x="259" y="795"/>
                  </a:lnTo>
                  <a:lnTo>
                    <a:pt x="258" y="791"/>
                  </a:lnTo>
                  <a:lnTo>
                    <a:pt x="250" y="791"/>
                  </a:lnTo>
                  <a:lnTo>
                    <a:pt x="244" y="788"/>
                  </a:lnTo>
                  <a:lnTo>
                    <a:pt x="240" y="782"/>
                  </a:lnTo>
                  <a:lnTo>
                    <a:pt x="238" y="787"/>
                  </a:lnTo>
                  <a:lnTo>
                    <a:pt x="237" y="791"/>
                  </a:lnTo>
                  <a:lnTo>
                    <a:pt x="230" y="793"/>
                  </a:lnTo>
                  <a:lnTo>
                    <a:pt x="226" y="795"/>
                  </a:lnTo>
                  <a:lnTo>
                    <a:pt x="212" y="792"/>
                  </a:lnTo>
                  <a:lnTo>
                    <a:pt x="201" y="790"/>
                  </a:lnTo>
                  <a:lnTo>
                    <a:pt x="203" y="797"/>
                  </a:lnTo>
                  <a:lnTo>
                    <a:pt x="197" y="798"/>
                  </a:lnTo>
                  <a:lnTo>
                    <a:pt x="189" y="793"/>
                  </a:lnTo>
                  <a:lnTo>
                    <a:pt x="179" y="793"/>
                  </a:lnTo>
                  <a:lnTo>
                    <a:pt x="175" y="796"/>
                  </a:lnTo>
                  <a:lnTo>
                    <a:pt x="173" y="793"/>
                  </a:lnTo>
                  <a:lnTo>
                    <a:pt x="171" y="788"/>
                  </a:lnTo>
                  <a:lnTo>
                    <a:pt x="163" y="776"/>
                  </a:lnTo>
                  <a:lnTo>
                    <a:pt x="159" y="777"/>
                  </a:lnTo>
                  <a:lnTo>
                    <a:pt x="147" y="777"/>
                  </a:lnTo>
                  <a:lnTo>
                    <a:pt x="137" y="779"/>
                  </a:lnTo>
                  <a:lnTo>
                    <a:pt x="132" y="777"/>
                  </a:lnTo>
                  <a:lnTo>
                    <a:pt x="127" y="777"/>
                  </a:lnTo>
                  <a:lnTo>
                    <a:pt x="117" y="796"/>
                  </a:lnTo>
                  <a:lnTo>
                    <a:pt x="109" y="803"/>
                  </a:lnTo>
                  <a:lnTo>
                    <a:pt x="107" y="803"/>
                  </a:lnTo>
                  <a:lnTo>
                    <a:pt x="102" y="800"/>
                  </a:lnTo>
                  <a:lnTo>
                    <a:pt x="98" y="796"/>
                  </a:lnTo>
                  <a:lnTo>
                    <a:pt x="86" y="789"/>
                  </a:lnTo>
                  <a:lnTo>
                    <a:pt x="81" y="787"/>
                  </a:lnTo>
                  <a:lnTo>
                    <a:pt x="74" y="785"/>
                  </a:lnTo>
                  <a:lnTo>
                    <a:pt x="67" y="784"/>
                  </a:lnTo>
                  <a:lnTo>
                    <a:pt x="59" y="781"/>
                  </a:lnTo>
                  <a:lnTo>
                    <a:pt x="51" y="790"/>
                  </a:lnTo>
                  <a:lnTo>
                    <a:pt x="38" y="792"/>
                  </a:lnTo>
                  <a:lnTo>
                    <a:pt x="33" y="800"/>
                  </a:lnTo>
                  <a:lnTo>
                    <a:pt x="29" y="802"/>
                  </a:lnTo>
                  <a:lnTo>
                    <a:pt x="27" y="798"/>
                  </a:lnTo>
                  <a:lnTo>
                    <a:pt x="22" y="798"/>
                  </a:lnTo>
                  <a:lnTo>
                    <a:pt x="19" y="793"/>
                  </a:lnTo>
                  <a:lnTo>
                    <a:pt x="14" y="788"/>
                  </a:lnTo>
                  <a:lnTo>
                    <a:pt x="10" y="789"/>
                  </a:lnTo>
                  <a:lnTo>
                    <a:pt x="5" y="795"/>
                  </a:lnTo>
                  <a:lnTo>
                    <a:pt x="7" y="791"/>
                  </a:lnTo>
                  <a:lnTo>
                    <a:pt x="12" y="785"/>
                  </a:lnTo>
                  <a:lnTo>
                    <a:pt x="19" y="781"/>
                  </a:lnTo>
                  <a:lnTo>
                    <a:pt x="29" y="779"/>
                  </a:lnTo>
                  <a:lnTo>
                    <a:pt x="37" y="774"/>
                  </a:lnTo>
                  <a:lnTo>
                    <a:pt x="78" y="748"/>
                  </a:lnTo>
                  <a:lnTo>
                    <a:pt x="88" y="737"/>
                  </a:lnTo>
                  <a:lnTo>
                    <a:pt x="99" y="734"/>
                  </a:lnTo>
                  <a:lnTo>
                    <a:pt x="105" y="728"/>
                  </a:lnTo>
                  <a:lnTo>
                    <a:pt x="106" y="726"/>
                  </a:lnTo>
                  <a:lnTo>
                    <a:pt x="120" y="727"/>
                  </a:lnTo>
                  <a:lnTo>
                    <a:pt x="133" y="730"/>
                  </a:lnTo>
                  <a:lnTo>
                    <a:pt x="149" y="734"/>
                  </a:lnTo>
                  <a:lnTo>
                    <a:pt x="158" y="735"/>
                  </a:lnTo>
                  <a:lnTo>
                    <a:pt x="161" y="734"/>
                  </a:lnTo>
                  <a:lnTo>
                    <a:pt x="165" y="732"/>
                  </a:lnTo>
                  <a:lnTo>
                    <a:pt x="168" y="726"/>
                  </a:lnTo>
                  <a:lnTo>
                    <a:pt x="178" y="720"/>
                  </a:lnTo>
                  <a:lnTo>
                    <a:pt x="188" y="712"/>
                  </a:lnTo>
                  <a:lnTo>
                    <a:pt x="194" y="706"/>
                  </a:lnTo>
                  <a:lnTo>
                    <a:pt x="194" y="700"/>
                  </a:lnTo>
                  <a:lnTo>
                    <a:pt x="179" y="707"/>
                  </a:lnTo>
                  <a:lnTo>
                    <a:pt x="172" y="708"/>
                  </a:lnTo>
                  <a:lnTo>
                    <a:pt x="165" y="711"/>
                  </a:lnTo>
                  <a:lnTo>
                    <a:pt x="159" y="716"/>
                  </a:lnTo>
                  <a:lnTo>
                    <a:pt x="153" y="718"/>
                  </a:lnTo>
                  <a:lnTo>
                    <a:pt x="145" y="717"/>
                  </a:lnTo>
                  <a:lnTo>
                    <a:pt x="140" y="713"/>
                  </a:lnTo>
                  <a:lnTo>
                    <a:pt x="137" y="706"/>
                  </a:lnTo>
                  <a:lnTo>
                    <a:pt x="133" y="698"/>
                  </a:lnTo>
                  <a:lnTo>
                    <a:pt x="132" y="692"/>
                  </a:lnTo>
                  <a:lnTo>
                    <a:pt x="129" y="690"/>
                  </a:lnTo>
                  <a:close/>
                  <a:moveTo>
                    <a:pt x="315" y="126"/>
                  </a:moveTo>
                  <a:lnTo>
                    <a:pt x="313" y="127"/>
                  </a:lnTo>
                  <a:lnTo>
                    <a:pt x="309" y="126"/>
                  </a:lnTo>
                  <a:lnTo>
                    <a:pt x="307" y="123"/>
                  </a:lnTo>
                  <a:lnTo>
                    <a:pt x="309" y="118"/>
                  </a:lnTo>
                  <a:lnTo>
                    <a:pt x="312" y="118"/>
                  </a:lnTo>
                  <a:lnTo>
                    <a:pt x="314" y="121"/>
                  </a:lnTo>
                  <a:lnTo>
                    <a:pt x="316" y="124"/>
                  </a:lnTo>
                  <a:lnTo>
                    <a:pt x="315" y="126"/>
                  </a:lnTo>
                  <a:close/>
                  <a:moveTo>
                    <a:pt x="336" y="123"/>
                  </a:moveTo>
                  <a:lnTo>
                    <a:pt x="334" y="123"/>
                  </a:lnTo>
                  <a:lnTo>
                    <a:pt x="327" y="118"/>
                  </a:lnTo>
                  <a:lnTo>
                    <a:pt x="321" y="118"/>
                  </a:lnTo>
                  <a:lnTo>
                    <a:pt x="316" y="116"/>
                  </a:lnTo>
                  <a:lnTo>
                    <a:pt x="313" y="112"/>
                  </a:lnTo>
                  <a:lnTo>
                    <a:pt x="315" y="107"/>
                  </a:lnTo>
                  <a:lnTo>
                    <a:pt x="318" y="100"/>
                  </a:lnTo>
                  <a:lnTo>
                    <a:pt x="321" y="101"/>
                  </a:lnTo>
                  <a:lnTo>
                    <a:pt x="324" y="107"/>
                  </a:lnTo>
                  <a:lnTo>
                    <a:pt x="323" y="111"/>
                  </a:lnTo>
                  <a:lnTo>
                    <a:pt x="324" y="114"/>
                  </a:lnTo>
                  <a:lnTo>
                    <a:pt x="328" y="115"/>
                  </a:lnTo>
                  <a:lnTo>
                    <a:pt x="331" y="118"/>
                  </a:lnTo>
                  <a:lnTo>
                    <a:pt x="336" y="118"/>
                  </a:lnTo>
                  <a:lnTo>
                    <a:pt x="337" y="120"/>
                  </a:lnTo>
                  <a:lnTo>
                    <a:pt x="336" y="123"/>
                  </a:lnTo>
                  <a:close/>
                  <a:moveTo>
                    <a:pt x="123" y="175"/>
                  </a:moveTo>
                  <a:lnTo>
                    <a:pt x="121" y="177"/>
                  </a:lnTo>
                  <a:lnTo>
                    <a:pt x="120" y="180"/>
                  </a:lnTo>
                  <a:lnTo>
                    <a:pt x="119" y="181"/>
                  </a:lnTo>
                  <a:lnTo>
                    <a:pt x="115" y="180"/>
                  </a:lnTo>
                  <a:lnTo>
                    <a:pt x="111" y="179"/>
                  </a:lnTo>
                  <a:lnTo>
                    <a:pt x="109" y="176"/>
                  </a:lnTo>
                  <a:lnTo>
                    <a:pt x="109" y="173"/>
                  </a:lnTo>
                  <a:lnTo>
                    <a:pt x="106" y="172"/>
                  </a:lnTo>
                  <a:lnTo>
                    <a:pt x="108" y="169"/>
                  </a:lnTo>
                  <a:lnTo>
                    <a:pt x="121" y="171"/>
                  </a:lnTo>
                  <a:lnTo>
                    <a:pt x="125" y="174"/>
                  </a:lnTo>
                  <a:lnTo>
                    <a:pt x="123" y="175"/>
                  </a:lnTo>
                  <a:close/>
                </a:path>
              </a:pathLst>
            </a:custGeom>
            <a:solidFill>
              <a:srgbClr val="00B050"/>
            </a:solidFill>
            <a:ln w="6350" cmpd="sng">
              <a:solidFill>
                <a:schemeClr val="bg1"/>
              </a:solidFill>
              <a:round/>
              <a:headEnd/>
              <a:tailEnd/>
            </a:ln>
          </p:spPr>
          <p:txBody>
            <a:bodyPr/>
            <a:lstStyle/>
            <a:p>
              <a:endParaRPr lang="it-IT"/>
            </a:p>
          </p:txBody>
        </p:sp>
        <p:sp>
          <p:nvSpPr>
            <p:cNvPr id="52" name="Freeform 49"/>
            <p:cNvSpPr>
              <a:spLocks noEditPoints="1"/>
            </p:cNvSpPr>
            <p:nvPr/>
          </p:nvSpPr>
          <p:spPr bwMode="auto">
            <a:xfrm>
              <a:off x="-2021" y="2901"/>
              <a:ext cx="800" cy="653"/>
            </a:xfrm>
            <a:custGeom>
              <a:avLst/>
              <a:gdLst>
                <a:gd name="T0" fmla="*/ 727 w 800"/>
                <a:gd name="T1" fmla="*/ 483 h 653"/>
                <a:gd name="T2" fmla="*/ 718 w 800"/>
                <a:gd name="T3" fmla="*/ 521 h 653"/>
                <a:gd name="T4" fmla="*/ 682 w 800"/>
                <a:gd name="T5" fmla="*/ 499 h 653"/>
                <a:gd name="T6" fmla="*/ 724 w 800"/>
                <a:gd name="T7" fmla="*/ 468 h 653"/>
                <a:gd name="T8" fmla="*/ 482 w 800"/>
                <a:gd name="T9" fmla="*/ 134 h 653"/>
                <a:gd name="T10" fmla="*/ 510 w 800"/>
                <a:gd name="T11" fmla="*/ 167 h 653"/>
                <a:gd name="T12" fmla="*/ 568 w 800"/>
                <a:gd name="T13" fmla="*/ 206 h 653"/>
                <a:gd name="T14" fmla="*/ 621 w 800"/>
                <a:gd name="T15" fmla="*/ 215 h 653"/>
                <a:gd name="T16" fmla="*/ 660 w 800"/>
                <a:gd name="T17" fmla="*/ 243 h 653"/>
                <a:gd name="T18" fmla="*/ 674 w 800"/>
                <a:gd name="T19" fmla="*/ 246 h 653"/>
                <a:gd name="T20" fmla="*/ 709 w 800"/>
                <a:gd name="T21" fmla="*/ 263 h 653"/>
                <a:gd name="T22" fmla="*/ 761 w 800"/>
                <a:gd name="T23" fmla="*/ 270 h 653"/>
                <a:gd name="T24" fmla="*/ 759 w 800"/>
                <a:gd name="T25" fmla="*/ 286 h 653"/>
                <a:gd name="T26" fmla="*/ 727 w 800"/>
                <a:gd name="T27" fmla="*/ 328 h 653"/>
                <a:gd name="T28" fmla="*/ 637 w 800"/>
                <a:gd name="T29" fmla="*/ 356 h 653"/>
                <a:gd name="T30" fmla="*/ 581 w 800"/>
                <a:gd name="T31" fmla="*/ 388 h 653"/>
                <a:gd name="T32" fmla="*/ 510 w 800"/>
                <a:gd name="T33" fmla="*/ 453 h 653"/>
                <a:gd name="T34" fmla="*/ 496 w 800"/>
                <a:gd name="T35" fmla="*/ 475 h 653"/>
                <a:gd name="T36" fmla="*/ 505 w 800"/>
                <a:gd name="T37" fmla="*/ 510 h 653"/>
                <a:gd name="T38" fmla="*/ 514 w 800"/>
                <a:gd name="T39" fmla="*/ 536 h 653"/>
                <a:gd name="T40" fmla="*/ 466 w 800"/>
                <a:gd name="T41" fmla="*/ 565 h 653"/>
                <a:gd name="T42" fmla="*/ 440 w 800"/>
                <a:gd name="T43" fmla="*/ 599 h 653"/>
                <a:gd name="T44" fmla="*/ 401 w 800"/>
                <a:gd name="T45" fmla="*/ 604 h 653"/>
                <a:gd name="T46" fmla="*/ 351 w 800"/>
                <a:gd name="T47" fmla="*/ 647 h 653"/>
                <a:gd name="T48" fmla="*/ 299 w 800"/>
                <a:gd name="T49" fmla="*/ 648 h 653"/>
                <a:gd name="T50" fmla="*/ 230 w 800"/>
                <a:gd name="T51" fmla="*/ 626 h 653"/>
                <a:gd name="T52" fmla="*/ 167 w 800"/>
                <a:gd name="T53" fmla="*/ 630 h 653"/>
                <a:gd name="T54" fmla="*/ 117 w 800"/>
                <a:gd name="T55" fmla="*/ 641 h 653"/>
                <a:gd name="T56" fmla="*/ 99 w 800"/>
                <a:gd name="T57" fmla="*/ 647 h 653"/>
                <a:gd name="T58" fmla="*/ 63 w 800"/>
                <a:gd name="T59" fmla="*/ 609 h 653"/>
                <a:gd name="T60" fmla="*/ 58 w 800"/>
                <a:gd name="T61" fmla="*/ 568 h 653"/>
                <a:gd name="T62" fmla="*/ 26 w 800"/>
                <a:gd name="T63" fmla="*/ 526 h 653"/>
                <a:gd name="T64" fmla="*/ 3 w 800"/>
                <a:gd name="T65" fmla="*/ 498 h 653"/>
                <a:gd name="T66" fmla="*/ 50 w 800"/>
                <a:gd name="T67" fmla="*/ 463 h 653"/>
                <a:gd name="T68" fmla="*/ 50 w 800"/>
                <a:gd name="T69" fmla="*/ 402 h 653"/>
                <a:gd name="T70" fmla="*/ 62 w 800"/>
                <a:gd name="T71" fmla="*/ 351 h 653"/>
                <a:gd name="T72" fmla="*/ 105 w 800"/>
                <a:gd name="T73" fmla="*/ 320 h 653"/>
                <a:gd name="T74" fmla="*/ 120 w 800"/>
                <a:gd name="T75" fmla="*/ 275 h 653"/>
                <a:gd name="T76" fmla="*/ 152 w 800"/>
                <a:gd name="T77" fmla="*/ 227 h 653"/>
                <a:gd name="T78" fmla="*/ 178 w 800"/>
                <a:gd name="T79" fmla="*/ 186 h 653"/>
                <a:gd name="T80" fmla="*/ 125 w 800"/>
                <a:gd name="T81" fmla="*/ 160 h 653"/>
                <a:gd name="T82" fmla="*/ 79 w 800"/>
                <a:gd name="T83" fmla="*/ 137 h 653"/>
                <a:gd name="T84" fmla="*/ 49 w 800"/>
                <a:gd name="T85" fmla="*/ 122 h 653"/>
                <a:gd name="T86" fmla="*/ 47 w 800"/>
                <a:gd name="T87" fmla="*/ 102 h 653"/>
                <a:gd name="T88" fmla="*/ 46 w 800"/>
                <a:gd name="T89" fmla="*/ 78 h 653"/>
                <a:gd name="T90" fmla="*/ 51 w 800"/>
                <a:gd name="T91" fmla="*/ 50 h 653"/>
                <a:gd name="T92" fmla="*/ 65 w 800"/>
                <a:gd name="T93" fmla="*/ 14 h 653"/>
                <a:gd name="T94" fmla="*/ 111 w 800"/>
                <a:gd name="T95" fmla="*/ 8 h 653"/>
                <a:gd name="T96" fmla="*/ 156 w 800"/>
                <a:gd name="T97" fmla="*/ 8 h 653"/>
                <a:gd name="T98" fmla="*/ 233 w 800"/>
                <a:gd name="T99" fmla="*/ 44 h 653"/>
                <a:gd name="T100" fmla="*/ 287 w 800"/>
                <a:gd name="T101" fmla="*/ 64 h 653"/>
                <a:gd name="T102" fmla="*/ 360 w 800"/>
                <a:gd name="T103" fmla="*/ 93 h 653"/>
                <a:gd name="T104" fmla="*/ 416 w 800"/>
                <a:gd name="T105" fmla="*/ 111 h 653"/>
                <a:gd name="T106" fmla="*/ 481 w 800"/>
                <a:gd name="T107" fmla="*/ 129 h 653"/>
                <a:gd name="T108" fmla="*/ 605 w 800"/>
                <a:gd name="T109" fmla="*/ 533 h 653"/>
                <a:gd name="T110" fmla="*/ 610 w 800"/>
                <a:gd name="T111" fmla="*/ 517 h 653"/>
                <a:gd name="T112" fmla="*/ 799 w 800"/>
                <a:gd name="T113" fmla="*/ 488 h 653"/>
                <a:gd name="T114" fmla="*/ 781 w 800"/>
                <a:gd name="T115" fmla="*/ 467 h 6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00" h="653">
                  <a:moveTo>
                    <a:pt x="732" y="468"/>
                  </a:moveTo>
                  <a:lnTo>
                    <a:pt x="732" y="470"/>
                  </a:lnTo>
                  <a:lnTo>
                    <a:pt x="727" y="478"/>
                  </a:lnTo>
                  <a:lnTo>
                    <a:pt x="727" y="483"/>
                  </a:lnTo>
                  <a:lnTo>
                    <a:pt x="737" y="484"/>
                  </a:lnTo>
                  <a:lnTo>
                    <a:pt x="742" y="494"/>
                  </a:lnTo>
                  <a:lnTo>
                    <a:pt x="733" y="510"/>
                  </a:lnTo>
                  <a:lnTo>
                    <a:pt x="718" y="521"/>
                  </a:lnTo>
                  <a:lnTo>
                    <a:pt x="701" y="507"/>
                  </a:lnTo>
                  <a:lnTo>
                    <a:pt x="699" y="497"/>
                  </a:lnTo>
                  <a:lnTo>
                    <a:pt x="690" y="496"/>
                  </a:lnTo>
                  <a:lnTo>
                    <a:pt x="682" y="499"/>
                  </a:lnTo>
                  <a:lnTo>
                    <a:pt x="677" y="489"/>
                  </a:lnTo>
                  <a:lnTo>
                    <a:pt x="690" y="478"/>
                  </a:lnTo>
                  <a:lnTo>
                    <a:pt x="711" y="471"/>
                  </a:lnTo>
                  <a:lnTo>
                    <a:pt x="724" y="468"/>
                  </a:lnTo>
                  <a:lnTo>
                    <a:pt x="732" y="466"/>
                  </a:lnTo>
                  <a:lnTo>
                    <a:pt x="732" y="468"/>
                  </a:lnTo>
                  <a:close/>
                  <a:moveTo>
                    <a:pt x="481" y="129"/>
                  </a:moveTo>
                  <a:lnTo>
                    <a:pt x="482" y="134"/>
                  </a:lnTo>
                  <a:lnTo>
                    <a:pt x="489" y="142"/>
                  </a:lnTo>
                  <a:lnTo>
                    <a:pt x="495" y="152"/>
                  </a:lnTo>
                  <a:lnTo>
                    <a:pt x="501" y="160"/>
                  </a:lnTo>
                  <a:lnTo>
                    <a:pt x="510" y="167"/>
                  </a:lnTo>
                  <a:lnTo>
                    <a:pt x="521" y="172"/>
                  </a:lnTo>
                  <a:lnTo>
                    <a:pt x="532" y="182"/>
                  </a:lnTo>
                  <a:lnTo>
                    <a:pt x="538" y="191"/>
                  </a:lnTo>
                  <a:lnTo>
                    <a:pt x="568" y="206"/>
                  </a:lnTo>
                  <a:lnTo>
                    <a:pt x="585" y="215"/>
                  </a:lnTo>
                  <a:lnTo>
                    <a:pt x="601" y="220"/>
                  </a:lnTo>
                  <a:lnTo>
                    <a:pt x="608" y="221"/>
                  </a:lnTo>
                  <a:lnTo>
                    <a:pt x="621" y="215"/>
                  </a:lnTo>
                  <a:lnTo>
                    <a:pt x="632" y="215"/>
                  </a:lnTo>
                  <a:lnTo>
                    <a:pt x="641" y="220"/>
                  </a:lnTo>
                  <a:lnTo>
                    <a:pt x="655" y="233"/>
                  </a:lnTo>
                  <a:lnTo>
                    <a:pt x="660" y="243"/>
                  </a:lnTo>
                  <a:lnTo>
                    <a:pt x="663" y="250"/>
                  </a:lnTo>
                  <a:lnTo>
                    <a:pt x="670" y="252"/>
                  </a:lnTo>
                  <a:lnTo>
                    <a:pt x="675" y="251"/>
                  </a:lnTo>
                  <a:lnTo>
                    <a:pt x="674" y="246"/>
                  </a:lnTo>
                  <a:lnTo>
                    <a:pt x="681" y="254"/>
                  </a:lnTo>
                  <a:lnTo>
                    <a:pt x="684" y="257"/>
                  </a:lnTo>
                  <a:lnTo>
                    <a:pt x="692" y="261"/>
                  </a:lnTo>
                  <a:lnTo>
                    <a:pt x="709" y="263"/>
                  </a:lnTo>
                  <a:lnTo>
                    <a:pt x="724" y="265"/>
                  </a:lnTo>
                  <a:lnTo>
                    <a:pt x="739" y="265"/>
                  </a:lnTo>
                  <a:lnTo>
                    <a:pt x="754" y="267"/>
                  </a:lnTo>
                  <a:lnTo>
                    <a:pt x="761" y="270"/>
                  </a:lnTo>
                  <a:lnTo>
                    <a:pt x="769" y="275"/>
                  </a:lnTo>
                  <a:lnTo>
                    <a:pt x="768" y="276"/>
                  </a:lnTo>
                  <a:lnTo>
                    <a:pt x="770" y="283"/>
                  </a:lnTo>
                  <a:lnTo>
                    <a:pt x="759" y="286"/>
                  </a:lnTo>
                  <a:lnTo>
                    <a:pt x="759" y="297"/>
                  </a:lnTo>
                  <a:lnTo>
                    <a:pt x="761" y="307"/>
                  </a:lnTo>
                  <a:lnTo>
                    <a:pt x="749" y="318"/>
                  </a:lnTo>
                  <a:lnTo>
                    <a:pt x="727" y="328"/>
                  </a:lnTo>
                  <a:lnTo>
                    <a:pt x="702" y="337"/>
                  </a:lnTo>
                  <a:lnTo>
                    <a:pt x="684" y="348"/>
                  </a:lnTo>
                  <a:lnTo>
                    <a:pt x="663" y="351"/>
                  </a:lnTo>
                  <a:lnTo>
                    <a:pt x="637" y="356"/>
                  </a:lnTo>
                  <a:lnTo>
                    <a:pt x="611" y="359"/>
                  </a:lnTo>
                  <a:lnTo>
                    <a:pt x="594" y="374"/>
                  </a:lnTo>
                  <a:lnTo>
                    <a:pt x="593" y="381"/>
                  </a:lnTo>
                  <a:lnTo>
                    <a:pt x="581" y="388"/>
                  </a:lnTo>
                  <a:lnTo>
                    <a:pt x="564" y="402"/>
                  </a:lnTo>
                  <a:lnTo>
                    <a:pt x="539" y="429"/>
                  </a:lnTo>
                  <a:lnTo>
                    <a:pt x="524" y="441"/>
                  </a:lnTo>
                  <a:lnTo>
                    <a:pt x="510" y="453"/>
                  </a:lnTo>
                  <a:lnTo>
                    <a:pt x="502" y="467"/>
                  </a:lnTo>
                  <a:lnTo>
                    <a:pt x="499" y="471"/>
                  </a:lnTo>
                  <a:lnTo>
                    <a:pt x="497" y="472"/>
                  </a:lnTo>
                  <a:lnTo>
                    <a:pt x="496" y="475"/>
                  </a:lnTo>
                  <a:lnTo>
                    <a:pt x="500" y="482"/>
                  </a:lnTo>
                  <a:lnTo>
                    <a:pt x="499" y="494"/>
                  </a:lnTo>
                  <a:lnTo>
                    <a:pt x="500" y="503"/>
                  </a:lnTo>
                  <a:lnTo>
                    <a:pt x="505" y="510"/>
                  </a:lnTo>
                  <a:lnTo>
                    <a:pt x="510" y="515"/>
                  </a:lnTo>
                  <a:lnTo>
                    <a:pt x="519" y="519"/>
                  </a:lnTo>
                  <a:lnTo>
                    <a:pt x="522" y="527"/>
                  </a:lnTo>
                  <a:lnTo>
                    <a:pt x="514" y="536"/>
                  </a:lnTo>
                  <a:lnTo>
                    <a:pt x="496" y="545"/>
                  </a:lnTo>
                  <a:lnTo>
                    <a:pt x="484" y="549"/>
                  </a:lnTo>
                  <a:lnTo>
                    <a:pt x="474" y="556"/>
                  </a:lnTo>
                  <a:lnTo>
                    <a:pt x="466" y="565"/>
                  </a:lnTo>
                  <a:lnTo>
                    <a:pt x="458" y="572"/>
                  </a:lnTo>
                  <a:lnTo>
                    <a:pt x="453" y="583"/>
                  </a:lnTo>
                  <a:lnTo>
                    <a:pt x="445" y="590"/>
                  </a:lnTo>
                  <a:lnTo>
                    <a:pt x="440" y="599"/>
                  </a:lnTo>
                  <a:lnTo>
                    <a:pt x="440" y="607"/>
                  </a:lnTo>
                  <a:lnTo>
                    <a:pt x="429" y="606"/>
                  </a:lnTo>
                  <a:lnTo>
                    <a:pt x="415" y="604"/>
                  </a:lnTo>
                  <a:lnTo>
                    <a:pt x="401" y="604"/>
                  </a:lnTo>
                  <a:lnTo>
                    <a:pt x="371" y="619"/>
                  </a:lnTo>
                  <a:lnTo>
                    <a:pt x="365" y="629"/>
                  </a:lnTo>
                  <a:lnTo>
                    <a:pt x="358" y="639"/>
                  </a:lnTo>
                  <a:lnTo>
                    <a:pt x="351" y="647"/>
                  </a:lnTo>
                  <a:lnTo>
                    <a:pt x="343" y="653"/>
                  </a:lnTo>
                  <a:lnTo>
                    <a:pt x="333" y="652"/>
                  </a:lnTo>
                  <a:lnTo>
                    <a:pt x="318" y="646"/>
                  </a:lnTo>
                  <a:lnTo>
                    <a:pt x="299" y="648"/>
                  </a:lnTo>
                  <a:lnTo>
                    <a:pt x="283" y="644"/>
                  </a:lnTo>
                  <a:lnTo>
                    <a:pt x="266" y="634"/>
                  </a:lnTo>
                  <a:lnTo>
                    <a:pt x="245" y="632"/>
                  </a:lnTo>
                  <a:lnTo>
                    <a:pt x="230" y="626"/>
                  </a:lnTo>
                  <a:lnTo>
                    <a:pt x="209" y="622"/>
                  </a:lnTo>
                  <a:lnTo>
                    <a:pt x="196" y="621"/>
                  </a:lnTo>
                  <a:lnTo>
                    <a:pt x="185" y="619"/>
                  </a:lnTo>
                  <a:lnTo>
                    <a:pt x="167" y="630"/>
                  </a:lnTo>
                  <a:lnTo>
                    <a:pt x="151" y="626"/>
                  </a:lnTo>
                  <a:lnTo>
                    <a:pt x="136" y="628"/>
                  </a:lnTo>
                  <a:lnTo>
                    <a:pt x="123" y="635"/>
                  </a:lnTo>
                  <a:lnTo>
                    <a:pt x="117" y="641"/>
                  </a:lnTo>
                  <a:lnTo>
                    <a:pt x="109" y="646"/>
                  </a:lnTo>
                  <a:lnTo>
                    <a:pt x="107" y="645"/>
                  </a:lnTo>
                  <a:lnTo>
                    <a:pt x="104" y="646"/>
                  </a:lnTo>
                  <a:lnTo>
                    <a:pt x="99" y="647"/>
                  </a:lnTo>
                  <a:lnTo>
                    <a:pt x="93" y="645"/>
                  </a:lnTo>
                  <a:lnTo>
                    <a:pt x="79" y="638"/>
                  </a:lnTo>
                  <a:lnTo>
                    <a:pt x="68" y="624"/>
                  </a:lnTo>
                  <a:lnTo>
                    <a:pt x="63" y="609"/>
                  </a:lnTo>
                  <a:lnTo>
                    <a:pt x="61" y="599"/>
                  </a:lnTo>
                  <a:lnTo>
                    <a:pt x="62" y="590"/>
                  </a:lnTo>
                  <a:lnTo>
                    <a:pt x="56" y="580"/>
                  </a:lnTo>
                  <a:lnTo>
                    <a:pt x="58" y="568"/>
                  </a:lnTo>
                  <a:lnTo>
                    <a:pt x="57" y="557"/>
                  </a:lnTo>
                  <a:lnTo>
                    <a:pt x="49" y="546"/>
                  </a:lnTo>
                  <a:lnTo>
                    <a:pt x="35" y="531"/>
                  </a:lnTo>
                  <a:lnTo>
                    <a:pt x="26" y="526"/>
                  </a:lnTo>
                  <a:lnTo>
                    <a:pt x="17" y="523"/>
                  </a:lnTo>
                  <a:lnTo>
                    <a:pt x="0" y="519"/>
                  </a:lnTo>
                  <a:lnTo>
                    <a:pt x="2" y="510"/>
                  </a:lnTo>
                  <a:lnTo>
                    <a:pt x="3" y="498"/>
                  </a:lnTo>
                  <a:lnTo>
                    <a:pt x="6" y="485"/>
                  </a:lnTo>
                  <a:lnTo>
                    <a:pt x="19" y="477"/>
                  </a:lnTo>
                  <a:lnTo>
                    <a:pt x="39" y="470"/>
                  </a:lnTo>
                  <a:lnTo>
                    <a:pt x="50" y="463"/>
                  </a:lnTo>
                  <a:lnTo>
                    <a:pt x="51" y="449"/>
                  </a:lnTo>
                  <a:lnTo>
                    <a:pt x="44" y="434"/>
                  </a:lnTo>
                  <a:lnTo>
                    <a:pt x="44" y="417"/>
                  </a:lnTo>
                  <a:lnTo>
                    <a:pt x="50" y="402"/>
                  </a:lnTo>
                  <a:lnTo>
                    <a:pt x="62" y="391"/>
                  </a:lnTo>
                  <a:lnTo>
                    <a:pt x="71" y="383"/>
                  </a:lnTo>
                  <a:lnTo>
                    <a:pt x="69" y="376"/>
                  </a:lnTo>
                  <a:lnTo>
                    <a:pt x="62" y="351"/>
                  </a:lnTo>
                  <a:lnTo>
                    <a:pt x="65" y="333"/>
                  </a:lnTo>
                  <a:lnTo>
                    <a:pt x="77" y="329"/>
                  </a:lnTo>
                  <a:lnTo>
                    <a:pt x="90" y="329"/>
                  </a:lnTo>
                  <a:lnTo>
                    <a:pt x="105" y="320"/>
                  </a:lnTo>
                  <a:lnTo>
                    <a:pt x="109" y="310"/>
                  </a:lnTo>
                  <a:lnTo>
                    <a:pt x="105" y="296"/>
                  </a:lnTo>
                  <a:lnTo>
                    <a:pt x="108" y="288"/>
                  </a:lnTo>
                  <a:lnTo>
                    <a:pt x="120" y="275"/>
                  </a:lnTo>
                  <a:lnTo>
                    <a:pt x="127" y="260"/>
                  </a:lnTo>
                  <a:lnTo>
                    <a:pt x="131" y="245"/>
                  </a:lnTo>
                  <a:lnTo>
                    <a:pt x="137" y="234"/>
                  </a:lnTo>
                  <a:lnTo>
                    <a:pt x="152" y="227"/>
                  </a:lnTo>
                  <a:lnTo>
                    <a:pt x="168" y="218"/>
                  </a:lnTo>
                  <a:lnTo>
                    <a:pt x="181" y="206"/>
                  </a:lnTo>
                  <a:lnTo>
                    <a:pt x="184" y="197"/>
                  </a:lnTo>
                  <a:lnTo>
                    <a:pt x="178" y="186"/>
                  </a:lnTo>
                  <a:lnTo>
                    <a:pt x="176" y="172"/>
                  </a:lnTo>
                  <a:lnTo>
                    <a:pt x="160" y="164"/>
                  </a:lnTo>
                  <a:lnTo>
                    <a:pt x="142" y="157"/>
                  </a:lnTo>
                  <a:lnTo>
                    <a:pt x="125" y="160"/>
                  </a:lnTo>
                  <a:lnTo>
                    <a:pt x="109" y="153"/>
                  </a:lnTo>
                  <a:lnTo>
                    <a:pt x="100" y="148"/>
                  </a:lnTo>
                  <a:lnTo>
                    <a:pt x="86" y="145"/>
                  </a:lnTo>
                  <a:lnTo>
                    <a:pt x="79" y="137"/>
                  </a:lnTo>
                  <a:lnTo>
                    <a:pt x="82" y="127"/>
                  </a:lnTo>
                  <a:lnTo>
                    <a:pt x="83" y="123"/>
                  </a:lnTo>
                  <a:lnTo>
                    <a:pt x="67" y="122"/>
                  </a:lnTo>
                  <a:lnTo>
                    <a:pt x="49" y="122"/>
                  </a:lnTo>
                  <a:lnTo>
                    <a:pt x="36" y="130"/>
                  </a:lnTo>
                  <a:lnTo>
                    <a:pt x="35" y="124"/>
                  </a:lnTo>
                  <a:lnTo>
                    <a:pt x="38" y="114"/>
                  </a:lnTo>
                  <a:lnTo>
                    <a:pt x="47" y="102"/>
                  </a:lnTo>
                  <a:lnTo>
                    <a:pt x="57" y="96"/>
                  </a:lnTo>
                  <a:lnTo>
                    <a:pt x="47" y="94"/>
                  </a:lnTo>
                  <a:lnTo>
                    <a:pt x="54" y="86"/>
                  </a:lnTo>
                  <a:lnTo>
                    <a:pt x="46" y="78"/>
                  </a:lnTo>
                  <a:lnTo>
                    <a:pt x="57" y="66"/>
                  </a:lnTo>
                  <a:lnTo>
                    <a:pt x="52" y="65"/>
                  </a:lnTo>
                  <a:lnTo>
                    <a:pt x="47" y="59"/>
                  </a:lnTo>
                  <a:lnTo>
                    <a:pt x="51" y="50"/>
                  </a:lnTo>
                  <a:lnTo>
                    <a:pt x="46" y="42"/>
                  </a:lnTo>
                  <a:lnTo>
                    <a:pt x="40" y="31"/>
                  </a:lnTo>
                  <a:lnTo>
                    <a:pt x="50" y="18"/>
                  </a:lnTo>
                  <a:lnTo>
                    <a:pt x="65" y="14"/>
                  </a:lnTo>
                  <a:lnTo>
                    <a:pt x="78" y="15"/>
                  </a:lnTo>
                  <a:lnTo>
                    <a:pt x="98" y="21"/>
                  </a:lnTo>
                  <a:lnTo>
                    <a:pt x="109" y="15"/>
                  </a:lnTo>
                  <a:lnTo>
                    <a:pt x="111" y="8"/>
                  </a:lnTo>
                  <a:lnTo>
                    <a:pt x="121" y="0"/>
                  </a:lnTo>
                  <a:lnTo>
                    <a:pt x="136" y="1"/>
                  </a:lnTo>
                  <a:lnTo>
                    <a:pt x="147" y="3"/>
                  </a:lnTo>
                  <a:lnTo>
                    <a:pt x="156" y="8"/>
                  </a:lnTo>
                  <a:lnTo>
                    <a:pt x="170" y="21"/>
                  </a:lnTo>
                  <a:lnTo>
                    <a:pt x="189" y="31"/>
                  </a:lnTo>
                  <a:lnTo>
                    <a:pt x="211" y="39"/>
                  </a:lnTo>
                  <a:lnTo>
                    <a:pt x="233" y="44"/>
                  </a:lnTo>
                  <a:lnTo>
                    <a:pt x="245" y="42"/>
                  </a:lnTo>
                  <a:lnTo>
                    <a:pt x="257" y="48"/>
                  </a:lnTo>
                  <a:lnTo>
                    <a:pt x="276" y="60"/>
                  </a:lnTo>
                  <a:lnTo>
                    <a:pt x="287" y="64"/>
                  </a:lnTo>
                  <a:lnTo>
                    <a:pt x="299" y="71"/>
                  </a:lnTo>
                  <a:lnTo>
                    <a:pt x="321" y="81"/>
                  </a:lnTo>
                  <a:lnTo>
                    <a:pt x="339" y="88"/>
                  </a:lnTo>
                  <a:lnTo>
                    <a:pt x="360" y="93"/>
                  </a:lnTo>
                  <a:lnTo>
                    <a:pt x="375" y="93"/>
                  </a:lnTo>
                  <a:lnTo>
                    <a:pt x="386" y="100"/>
                  </a:lnTo>
                  <a:lnTo>
                    <a:pt x="406" y="108"/>
                  </a:lnTo>
                  <a:lnTo>
                    <a:pt x="416" y="111"/>
                  </a:lnTo>
                  <a:lnTo>
                    <a:pt x="438" y="115"/>
                  </a:lnTo>
                  <a:lnTo>
                    <a:pt x="452" y="124"/>
                  </a:lnTo>
                  <a:lnTo>
                    <a:pt x="471" y="130"/>
                  </a:lnTo>
                  <a:lnTo>
                    <a:pt x="481" y="129"/>
                  </a:lnTo>
                  <a:close/>
                  <a:moveTo>
                    <a:pt x="610" y="517"/>
                  </a:moveTo>
                  <a:lnTo>
                    <a:pt x="612" y="517"/>
                  </a:lnTo>
                  <a:lnTo>
                    <a:pt x="614" y="526"/>
                  </a:lnTo>
                  <a:lnTo>
                    <a:pt x="605" y="533"/>
                  </a:lnTo>
                  <a:lnTo>
                    <a:pt x="600" y="536"/>
                  </a:lnTo>
                  <a:lnTo>
                    <a:pt x="592" y="529"/>
                  </a:lnTo>
                  <a:lnTo>
                    <a:pt x="598" y="521"/>
                  </a:lnTo>
                  <a:lnTo>
                    <a:pt x="610" y="517"/>
                  </a:lnTo>
                  <a:close/>
                  <a:moveTo>
                    <a:pt x="798" y="474"/>
                  </a:moveTo>
                  <a:lnTo>
                    <a:pt x="800" y="477"/>
                  </a:lnTo>
                  <a:lnTo>
                    <a:pt x="799" y="484"/>
                  </a:lnTo>
                  <a:lnTo>
                    <a:pt x="799" y="488"/>
                  </a:lnTo>
                  <a:lnTo>
                    <a:pt x="792" y="486"/>
                  </a:lnTo>
                  <a:lnTo>
                    <a:pt x="782" y="481"/>
                  </a:lnTo>
                  <a:lnTo>
                    <a:pt x="775" y="471"/>
                  </a:lnTo>
                  <a:lnTo>
                    <a:pt x="781" y="467"/>
                  </a:lnTo>
                  <a:lnTo>
                    <a:pt x="791" y="468"/>
                  </a:lnTo>
                  <a:lnTo>
                    <a:pt x="795" y="470"/>
                  </a:lnTo>
                  <a:lnTo>
                    <a:pt x="798" y="474"/>
                  </a:lnTo>
                  <a:close/>
                </a:path>
              </a:pathLst>
            </a:custGeom>
            <a:solidFill>
              <a:srgbClr val="00B050"/>
            </a:solidFill>
            <a:ln w="6350" cmpd="sng">
              <a:solidFill>
                <a:schemeClr val="bg1"/>
              </a:solidFill>
              <a:round/>
              <a:headEnd/>
              <a:tailEnd/>
            </a:ln>
          </p:spPr>
          <p:txBody>
            <a:bodyPr/>
            <a:lstStyle/>
            <a:p>
              <a:endParaRPr lang="it-IT"/>
            </a:p>
          </p:txBody>
        </p:sp>
        <p:sp>
          <p:nvSpPr>
            <p:cNvPr id="53" name="Freeform 50"/>
            <p:cNvSpPr>
              <a:spLocks noEditPoints="1"/>
            </p:cNvSpPr>
            <p:nvPr/>
          </p:nvSpPr>
          <p:spPr bwMode="auto">
            <a:xfrm>
              <a:off x="-1600" y="2460"/>
              <a:ext cx="727" cy="840"/>
            </a:xfrm>
            <a:custGeom>
              <a:avLst/>
              <a:gdLst>
                <a:gd name="T0" fmla="*/ 724 w 727"/>
                <a:gd name="T1" fmla="*/ 784 h 840"/>
                <a:gd name="T2" fmla="*/ 706 w 727"/>
                <a:gd name="T3" fmla="*/ 826 h 840"/>
                <a:gd name="T4" fmla="*/ 680 w 727"/>
                <a:gd name="T5" fmla="*/ 817 h 840"/>
                <a:gd name="T6" fmla="*/ 673 w 727"/>
                <a:gd name="T7" fmla="*/ 774 h 840"/>
                <a:gd name="T8" fmla="*/ 673 w 727"/>
                <a:gd name="T9" fmla="*/ 748 h 840"/>
                <a:gd name="T10" fmla="*/ 703 w 727"/>
                <a:gd name="T11" fmla="*/ 727 h 840"/>
                <a:gd name="T12" fmla="*/ 439 w 727"/>
                <a:gd name="T13" fmla="*/ 0 h 840"/>
                <a:gd name="T14" fmla="*/ 463 w 727"/>
                <a:gd name="T15" fmla="*/ 51 h 840"/>
                <a:gd name="T16" fmla="*/ 499 w 727"/>
                <a:gd name="T17" fmla="*/ 78 h 840"/>
                <a:gd name="T18" fmla="*/ 531 w 727"/>
                <a:gd name="T19" fmla="*/ 94 h 840"/>
                <a:gd name="T20" fmla="*/ 535 w 727"/>
                <a:gd name="T21" fmla="*/ 126 h 840"/>
                <a:gd name="T22" fmla="*/ 592 w 727"/>
                <a:gd name="T23" fmla="*/ 152 h 840"/>
                <a:gd name="T24" fmla="*/ 630 w 727"/>
                <a:gd name="T25" fmla="*/ 184 h 840"/>
                <a:gd name="T26" fmla="*/ 676 w 727"/>
                <a:gd name="T27" fmla="*/ 231 h 840"/>
                <a:gd name="T28" fmla="*/ 648 w 727"/>
                <a:gd name="T29" fmla="*/ 315 h 840"/>
                <a:gd name="T30" fmla="*/ 612 w 727"/>
                <a:gd name="T31" fmla="*/ 329 h 840"/>
                <a:gd name="T32" fmla="*/ 582 w 727"/>
                <a:gd name="T33" fmla="*/ 365 h 840"/>
                <a:gd name="T34" fmla="*/ 556 w 727"/>
                <a:gd name="T35" fmla="*/ 397 h 840"/>
                <a:gd name="T36" fmla="*/ 566 w 727"/>
                <a:gd name="T37" fmla="*/ 417 h 840"/>
                <a:gd name="T38" fmla="*/ 593 w 727"/>
                <a:gd name="T39" fmla="*/ 430 h 840"/>
                <a:gd name="T40" fmla="*/ 596 w 727"/>
                <a:gd name="T41" fmla="*/ 456 h 840"/>
                <a:gd name="T42" fmla="*/ 599 w 727"/>
                <a:gd name="T43" fmla="*/ 496 h 840"/>
                <a:gd name="T44" fmla="*/ 581 w 727"/>
                <a:gd name="T45" fmla="*/ 538 h 840"/>
                <a:gd name="T46" fmla="*/ 587 w 727"/>
                <a:gd name="T47" fmla="*/ 584 h 840"/>
                <a:gd name="T48" fmla="*/ 620 w 727"/>
                <a:gd name="T49" fmla="*/ 618 h 840"/>
                <a:gd name="T50" fmla="*/ 586 w 727"/>
                <a:gd name="T51" fmla="*/ 647 h 840"/>
                <a:gd name="T52" fmla="*/ 556 w 727"/>
                <a:gd name="T53" fmla="*/ 673 h 840"/>
                <a:gd name="T54" fmla="*/ 509 w 727"/>
                <a:gd name="T55" fmla="*/ 674 h 840"/>
                <a:gd name="T56" fmla="*/ 485 w 727"/>
                <a:gd name="T57" fmla="*/ 656 h 840"/>
                <a:gd name="T58" fmla="*/ 456 w 727"/>
                <a:gd name="T59" fmla="*/ 650 h 840"/>
                <a:gd name="T60" fmla="*/ 413 w 727"/>
                <a:gd name="T61" fmla="*/ 628 h 840"/>
                <a:gd name="T62" fmla="*/ 354 w 727"/>
                <a:gd name="T63" fmla="*/ 648 h 840"/>
                <a:gd name="T64" fmla="*/ 333 w 727"/>
                <a:gd name="T65" fmla="*/ 708 h 840"/>
                <a:gd name="T66" fmla="*/ 260 w 727"/>
                <a:gd name="T67" fmla="*/ 695 h 840"/>
                <a:gd name="T68" fmla="*/ 211 w 727"/>
                <a:gd name="T69" fmla="*/ 656 h 840"/>
                <a:gd name="T70" fmla="*/ 117 w 727"/>
                <a:gd name="T71" fmla="*/ 632 h 840"/>
                <a:gd name="T72" fmla="*/ 68 w 727"/>
                <a:gd name="T73" fmla="*/ 583 h 840"/>
                <a:gd name="T74" fmla="*/ 97 w 727"/>
                <a:gd name="T75" fmla="*/ 543 h 840"/>
                <a:gd name="T76" fmla="*/ 127 w 727"/>
                <a:gd name="T77" fmla="*/ 467 h 840"/>
                <a:gd name="T78" fmla="*/ 160 w 727"/>
                <a:gd name="T79" fmla="*/ 430 h 840"/>
                <a:gd name="T80" fmla="*/ 154 w 727"/>
                <a:gd name="T81" fmla="*/ 379 h 840"/>
                <a:gd name="T82" fmla="*/ 135 w 727"/>
                <a:gd name="T83" fmla="*/ 332 h 840"/>
                <a:gd name="T84" fmla="*/ 119 w 727"/>
                <a:gd name="T85" fmla="*/ 261 h 840"/>
                <a:gd name="T86" fmla="*/ 108 w 727"/>
                <a:gd name="T87" fmla="*/ 232 h 840"/>
                <a:gd name="T88" fmla="*/ 69 w 727"/>
                <a:gd name="T89" fmla="*/ 216 h 840"/>
                <a:gd name="T90" fmla="*/ 33 w 727"/>
                <a:gd name="T91" fmla="*/ 182 h 840"/>
                <a:gd name="T92" fmla="*/ 16 w 727"/>
                <a:gd name="T93" fmla="*/ 156 h 840"/>
                <a:gd name="T94" fmla="*/ 22 w 727"/>
                <a:gd name="T95" fmla="*/ 136 h 840"/>
                <a:gd name="T96" fmla="*/ 49 w 727"/>
                <a:gd name="T97" fmla="*/ 117 h 840"/>
                <a:gd name="T98" fmla="*/ 85 w 727"/>
                <a:gd name="T99" fmla="*/ 115 h 840"/>
                <a:gd name="T100" fmla="*/ 131 w 727"/>
                <a:gd name="T101" fmla="*/ 144 h 840"/>
                <a:gd name="T102" fmla="*/ 166 w 727"/>
                <a:gd name="T103" fmla="*/ 148 h 840"/>
                <a:gd name="T104" fmla="*/ 183 w 727"/>
                <a:gd name="T105" fmla="*/ 122 h 840"/>
                <a:gd name="T106" fmla="*/ 189 w 727"/>
                <a:gd name="T107" fmla="*/ 69 h 840"/>
                <a:gd name="T108" fmla="*/ 223 w 727"/>
                <a:gd name="T109" fmla="*/ 101 h 840"/>
                <a:gd name="T110" fmla="*/ 300 w 727"/>
                <a:gd name="T111" fmla="*/ 113 h 840"/>
                <a:gd name="T112" fmla="*/ 309 w 727"/>
                <a:gd name="T113" fmla="*/ 82 h 840"/>
                <a:gd name="T114" fmla="*/ 369 w 727"/>
                <a:gd name="T115" fmla="*/ 51 h 840"/>
                <a:gd name="T116" fmla="*/ 434 w 727"/>
                <a:gd name="T117" fmla="*/ 2 h 8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7" h="840">
                  <a:moveTo>
                    <a:pt x="720" y="706"/>
                  </a:moveTo>
                  <a:lnTo>
                    <a:pt x="725" y="709"/>
                  </a:lnTo>
                  <a:lnTo>
                    <a:pt x="724" y="732"/>
                  </a:lnTo>
                  <a:lnTo>
                    <a:pt x="723" y="741"/>
                  </a:lnTo>
                  <a:lnTo>
                    <a:pt x="727" y="772"/>
                  </a:lnTo>
                  <a:lnTo>
                    <a:pt x="724" y="784"/>
                  </a:lnTo>
                  <a:lnTo>
                    <a:pt x="719" y="794"/>
                  </a:lnTo>
                  <a:lnTo>
                    <a:pt x="717" y="805"/>
                  </a:lnTo>
                  <a:lnTo>
                    <a:pt x="713" y="811"/>
                  </a:lnTo>
                  <a:lnTo>
                    <a:pt x="711" y="820"/>
                  </a:lnTo>
                  <a:lnTo>
                    <a:pt x="708" y="824"/>
                  </a:lnTo>
                  <a:lnTo>
                    <a:pt x="706" y="826"/>
                  </a:lnTo>
                  <a:lnTo>
                    <a:pt x="702" y="833"/>
                  </a:lnTo>
                  <a:lnTo>
                    <a:pt x="701" y="840"/>
                  </a:lnTo>
                  <a:lnTo>
                    <a:pt x="696" y="830"/>
                  </a:lnTo>
                  <a:lnTo>
                    <a:pt x="690" y="828"/>
                  </a:lnTo>
                  <a:lnTo>
                    <a:pt x="682" y="824"/>
                  </a:lnTo>
                  <a:lnTo>
                    <a:pt x="680" y="817"/>
                  </a:lnTo>
                  <a:lnTo>
                    <a:pt x="681" y="808"/>
                  </a:lnTo>
                  <a:lnTo>
                    <a:pt x="673" y="805"/>
                  </a:lnTo>
                  <a:lnTo>
                    <a:pt x="672" y="797"/>
                  </a:lnTo>
                  <a:lnTo>
                    <a:pt x="672" y="788"/>
                  </a:lnTo>
                  <a:lnTo>
                    <a:pt x="673" y="779"/>
                  </a:lnTo>
                  <a:lnTo>
                    <a:pt x="673" y="774"/>
                  </a:lnTo>
                  <a:lnTo>
                    <a:pt x="669" y="768"/>
                  </a:lnTo>
                  <a:lnTo>
                    <a:pt x="669" y="762"/>
                  </a:lnTo>
                  <a:lnTo>
                    <a:pt x="671" y="758"/>
                  </a:lnTo>
                  <a:lnTo>
                    <a:pt x="671" y="753"/>
                  </a:lnTo>
                  <a:lnTo>
                    <a:pt x="671" y="750"/>
                  </a:lnTo>
                  <a:lnTo>
                    <a:pt x="673" y="748"/>
                  </a:lnTo>
                  <a:lnTo>
                    <a:pt x="675" y="741"/>
                  </a:lnTo>
                  <a:lnTo>
                    <a:pt x="677" y="736"/>
                  </a:lnTo>
                  <a:lnTo>
                    <a:pt x="682" y="738"/>
                  </a:lnTo>
                  <a:lnTo>
                    <a:pt x="690" y="736"/>
                  </a:lnTo>
                  <a:lnTo>
                    <a:pt x="697" y="732"/>
                  </a:lnTo>
                  <a:lnTo>
                    <a:pt x="703" y="727"/>
                  </a:lnTo>
                  <a:lnTo>
                    <a:pt x="713" y="726"/>
                  </a:lnTo>
                  <a:lnTo>
                    <a:pt x="716" y="721"/>
                  </a:lnTo>
                  <a:lnTo>
                    <a:pt x="718" y="714"/>
                  </a:lnTo>
                  <a:lnTo>
                    <a:pt x="719" y="710"/>
                  </a:lnTo>
                  <a:lnTo>
                    <a:pt x="720" y="706"/>
                  </a:lnTo>
                  <a:close/>
                  <a:moveTo>
                    <a:pt x="439" y="0"/>
                  </a:moveTo>
                  <a:lnTo>
                    <a:pt x="436" y="16"/>
                  </a:lnTo>
                  <a:lnTo>
                    <a:pt x="437" y="25"/>
                  </a:lnTo>
                  <a:lnTo>
                    <a:pt x="447" y="31"/>
                  </a:lnTo>
                  <a:lnTo>
                    <a:pt x="457" y="32"/>
                  </a:lnTo>
                  <a:lnTo>
                    <a:pt x="460" y="42"/>
                  </a:lnTo>
                  <a:lnTo>
                    <a:pt x="463" y="51"/>
                  </a:lnTo>
                  <a:lnTo>
                    <a:pt x="472" y="56"/>
                  </a:lnTo>
                  <a:lnTo>
                    <a:pt x="478" y="60"/>
                  </a:lnTo>
                  <a:lnTo>
                    <a:pt x="478" y="61"/>
                  </a:lnTo>
                  <a:lnTo>
                    <a:pt x="484" y="65"/>
                  </a:lnTo>
                  <a:lnTo>
                    <a:pt x="495" y="72"/>
                  </a:lnTo>
                  <a:lnTo>
                    <a:pt x="499" y="78"/>
                  </a:lnTo>
                  <a:lnTo>
                    <a:pt x="501" y="85"/>
                  </a:lnTo>
                  <a:lnTo>
                    <a:pt x="501" y="101"/>
                  </a:lnTo>
                  <a:lnTo>
                    <a:pt x="509" y="106"/>
                  </a:lnTo>
                  <a:lnTo>
                    <a:pt x="519" y="108"/>
                  </a:lnTo>
                  <a:lnTo>
                    <a:pt x="524" y="101"/>
                  </a:lnTo>
                  <a:lnTo>
                    <a:pt x="531" y="94"/>
                  </a:lnTo>
                  <a:lnTo>
                    <a:pt x="537" y="96"/>
                  </a:lnTo>
                  <a:lnTo>
                    <a:pt x="537" y="102"/>
                  </a:lnTo>
                  <a:lnTo>
                    <a:pt x="535" y="112"/>
                  </a:lnTo>
                  <a:lnTo>
                    <a:pt x="534" y="118"/>
                  </a:lnTo>
                  <a:lnTo>
                    <a:pt x="538" y="121"/>
                  </a:lnTo>
                  <a:lnTo>
                    <a:pt x="535" y="126"/>
                  </a:lnTo>
                  <a:lnTo>
                    <a:pt x="546" y="134"/>
                  </a:lnTo>
                  <a:lnTo>
                    <a:pt x="552" y="141"/>
                  </a:lnTo>
                  <a:lnTo>
                    <a:pt x="562" y="145"/>
                  </a:lnTo>
                  <a:lnTo>
                    <a:pt x="571" y="145"/>
                  </a:lnTo>
                  <a:lnTo>
                    <a:pt x="586" y="151"/>
                  </a:lnTo>
                  <a:lnTo>
                    <a:pt x="592" y="152"/>
                  </a:lnTo>
                  <a:lnTo>
                    <a:pt x="598" y="151"/>
                  </a:lnTo>
                  <a:lnTo>
                    <a:pt x="604" y="158"/>
                  </a:lnTo>
                  <a:lnTo>
                    <a:pt x="609" y="164"/>
                  </a:lnTo>
                  <a:lnTo>
                    <a:pt x="615" y="172"/>
                  </a:lnTo>
                  <a:lnTo>
                    <a:pt x="619" y="183"/>
                  </a:lnTo>
                  <a:lnTo>
                    <a:pt x="630" y="184"/>
                  </a:lnTo>
                  <a:lnTo>
                    <a:pt x="638" y="187"/>
                  </a:lnTo>
                  <a:lnTo>
                    <a:pt x="662" y="197"/>
                  </a:lnTo>
                  <a:lnTo>
                    <a:pt x="676" y="203"/>
                  </a:lnTo>
                  <a:lnTo>
                    <a:pt x="688" y="210"/>
                  </a:lnTo>
                  <a:lnTo>
                    <a:pt x="686" y="221"/>
                  </a:lnTo>
                  <a:lnTo>
                    <a:pt x="676" y="231"/>
                  </a:lnTo>
                  <a:lnTo>
                    <a:pt x="666" y="242"/>
                  </a:lnTo>
                  <a:lnTo>
                    <a:pt x="662" y="254"/>
                  </a:lnTo>
                  <a:lnTo>
                    <a:pt x="651" y="277"/>
                  </a:lnTo>
                  <a:lnTo>
                    <a:pt x="648" y="292"/>
                  </a:lnTo>
                  <a:lnTo>
                    <a:pt x="647" y="305"/>
                  </a:lnTo>
                  <a:lnTo>
                    <a:pt x="648" y="315"/>
                  </a:lnTo>
                  <a:lnTo>
                    <a:pt x="650" y="318"/>
                  </a:lnTo>
                  <a:lnTo>
                    <a:pt x="641" y="324"/>
                  </a:lnTo>
                  <a:lnTo>
                    <a:pt x="635" y="326"/>
                  </a:lnTo>
                  <a:lnTo>
                    <a:pt x="623" y="324"/>
                  </a:lnTo>
                  <a:lnTo>
                    <a:pt x="617" y="322"/>
                  </a:lnTo>
                  <a:lnTo>
                    <a:pt x="612" y="329"/>
                  </a:lnTo>
                  <a:lnTo>
                    <a:pt x="615" y="335"/>
                  </a:lnTo>
                  <a:lnTo>
                    <a:pt x="614" y="336"/>
                  </a:lnTo>
                  <a:lnTo>
                    <a:pt x="606" y="342"/>
                  </a:lnTo>
                  <a:lnTo>
                    <a:pt x="594" y="353"/>
                  </a:lnTo>
                  <a:lnTo>
                    <a:pt x="588" y="357"/>
                  </a:lnTo>
                  <a:lnTo>
                    <a:pt x="582" y="365"/>
                  </a:lnTo>
                  <a:lnTo>
                    <a:pt x="577" y="375"/>
                  </a:lnTo>
                  <a:lnTo>
                    <a:pt x="575" y="378"/>
                  </a:lnTo>
                  <a:lnTo>
                    <a:pt x="568" y="381"/>
                  </a:lnTo>
                  <a:lnTo>
                    <a:pt x="563" y="387"/>
                  </a:lnTo>
                  <a:lnTo>
                    <a:pt x="559" y="391"/>
                  </a:lnTo>
                  <a:lnTo>
                    <a:pt x="556" y="397"/>
                  </a:lnTo>
                  <a:lnTo>
                    <a:pt x="553" y="402"/>
                  </a:lnTo>
                  <a:lnTo>
                    <a:pt x="552" y="413"/>
                  </a:lnTo>
                  <a:lnTo>
                    <a:pt x="549" y="426"/>
                  </a:lnTo>
                  <a:lnTo>
                    <a:pt x="552" y="429"/>
                  </a:lnTo>
                  <a:lnTo>
                    <a:pt x="560" y="425"/>
                  </a:lnTo>
                  <a:lnTo>
                    <a:pt x="566" y="417"/>
                  </a:lnTo>
                  <a:lnTo>
                    <a:pt x="573" y="409"/>
                  </a:lnTo>
                  <a:lnTo>
                    <a:pt x="582" y="409"/>
                  </a:lnTo>
                  <a:lnTo>
                    <a:pt x="592" y="412"/>
                  </a:lnTo>
                  <a:lnTo>
                    <a:pt x="594" y="413"/>
                  </a:lnTo>
                  <a:lnTo>
                    <a:pt x="593" y="421"/>
                  </a:lnTo>
                  <a:lnTo>
                    <a:pt x="593" y="430"/>
                  </a:lnTo>
                  <a:lnTo>
                    <a:pt x="593" y="437"/>
                  </a:lnTo>
                  <a:lnTo>
                    <a:pt x="593" y="443"/>
                  </a:lnTo>
                  <a:lnTo>
                    <a:pt x="601" y="445"/>
                  </a:lnTo>
                  <a:lnTo>
                    <a:pt x="603" y="451"/>
                  </a:lnTo>
                  <a:lnTo>
                    <a:pt x="603" y="457"/>
                  </a:lnTo>
                  <a:lnTo>
                    <a:pt x="596" y="456"/>
                  </a:lnTo>
                  <a:lnTo>
                    <a:pt x="592" y="456"/>
                  </a:lnTo>
                  <a:lnTo>
                    <a:pt x="590" y="461"/>
                  </a:lnTo>
                  <a:lnTo>
                    <a:pt x="592" y="467"/>
                  </a:lnTo>
                  <a:lnTo>
                    <a:pt x="593" y="474"/>
                  </a:lnTo>
                  <a:lnTo>
                    <a:pt x="597" y="487"/>
                  </a:lnTo>
                  <a:lnTo>
                    <a:pt x="599" y="496"/>
                  </a:lnTo>
                  <a:lnTo>
                    <a:pt x="601" y="506"/>
                  </a:lnTo>
                  <a:lnTo>
                    <a:pt x="588" y="512"/>
                  </a:lnTo>
                  <a:lnTo>
                    <a:pt x="582" y="519"/>
                  </a:lnTo>
                  <a:lnTo>
                    <a:pt x="579" y="527"/>
                  </a:lnTo>
                  <a:lnTo>
                    <a:pt x="579" y="532"/>
                  </a:lnTo>
                  <a:lnTo>
                    <a:pt x="581" y="538"/>
                  </a:lnTo>
                  <a:lnTo>
                    <a:pt x="584" y="538"/>
                  </a:lnTo>
                  <a:lnTo>
                    <a:pt x="589" y="542"/>
                  </a:lnTo>
                  <a:lnTo>
                    <a:pt x="589" y="550"/>
                  </a:lnTo>
                  <a:lnTo>
                    <a:pt x="586" y="560"/>
                  </a:lnTo>
                  <a:lnTo>
                    <a:pt x="585" y="572"/>
                  </a:lnTo>
                  <a:lnTo>
                    <a:pt x="587" y="584"/>
                  </a:lnTo>
                  <a:lnTo>
                    <a:pt x="592" y="594"/>
                  </a:lnTo>
                  <a:lnTo>
                    <a:pt x="601" y="597"/>
                  </a:lnTo>
                  <a:lnTo>
                    <a:pt x="611" y="598"/>
                  </a:lnTo>
                  <a:lnTo>
                    <a:pt x="619" y="601"/>
                  </a:lnTo>
                  <a:lnTo>
                    <a:pt x="621" y="609"/>
                  </a:lnTo>
                  <a:lnTo>
                    <a:pt x="620" y="618"/>
                  </a:lnTo>
                  <a:lnTo>
                    <a:pt x="617" y="626"/>
                  </a:lnTo>
                  <a:lnTo>
                    <a:pt x="618" y="629"/>
                  </a:lnTo>
                  <a:lnTo>
                    <a:pt x="616" y="631"/>
                  </a:lnTo>
                  <a:lnTo>
                    <a:pt x="594" y="640"/>
                  </a:lnTo>
                  <a:lnTo>
                    <a:pt x="593" y="644"/>
                  </a:lnTo>
                  <a:lnTo>
                    <a:pt x="586" y="647"/>
                  </a:lnTo>
                  <a:lnTo>
                    <a:pt x="579" y="652"/>
                  </a:lnTo>
                  <a:lnTo>
                    <a:pt x="572" y="658"/>
                  </a:lnTo>
                  <a:lnTo>
                    <a:pt x="564" y="662"/>
                  </a:lnTo>
                  <a:lnTo>
                    <a:pt x="561" y="663"/>
                  </a:lnTo>
                  <a:lnTo>
                    <a:pt x="560" y="670"/>
                  </a:lnTo>
                  <a:lnTo>
                    <a:pt x="556" y="673"/>
                  </a:lnTo>
                  <a:lnTo>
                    <a:pt x="540" y="677"/>
                  </a:lnTo>
                  <a:lnTo>
                    <a:pt x="534" y="679"/>
                  </a:lnTo>
                  <a:lnTo>
                    <a:pt x="529" y="681"/>
                  </a:lnTo>
                  <a:lnTo>
                    <a:pt x="520" y="678"/>
                  </a:lnTo>
                  <a:lnTo>
                    <a:pt x="512" y="677"/>
                  </a:lnTo>
                  <a:lnTo>
                    <a:pt x="509" y="674"/>
                  </a:lnTo>
                  <a:lnTo>
                    <a:pt x="506" y="671"/>
                  </a:lnTo>
                  <a:lnTo>
                    <a:pt x="503" y="667"/>
                  </a:lnTo>
                  <a:lnTo>
                    <a:pt x="496" y="666"/>
                  </a:lnTo>
                  <a:lnTo>
                    <a:pt x="491" y="664"/>
                  </a:lnTo>
                  <a:lnTo>
                    <a:pt x="487" y="662"/>
                  </a:lnTo>
                  <a:lnTo>
                    <a:pt x="485" y="656"/>
                  </a:lnTo>
                  <a:lnTo>
                    <a:pt x="479" y="653"/>
                  </a:lnTo>
                  <a:lnTo>
                    <a:pt x="471" y="651"/>
                  </a:lnTo>
                  <a:lnTo>
                    <a:pt x="467" y="648"/>
                  </a:lnTo>
                  <a:lnTo>
                    <a:pt x="465" y="647"/>
                  </a:lnTo>
                  <a:lnTo>
                    <a:pt x="458" y="647"/>
                  </a:lnTo>
                  <a:lnTo>
                    <a:pt x="456" y="650"/>
                  </a:lnTo>
                  <a:lnTo>
                    <a:pt x="447" y="649"/>
                  </a:lnTo>
                  <a:lnTo>
                    <a:pt x="438" y="644"/>
                  </a:lnTo>
                  <a:lnTo>
                    <a:pt x="436" y="640"/>
                  </a:lnTo>
                  <a:lnTo>
                    <a:pt x="433" y="638"/>
                  </a:lnTo>
                  <a:lnTo>
                    <a:pt x="416" y="633"/>
                  </a:lnTo>
                  <a:lnTo>
                    <a:pt x="413" y="628"/>
                  </a:lnTo>
                  <a:lnTo>
                    <a:pt x="407" y="627"/>
                  </a:lnTo>
                  <a:lnTo>
                    <a:pt x="397" y="631"/>
                  </a:lnTo>
                  <a:lnTo>
                    <a:pt x="390" y="636"/>
                  </a:lnTo>
                  <a:lnTo>
                    <a:pt x="377" y="642"/>
                  </a:lnTo>
                  <a:lnTo>
                    <a:pt x="368" y="644"/>
                  </a:lnTo>
                  <a:lnTo>
                    <a:pt x="354" y="648"/>
                  </a:lnTo>
                  <a:lnTo>
                    <a:pt x="346" y="658"/>
                  </a:lnTo>
                  <a:lnTo>
                    <a:pt x="340" y="673"/>
                  </a:lnTo>
                  <a:lnTo>
                    <a:pt x="341" y="676"/>
                  </a:lnTo>
                  <a:lnTo>
                    <a:pt x="343" y="679"/>
                  </a:lnTo>
                  <a:lnTo>
                    <a:pt x="340" y="711"/>
                  </a:lnTo>
                  <a:lnTo>
                    <a:pt x="333" y="708"/>
                  </a:lnTo>
                  <a:lnTo>
                    <a:pt x="318" y="706"/>
                  </a:lnTo>
                  <a:lnTo>
                    <a:pt x="303" y="706"/>
                  </a:lnTo>
                  <a:lnTo>
                    <a:pt x="288" y="704"/>
                  </a:lnTo>
                  <a:lnTo>
                    <a:pt x="271" y="702"/>
                  </a:lnTo>
                  <a:lnTo>
                    <a:pt x="263" y="698"/>
                  </a:lnTo>
                  <a:lnTo>
                    <a:pt x="260" y="695"/>
                  </a:lnTo>
                  <a:lnTo>
                    <a:pt x="253" y="687"/>
                  </a:lnTo>
                  <a:lnTo>
                    <a:pt x="248" y="680"/>
                  </a:lnTo>
                  <a:lnTo>
                    <a:pt x="239" y="677"/>
                  </a:lnTo>
                  <a:lnTo>
                    <a:pt x="234" y="674"/>
                  </a:lnTo>
                  <a:lnTo>
                    <a:pt x="220" y="661"/>
                  </a:lnTo>
                  <a:lnTo>
                    <a:pt x="211" y="656"/>
                  </a:lnTo>
                  <a:lnTo>
                    <a:pt x="200" y="656"/>
                  </a:lnTo>
                  <a:lnTo>
                    <a:pt x="187" y="662"/>
                  </a:lnTo>
                  <a:lnTo>
                    <a:pt x="180" y="661"/>
                  </a:lnTo>
                  <a:lnTo>
                    <a:pt x="164" y="656"/>
                  </a:lnTo>
                  <a:lnTo>
                    <a:pt x="147" y="647"/>
                  </a:lnTo>
                  <a:lnTo>
                    <a:pt x="117" y="632"/>
                  </a:lnTo>
                  <a:lnTo>
                    <a:pt x="111" y="623"/>
                  </a:lnTo>
                  <a:lnTo>
                    <a:pt x="100" y="613"/>
                  </a:lnTo>
                  <a:lnTo>
                    <a:pt x="89" y="608"/>
                  </a:lnTo>
                  <a:lnTo>
                    <a:pt x="80" y="601"/>
                  </a:lnTo>
                  <a:lnTo>
                    <a:pt x="74" y="593"/>
                  </a:lnTo>
                  <a:lnTo>
                    <a:pt x="68" y="583"/>
                  </a:lnTo>
                  <a:lnTo>
                    <a:pt x="61" y="575"/>
                  </a:lnTo>
                  <a:lnTo>
                    <a:pt x="60" y="570"/>
                  </a:lnTo>
                  <a:lnTo>
                    <a:pt x="71" y="574"/>
                  </a:lnTo>
                  <a:lnTo>
                    <a:pt x="84" y="569"/>
                  </a:lnTo>
                  <a:lnTo>
                    <a:pt x="91" y="559"/>
                  </a:lnTo>
                  <a:lnTo>
                    <a:pt x="97" y="543"/>
                  </a:lnTo>
                  <a:lnTo>
                    <a:pt x="107" y="522"/>
                  </a:lnTo>
                  <a:lnTo>
                    <a:pt x="118" y="498"/>
                  </a:lnTo>
                  <a:lnTo>
                    <a:pt x="129" y="481"/>
                  </a:lnTo>
                  <a:lnTo>
                    <a:pt x="133" y="479"/>
                  </a:lnTo>
                  <a:lnTo>
                    <a:pt x="127" y="470"/>
                  </a:lnTo>
                  <a:lnTo>
                    <a:pt x="127" y="467"/>
                  </a:lnTo>
                  <a:lnTo>
                    <a:pt x="132" y="454"/>
                  </a:lnTo>
                  <a:lnTo>
                    <a:pt x="139" y="434"/>
                  </a:lnTo>
                  <a:lnTo>
                    <a:pt x="144" y="417"/>
                  </a:lnTo>
                  <a:lnTo>
                    <a:pt x="149" y="409"/>
                  </a:lnTo>
                  <a:lnTo>
                    <a:pt x="155" y="421"/>
                  </a:lnTo>
                  <a:lnTo>
                    <a:pt x="160" y="430"/>
                  </a:lnTo>
                  <a:lnTo>
                    <a:pt x="162" y="436"/>
                  </a:lnTo>
                  <a:lnTo>
                    <a:pt x="162" y="421"/>
                  </a:lnTo>
                  <a:lnTo>
                    <a:pt x="157" y="408"/>
                  </a:lnTo>
                  <a:lnTo>
                    <a:pt x="147" y="399"/>
                  </a:lnTo>
                  <a:lnTo>
                    <a:pt x="146" y="389"/>
                  </a:lnTo>
                  <a:lnTo>
                    <a:pt x="154" y="379"/>
                  </a:lnTo>
                  <a:lnTo>
                    <a:pt x="157" y="365"/>
                  </a:lnTo>
                  <a:lnTo>
                    <a:pt x="155" y="355"/>
                  </a:lnTo>
                  <a:lnTo>
                    <a:pt x="157" y="346"/>
                  </a:lnTo>
                  <a:lnTo>
                    <a:pt x="155" y="346"/>
                  </a:lnTo>
                  <a:lnTo>
                    <a:pt x="146" y="341"/>
                  </a:lnTo>
                  <a:lnTo>
                    <a:pt x="135" y="332"/>
                  </a:lnTo>
                  <a:lnTo>
                    <a:pt x="124" y="320"/>
                  </a:lnTo>
                  <a:lnTo>
                    <a:pt x="118" y="306"/>
                  </a:lnTo>
                  <a:lnTo>
                    <a:pt x="114" y="291"/>
                  </a:lnTo>
                  <a:lnTo>
                    <a:pt x="118" y="281"/>
                  </a:lnTo>
                  <a:lnTo>
                    <a:pt x="120" y="269"/>
                  </a:lnTo>
                  <a:lnTo>
                    <a:pt x="119" y="261"/>
                  </a:lnTo>
                  <a:lnTo>
                    <a:pt x="140" y="262"/>
                  </a:lnTo>
                  <a:lnTo>
                    <a:pt x="131" y="256"/>
                  </a:lnTo>
                  <a:lnTo>
                    <a:pt x="114" y="252"/>
                  </a:lnTo>
                  <a:lnTo>
                    <a:pt x="102" y="249"/>
                  </a:lnTo>
                  <a:lnTo>
                    <a:pt x="105" y="240"/>
                  </a:lnTo>
                  <a:lnTo>
                    <a:pt x="108" y="232"/>
                  </a:lnTo>
                  <a:lnTo>
                    <a:pt x="106" y="230"/>
                  </a:lnTo>
                  <a:lnTo>
                    <a:pt x="88" y="225"/>
                  </a:lnTo>
                  <a:lnTo>
                    <a:pt x="93" y="223"/>
                  </a:lnTo>
                  <a:lnTo>
                    <a:pt x="86" y="219"/>
                  </a:lnTo>
                  <a:lnTo>
                    <a:pt x="74" y="219"/>
                  </a:lnTo>
                  <a:lnTo>
                    <a:pt x="69" y="216"/>
                  </a:lnTo>
                  <a:lnTo>
                    <a:pt x="68" y="213"/>
                  </a:lnTo>
                  <a:lnTo>
                    <a:pt x="67" y="210"/>
                  </a:lnTo>
                  <a:lnTo>
                    <a:pt x="60" y="202"/>
                  </a:lnTo>
                  <a:lnTo>
                    <a:pt x="52" y="195"/>
                  </a:lnTo>
                  <a:lnTo>
                    <a:pt x="38" y="187"/>
                  </a:lnTo>
                  <a:lnTo>
                    <a:pt x="33" y="182"/>
                  </a:lnTo>
                  <a:lnTo>
                    <a:pt x="24" y="180"/>
                  </a:lnTo>
                  <a:lnTo>
                    <a:pt x="12" y="182"/>
                  </a:lnTo>
                  <a:lnTo>
                    <a:pt x="9" y="172"/>
                  </a:lnTo>
                  <a:lnTo>
                    <a:pt x="0" y="158"/>
                  </a:lnTo>
                  <a:lnTo>
                    <a:pt x="7" y="156"/>
                  </a:lnTo>
                  <a:lnTo>
                    <a:pt x="16" y="156"/>
                  </a:lnTo>
                  <a:lnTo>
                    <a:pt x="16" y="151"/>
                  </a:lnTo>
                  <a:lnTo>
                    <a:pt x="8" y="150"/>
                  </a:lnTo>
                  <a:lnTo>
                    <a:pt x="8" y="144"/>
                  </a:lnTo>
                  <a:lnTo>
                    <a:pt x="13" y="140"/>
                  </a:lnTo>
                  <a:lnTo>
                    <a:pt x="19" y="140"/>
                  </a:lnTo>
                  <a:lnTo>
                    <a:pt x="22" y="136"/>
                  </a:lnTo>
                  <a:lnTo>
                    <a:pt x="2" y="133"/>
                  </a:lnTo>
                  <a:lnTo>
                    <a:pt x="3" y="127"/>
                  </a:lnTo>
                  <a:lnTo>
                    <a:pt x="9" y="119"/>
                  </a:lnTo>
                  <a:lnTo>
                    <a:pt x="22" y="116"/>
                  </a:lnTo>
                  <a:lnTo>
                    <a:pt x="33" y="115"/>
                  </a:lnTo>
                  <a:lnTo>
                    <a:pt x="49" y="117"/>
                  </a:lnTo>
                  <a:lnTo>
                    <a:pt x="58" y="119"/>
                  </a:lnTo>
                  <a:lnTo>
                    <a:pt x="64" y="119"/>
                  </a:lnTo>
                  <a:lnTo>
                    <a:pt x="73" y="119"/>
                  </a:lnTo>
                  <a:lnTo>
                    <a:pt x="75" y="114"/>
                  </a:lnTo>
                  <a:lnTo>
                    <a:pt x="81" y="112"/>
                  </a:lnTo>
                  <a:lnTo>
                    <a:pt x="85" y="115"/>
                  </a:lnTo>
                  <a:lnTo>
                    <a:pt x="90" y="116"/>
                  </a:lnTo>
                  <a:lnTo>
                    <a:pt x="102" y="119"/>
                  </a:lnTo>
                  <a:lnTo>
                    <a:pt x="106" y="125"/>
                  </a:lnTo>
                  <a:lnTo>
                    <a:pt x="113" y="136"/>
                  </a:lnTo>
                  <a:lnTo>
                    <a:pt x="121" y="145"/>
                  </a:lnTo>
                  <a:lnTo>
                    <a:pt x="131" y="144"/>
                  </a:lnTo>
                  <a:lnTo>
                    <a:pt x="139" y="144"/>
                  </a:lnTo>
                  <a:lnTo>
                    <a:pt x="142" y="145"/>
                  </a:lnTo>
                  <a:lnTo>
                    <a:pt x="147" y="147"/>
                  </a:lnTo>
                  <a:lnTo>
                    <a:pt x="155" y="146"/>
                  </a:lnTo>
                  <a:lnTo>
                    <a:pt x="163" y="146"/>
                  </a:lnTo>
                  <a:lnTo>
                    <a:pt x="166" y="148"/>
                  </a:lnTo>
                  <a:lnTo>
                    <a:pt x="169" y="154"/>
                  </a:lnTo>
                  <a:lnTo>
                    <a:pt x="180" y="156"/>
                  </a:lnTo>
                  <a:lnTo>
                    <a:pt x="186" y="152"/>
                  </a:lnTo>
                  <a:lnTo>
                    <a:pt x="180" y="146"/>
                  </a:lnTo>
                  <a:lnTo>
                    <a:pt x="180" y="134"/>
                  </a:lnTo>
                  <a:lnTo>
                    <a:pt x="183" y="122"/>
                  </a:lnTo>
                  <a:lnTo>
                    <a:pt x="182" y="112"/>
                  </a:lnTo>
                  <a:lnTo>
                    <a:pt x="183" y="99"/>
                  </a:lnTo>
                  <a:lnTo>
                    <a:pt x="178" y="93"/>
                  </a:lnTo>
                  <a:lnTo>
                    <a:pt x="177" y="83"/>
                  </a:lnTo>
                  <a:lnTo>
                    <a:pt x="180" y="64"/>
                  </a:lnTo>
                  <a:lnTo>
                    <a:pt x="189" y="69"/>
                  </a:lnTo>
                  <a:lnTo>
                    <a:pt x="209" y="73"/>
                  </a:lnTo>
                  <a:lnTo>
                    <a:pt x="212" y="75"/>
                  </a:lnTo>
                  <a:lnTo>
                    <a:pt x="208" y="83"/>
                  </a:lnTo>
                  <a:lnTo>
                    <a:pt x="213" y="91"/>
                  </a:lnTo>
                  <a:lnTo>
                    <a:pt x="217" y="101"/>
                  </a:lnTo>
                  <a:lnTo>
                    <a:pt x="223" y="101"/>
                  </a:lnTo>
                  <a:lnTo>
                    <a:pt x="238" y="107"/>
                  </a:lnTo>
                  <a:lnTo>
                    <a:pt x="250" y="114"/>
                  </a:lnTo>
                  <a:lnTo>
                    <a:pt x="260" y="116"/>
                  </a:lnTo>
                  <a:lnTo>
                    <a:pt x="269" y="116"/>
                  </a:lnTo>
                  <a:lnTo>
                    <a:pt x="279" y="111"/>
                  </a:lnTo>
                  <a:lnTo>
                    <a:pt x="300" y="113"/>
                  </a:lnTo>
                  <a:lnTo>
                    <a:pt x="302" y="111"/>
                  </a:lnTo>
                  <a:lnTo>
                    <a:pt x="297" y="108"/>
                  </a:lnTo>
                  <a:lnTo>
                    <a:pt x="284" y="104"/>
                  </a:lnTo>
                  <a:lnTo>
                    <a:pt x="284" y="99"/>
                  </a:lnTo>
                  <a:lnTo>
                    <a:pt x="293" y="89"/>
                  </a:lnTo>
                  <a:lnTo>
                    <a:pt x="309" y="82"/>
                  </a:lnTo>
                  <a:lnTo>
                    <a:pt x="324" y="80"/>
                  </a:lnTo>
                  <a:lnTo>
                    <a:pt x="342" y="78"/>
                  </a:lnTo>
                  <a:lnTo>
                    <a:pt x="355" y="72"/>
                  </a:lnTo>
                  <a:lnTo>
                    <a:pt x="370" y="62"/>
                  </a:lnTo>
                  <a:lnTo>
                    <a:pt x="372" y="56"/>
                  </a:lnTo>
                  <a:lnTo>
                    <a:pt x="369" y="51"/>
                  </a:lnTo>
                  <a:lnTo>
                    <a:pt x="378" y="24"/>
                  </a:lnTo>
                  <a:lnTo>
                    <a:pt x="387" y="7"/>
                  </a:lnTo>
                  <a:lnTo>
                    <a:pt x="400" y="4"/>
                  </a:lnTo>
                  <a:lnTo>
                    <a:pt x="413" y="3"/>
                  </a:lnTo>
                  <a:lnTo>
                    <a:pt x="423" y="3"/>
                  </a:lnTo>
                  <a:lnTo>
                    <a:pt x="434" y="2"/>
                  </a:lnTo>
                  <a:lnTo>
                    <a:pt x="439" y="0"/>
                  </a:lnTo>
                  <a:close/>
                </a:path>
              </a:pathLst>
            </a:custGeom>
            <a:solidFill>
              <a:srgbClr val="00B050"/>
            </a:solidFill>
            <a:ln w="6350" cmpd="sng">
              <a:solidFill>
                <a:schemeClr val="bg1"/>
              </a:solidFill>
              <a:round/>
              <a:headEnd/>
              <a:tailEnd/>
            </a:ln>
          </p:spPr>
          <p:txBody>
            <a:bodyPr/>
            <a:lstStyle/>
            <a:p>
              <a:endParaRPr lang="it-IT"/>
            </a:p>
          </p:txBody>
        </p:sp>
        <p:sp>
          <p:nvSpPr>
            <p:cNvPr id="54" name="Freeform 51"/>
            <p:cNvSpPr>
              <a:spLocks noEditPoints="1"/>
            </p:cNvSpPr>
            <p:nvPr/>
          </p:nvSpPr>
          <p:spPr bwMode="auto">
            <a:xfrm>
              <a:off x="-1021" y="2841"/>
              <a:ext cx="709" cy="859"/>
            </a:xfrm>
            <a:custGeom>
              <a:avLst/>
              <a:gdLst>
                <a:gd name="T0" fmla="*/ 497 w 709"/>
                <a:gd name="T1" fmla="*/ 786 h 859"/>
                <a:gd name="T2" fmla="*/ 500 w 709"/>
                <a:gd name="T3" fmla="*/ 838 h 859"/>
                <a:gd name="T4" fmla="*/ 437 w 709"/>
                <a:gd name="T5" fmla="*/ 831 h 859"/>
                <a:gd name="T6" fmla="*/ 347 w 709"/>
                <a:gd name="T7" fmla="*/ 785 h 859"/>
                <a:gd name="T8" fmla="*/ 331 w 709"/>
                <a:gd name="T9" fmla="*/ 734 h 859"/>
                <a:gd name="T10" fmla="*/ 394 w 709"/>
                <a:gd name="T11" fmla="*/ 743 h 859"/>
                <a:gd name="T12" fmla="*/ 474 w 709"/>
                <a:gd name="T13" fmla="*/ 737 h 859"/>
                <a:gd name="T14" fmla="*/ 406 w 709"/>
                <a:gd name="T15" fmla="*/ 129 h 859"/>
                <a:gd name="T16" fmla="*/ 383 w 709"/>
                <a:gd name="T17" fmla="*/ 114 h 859"/>
                <a:gd name="T18" fmla="*/ 331 w 709"/>
                <a:gd name="T19" fmla="*/ 136 h 859"/>
                <a:gd name="T20" fmla="*/ 328 w 709"/>
                <a:gd name="T21" fmla="*/ 184 h 859"/>
                <a:gd name="T22" fmla="*/ 344 w 709"/>
                <a:gd name="T23" fmla="*/ 254 h 859"/>
                <a:gd name="T24" fmla="*/ 393 w 709"/>
                <a:gd name="T25" fmla="*/ 285 h 859"/>
                <a:gd name="T26" fmla="*/ 418 w 709"/>
                <a:gd name="T27" fmla="*/ 346 h 859"/>
                <a:gd name="T28" fmla="*/ 466 w 709"/>
                <a:gd name="T29" fmla="*/ 413 h 859"/>
                <a:gd name="T30" fmla="*/ 512 w 709"/>
                <a:gd name="T31" fmla="*/ 427 h 859"/>
                <a:gd name="T32" fmla="*/ 550 w 709"/>
                <a:gd name="T33" fmla="*/ 423 h 859"/>
                <a:gd name="T34" fmla="*/ 545 w 709"/>
                <a:gd name="T35" fmla="*/ 466 h 859"/>
                <a:gd name="T36" fmla="*/ 630 w 709"/>
                <a:gd name="T37" fmla="*/ 507 h 859"/>
                <a:gd name="T38" fmla="*/ 709 w 709"/>
                <a:gd name="T39" fmla="*/ 571 h 859"/>
                <a:gd name="T40" fmla="*/ 674 w 709"/>
                <a:gd name="T41" fmla="*/ 563 h 859"/>
                <a:gd name="T42" fmla="*/ 590 w 709"/>
                <a:gd name="T43" fmla="*/ 571 h 859"/>
                <a:gd name="T44" fmla="*/ 620 w 709"/>
                <a:gd name="T45" fmla="*/ 630 h 859"/>
                <a:gd name="T46" fmla="*/ 604 w 709"/>
                <a:gd name="T47" fmla="*/ 676 h 859"/>
                <a:gd name="T48" fmla="*/ 572 w 709"/>
                <a:gd name="T49" fmla="*/ 727 h 859"/>
                <a:gd name="T50" fmla="*/ 537 w 709"/>
                <a:gd name="T51" fmla="*/ 754 h 859"/>
                <a:gd name="T52" fmla="*/ 550 w 709"/>
                <a:gd name="T53" fmla="*/ 690 h 859"/>
                <a:gd name="T54" fmla="*/ 538 w 709"/>
                <a:gd name="T55" fmla="*/ 614 h 859"/>
                <a:gd name="T56" fmla="*/ 513 w 709"/>
                <a:gd name="T57" fmla="*/ 588 h 859"/>
                <a:gd name="T58" fmla="*/ 479 w 709"/>
                <a:gd name="T59" fmla="*/ 539 h 859"/>
                <a:gd name="T60" fmla="*/ 427 w 709"/>
                <a:gd name="T61" fmla="*/ 514 h 859"/>
                <a:gd name="T62" fmla="*/ 351 w 709"/>
                <a:gd name="T63" fmla="*/ 470 h 859"/>
                <a:gd name="T64" fmla="*/ 275 w 709"/>
                <a:gd name="T65" fmla="*/ 389 h 859"/>
                <a:gd name="T66" fmla="*/ 214 w 709"/>
                <a:gd name="T67" fmla="*/ 328 h 859"/>
                <a:gd name="T68" fmla="*/ 179 w 709"/>
                <a:gd name="T69" fmla="*/ 241 h 859"/>
                <a:gd name="T70" fmla="*/ 95 w 709"/>
                <a:gd name="T71" fmla="*/ 220 h 859"/>
                <a:gd name="T72" fmla="*/ 39 w 709"/>
                <a:gd name="T73" fmla="*/ 248 h 859"/>
                <a:gd name="T74" fmla="*/ 13 w 709"/>
                <a:gd name="T75" fmla="*/ 213 h 859"/>
                <a:gd name="T76" fmla="*/ 2 w 709"/>
                <a:gd name="T77" fmla="*/ 157 h 859"/>
                <a:gd name="T78" fmla="*/ 18 w 709"/>
                <a:gd name="T79" fmla="*/ 106 h 859"/>
                <a:gd name="T80" fmla="*/ 33 w 709"/>
                <a:gd name="T81" fmla="*/ 77 h 859"/>
                <a:gd name="T82" fmla="*/ 85 w 709"/>
                <a:gd name="T83" fmla="*/ 67 h 859"/>
                <a:gd name="T84" fmla="*/ 124 w 709"/>
                <a:gd name="T85" fmla="*/ 70 h 859"/>
                <a:gd name="T86" fmla="*/ 166 w 709"/>
                <a:gd name="T87" fmla="*/ 44 h 859"/>
                <a:gd name="T88" fmla="*/ 206 w 709"/>
                <a:gd name="T89" fmla="*/ 33 h 859"/>
                <a:gd name="T90" fmla="*/ 238 w 709"/>
                <a:gd name="T91" fmla="*/ 17 h 859"/>
                <a:gd name="T92" fmla="*/ 314 w 709"/>
                <a:gd name="T93" fmla="*/ 0 h 859"/>
                <a:gd name="T94" fmla="*/ 340 w 709"/>
                <a:gd name="T95" fmla="*/ 31 h 859"/>
                <a:gd name="T96" fmla="*/ 400 w 709"/>
                <a:gd name="T97" fmla="*/ 49 h 859"/>
                <a:gd name="T98" fmla="*/ 401 w 709"/>
                <a:gd name="T99" fmla="*/ 73 h 859"/>
                <a:gd name="T100" fmla="*/ 405 w 709"/>
                <a:gd name="T101" fmla="*/ 106 h 859"/>
                <a:gd name="T102" fmla="*/ 417 w 709"/>
                <a:gd name="T103" fmla="*/ 129 h 859"/>
                <a:gd name="T104" fmla="*/ 131 w 709"/>
                <a:gd name="T105" fmla="*/ 474 h 859"/>
                <a:gd name="T106" fmla="*/ 147 w 709"/>
                <a:gd name="T107" fmla="*/ 532 h 859"/>
                <a:gd name="T108" fmla="*/ 137 w 709"/>
                <a:gd name="T109" fmla="*/ 624 h 859"/>
                <a:gd name="T110" fmla="*/ 96 w 709"/>
                <a:gd name="T111" fmla="*/ 653 h 859"/>
                <a:gd name="T112" fmla="*/ 58 w 709"/>
                <a:gd name="T113" fmla="*/ 625 h 859"/>
                <a:gd name="T114" fmla="*/ 68 w 709"/>
                <a:gd name="T115" fmla="*/ 575 h 859"/>
                <a:gd name="T116" fmla="*/ 61 w 709"/>
                <a:gd name="T117" fmla="*/ 519 h 859"/>
                <a:gd name="T118" fmla="*/ 66 w 709"/>
                <a:gd name="T119" fmla="*/ 497 h 8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9" h="859">
                  <a:moveTo>
                    <a:pt x="523" y="727"/>
                  </a:moveTo>
                  <a:lnTo>
                    <a:pt x="527" y="726"/>
                  </a:lnTo>
                  <a:lnTo>
                    <a:pt x="523" y="728"/>
                  </a:lnTo>
                  <a:lnTo>
                    <a:pt x="521" y="741"/>
                  </a:lnTo>
                  <a:lnTo>
                    <a:pt x="514" y="753"/>
                  </a:lnTo>
                  <a:lnTo>
                    <a:pt x="505" y="767"/>
                  </a:lnTo>
                  <a:lnTo>
                    <a:pt x="497" y="786"/>
                  </a:lnTo>
                  <a:lnTo>
                    <a:pt x="492" y="798"/>
                  </a:lnTo>
                  <a:lnTo>
                    <a:pt x="492" y="805"/>
                  </a:lnTo>
                  <a:lnTo>
                    <a:pt x="497" y="810"/>
                  </a:lnTo>
                  <a:lnTo>
                    <a:pt x="498" y="816"/>
                  </a:lnTo>
                  <a:lnTo>
                    <a:pt x="501" y="824"/>
                  </a:lnTo>
                  <a:lnTo>
                    <a:pt x="504" y="830"/>
                  </a:lnTo>
                  <a:lnTo>
                    <a:pt x="500" y="838"/>
                  </a:lnTo>
                  <a:lnTo>
                    <a:pt x="496" y="850"/>
                  </a:lnTo>
                  <a:lnTo>
                    <a:pt x="495" y="858"/>
                  </a:lnTo>
                  <a:lnTo>
                    <a:pt x="487" y="859"/>
                  </a:lnTo>
                  <a:lnTo>
                    <a:pt x="476" y="858"/>
                  </a:lnTo>
                  <a:lnTo>
                    <a:pt x="462" y="854"/>
                  </a:lnTo>
                  <a:lnTo>
                    <a:pt x="448" y="845"/>
                  </a:lnTo>
                  <a:lnTo>
                    <a:pt x="437" y="831"/>
                  </a:lnTo>
                  <a:lnTo>
                    <a:pt x="420" y="825"/>
                  </a:lnTo>
                  <a:lnTo>
                    <a:pt x="409" y="824"/>
                  </a:lnTo>
                  <a:lnTo>
                    <a:pt x="400" y="819"/>
                  </a:lnTo>
                  <a:lnTo>
                    <a:pt x="390" y="810"/>
                  </a:lnTo>
                  <a:lnTo>
                    <a:pt x="376" y="803"/>
                  </a:lnTo>
                  <a:lnTo>
                    <a:pt x="362" y="792"/>
                  </a:lnTo>
                  <a:lnTo>
                    <a:pt x="347" y="785"/>
                  </a:lnTo>
                  <a:lnTo>
                    <a:pt x="327" y="780"/>
                  </a:lnTo>
                  <a:lnTo>
                    <a:pt x="320" y="771"/>
                  </a:lnTo>
                  <a:lnTo>
                    <a:pt x="317" y="755"/>
                  </a:lnTo>
                  <a:lnTo>
                    <a:pt x="320" y="745"/>
                  </a:lnTo>
                  <a:lnTo>
                    <a:pt x="322" y="741"/>
                  </a:lnTo>
                  <a:lnTo>
                    <a:pt x="325" y="736"/>
                  </a:lnTo>
                  <a:lnTo>
                    <a:pt x="331" y="734"/>
                  </a:lnTo>
                  <a:lnTo>
                    <a:pt x="335" y="736"/>
                  </a:lnTo>
                  <a:lnTo>
                    <a:pt x="342" y="742"/>
                  </a:lnTo>
                  <a:lnTo>
                    <a:pt x="349" y="742"/>
                  </a:lnTo>
                  <a:lnTo>
                    <a:pt x="358" y="736"/>
                  </a:lnTo>
                  <a:lnTo>
                    <a:pt x="369" y="731"/>
                  </a:lnTo>
                  <a:lnTo>
                    <a:pt x="379" y="737"/>
                  </a:lnTo>
                  <a:lnTo>
                    <a:pt x="394" y="743"/>
                  </a:lnTo>
                  <a:lnTo>
                    <a:pt x="398" y="752"/>
                  </a:lnTo>
                  <a:lnTo>
                    <a:pt x="407" y="752"/>
                  </a:lnTo>
                  <a:lnTo>
                    <a:pt x="416" y="749"/>
                  </a:lnTo>
                  <a:lnTo>
                    <a:pt x="428" y="748"/>
                  </a:lnTo>
                  <a:lnTo>
                    <a:pt x="453" y="745"/>
                  </a:lnTo>
                  <a:lnTo>
                    <a:pt x="463" y="742"/>
                  </a:lnTo>
                  <a:lnTo>
                    <a:pt x="474" y="737"/>
                  </a:lnTo>
                  <a:lnTo>
                    <a:pt x="496" y="737"/>
                  </a:lnTo>
                  <a:lnTo>
                    <a:pt x="503" y="731"/>
                  </a:lnTo>
                  <a:lnTo>
                    <a:pt x="506" y="731"/>
                  </a:lnTo>
                  <a:lnTo>
                    <a:pt x="517" y="730"/>
                  </a:lnTo>
                  <a:lnTo>
                    <a:pt x="523" y="728"/>
                  </a:lnTo>
                  <a:lnTo>
                    <a:pt x="523" y="727"/>
                  </a:lnTo>
                  <a:close/>
                  <a:moveTo>
                    <a:pt x="406" y="129"/>
                  </a:moveTo>
                  <a:lnTo>
                    <a:pt x="406" y="127"/>
                  </a:lnTo>
                  <a:lnTo>
                    <a:pt x="408" y="124"/>
                  </a:lnTo>
                  <a:lnTo>
                    <a:pt x="411" y="120"/>
                  </a:lnTo>
                  <a:lnTo>
                    <a:pt x="410" y="113"/>
                  </a:lnTo>
                  <a:lnTo>
                    <a:pt x="402" y="112"/>
                  </a:lnTo>
                  <a:lnTo>
                    <a:pt x="393" y="117"/>
                  </a:lnTo>
                  <a:lnTo>
                    <a:pt x="383" y="114"/>
                  </a:lnTo>
                  <a:lnTo>
                    <a:pt x="375" y="119"/>
                  </a:lnTo>
                  <a:lnTo>
                    <a:pt x="359" y="126"/>
                  </a:lnTo>
                  <a:lnTo>
                    <a:pt x="348" y="131"/>
                  </a:lnTo>
                  <a:lnTo>
                    <a:pt x="343" y="132"/>
                  </a:lnTo>
                  <a:lnTo>
                    <a:pt x="342" y="131"/>
                  </a:lnTo>
                  <a:lnTo>
                    <a:pt x="337" y="131"/>
                  </a:lnTo>
                  <a:lnTo>
                    <a:pt x="331" y="136"/>
                  </a:lnTo>
                  <a:lnTo>
                    <a:pt x="326" y="139"/>
                  </a:lnTo>
                  <a:lnTo>
                    <a:pt x="324" y="146"/>
                  </a:lnTo>
                  <a:lnTo>
                    <a:pt x="325" y="162"/>
                  </a:lnTo>
                  <a:lnTo>
                    <a:pt x="333" y="165"/>
                  </a:lnTo>
                  <a:lnTo>
                    <a:pt x="336" y="172"/>
                  </a:lnTo>
                  <a:lnTo>
                    <a:pt x="335" y="179"/>
                  </a:lnTo>
                  <a:lnTo>
                    <a:pt x="328" y="184"/>
                  </a:lnTo>
                  <a:lnTo>
                    <a:pt x="326" y="191"/>
                  </a:lnTo>
                  <a:lnTo>
                    <a:pt x="325" y="202"/>
                  </a:lnTo>
                  <a:lnTo>
                    <a:pt x="324" y="223"/>
                  </a:lnTo>
                  <a:lnTo>
                    <a:pt x="327" y="232"/>
                  </a:lnTo>
                  <a:lnTo>
                    <a:pt x="333" y="242"/>
                  </a:lnTo>
                  <a:lnTo>
                    <a:pt x="339" y="251"/>
                  </a:lnTo>
                  <a:lnTo>
                    <a:pt x="344" y="254"/>
                  </a:lnTo>
                  <a:lnTo>
                    <a:pt x="353" y="259"/>
                  </a:lnTo>
                  <a:lnTo>
                    <a:pt x="362" y="262"/>
                  </a:lnTo>
                  <a:lnTo>
                    <a:pt x="369" y="270"/>
                  </a:lnTo>
                  <a:lnTo>
                    <a:pt x="379" y="278"/>
                  </a:lnTo>
                  <a:lnTo>
                    <a:pt x="384" y="281"/>
                  </a:lnTo>
                  <a:lnTo>
                    <a:pt x="384" y="284"/>
                  </a:lnTo>
                  <a:lnTo>
                    <a:pt x="393" y="285"/>
                  </a:lnTo>
                  <a:lnTo>
                    <a:pt x="397" y="288"/>
                  </a:lnTo>
                  <a:lnTo>
                    <a:pt x="401" y="299"/>
                  </a:lnTo>
                  <a:lnTo>
                    <a:pt x="405" y="305"/>
                  </a:lnTo>
                  <a:lnTo>
                    <a:pt x="409" y="317"/>
                  </a:lnTo>
                  <a:lnTo>
                    <a:pt x="412" y="331"/>
                  </a:lnTo>
                  <a:lnTo>
                    <a:pt x="416" y="336"/>
                  </a:lnTo>
                  <a:lnTo>
                    <a:pt x="418" y="346"/>
                  </a:lnTo>
                  <a:lnTo>
                    <a:pt x="422" y="356"/>
                  </a:lnTo>
                  <a:lnTo>
                    <a:pt x="430" y="372"/>
                  </a:lnTo>
                  <a:lnTo>
                    <a:pt x="436" y="382"/>
                  </a:lnTo>
                  <a:lnTo>
                    <a:pt x="456" y="400"/>
                  </a:lnTo>
                  <a:lnTo>
                    <a:pt x="459" y="404"/>
                  </a:lnTo>
                  <a:lnTo>
                    <a:pt x="463" y="404"/>
                  </a:lnTo>
                  <a:lnTo>
                    <a:pt x="466" y="413"/>
                  </a:lnTo>
                  <a:lnTo>
                    <a:pt x="468" y="412"/>
                  </a:lnTo>
                  <a:lnTo>
                    <a:pt x="472" y="413"/>
                  </a:lnTo>
                  <a:lnTo>
                    <a:pt x="484" y="422"/>
                  </a:lnTo>
                  <a:lnTo>
                    <a:pt x="498" y="436"/>
                  </a:lnTo>
                  <a:lnTo>
                    <a:pt x="498" y="429"/>
                  </a:lnTo>
                  <a:lnTo>
                    <a:pt x="499" y="427"/>
                  </a:lnTo>
                  <a:lnTo>
                    <a:pt x="512" y="427"/>
                  </a:lnTo>
                  <a:lnTo>
                    <a:pt x="524" y="428"/>
                  </a:lnTo>
                  <a:lnTo>
                    <a:pt x="534" y="427"/>
                  </a:lnTo>
                  <a:lnTo>
                    <a:pt x="542" y="424"/>
                  </a:lnTo>
                  <a:lnTo>
                    <a:pt x="533" y="427"/>
                  </a:lnTo>
                  <a:lnTo>
                    <a:pt x="538" y="424"/>
                  </a:lnTo>
                  <a:lnTo>
                    <a:pt x="543" y="423"/>
                  </a:lnTo>
                  <a:lnTo>
                    <a:pt x="550" y="423"/>
                  </a:lnTo>
                  <a:lnTo>
                    <a:pt x="554" y="429"/>
                  </a:lnTo>
                  <a:lnTo>
                    <a:pt x="557" y="433"/>
                  </a:lnTo>
                  <a:lnTo>
                    <a:pt x="556" y="443"/>
                  </a:lnTo>
                  <a:lnTo>
                    <a:pt x="548" y="448"/>
                  </a:lnTo>
                  <a:lnTo>
                    <a:pt x="541" y="455"/>
                  </a:lnTo>
                  <a:lnTo>
                    <a:pt x="541" y="462"/>
                  </a:lnTo>
                  <a:lnTo>
                    <a:pt x="545" y="466"/>
                  </a:lnTo>
                  <a:lnTo>
                    <a:pt x="549" y="466"/>
                  </a:lnTo>
                  <a:lnTo>
                    <a:pt x="557" y="469"/>
                  </a:lnTo>
                  <a:lnTo>
                    <a:pt x="565" y="474"/>
                  </a:lnTo>
                  <a:lnTo>
                    <a:pt x="579" y="480"/>
                  </a:lnTo>
                  <a:lnTo>
                    <a:pt x="607" y="491"/>
                  </a:lnTo>
                  <a:lnTo>
                    <a:pt x="621" y="498"/>
                  </a:lnTo>
                  <a:lnTo>
                    <a:pt x="630" y="507"/>
                  </a:lnTo>
                  <a:lnTo>
                    <a:pt x="661" y="518"/>
                  </a:lnTo>
                  <a:lnTo>
                    <a:pt x="672" y="521"/>
                  </a:lnTo>
                  <a:lnTo>
                    <a:pt x="678" y="530"/>
                  </a:lnTo>
                  <a:lnTo>
                    <a:pt x="686" y="542"/>
                  </a:lnTo>
                  <a:lnTo>
                    <a:pt x="698" y="553"/>
                  </a:lnTo>
                  <a:lnTo>
                    <a:pt x="705" y="563"/>
                  </a:lnTo>
                  <a:lnTo>
                    <a:pt x="709" y="571"/>
                  </a:lnTo>
                  <a:lnTo>
                    <a:pt x="704" y="582"/>
                  </a:lnTo>
                  <a:lnTo>
                    <a:pt x="701" y="590"/>
                  </a:lnTo>
                  <a:lnTo>
                    <a:pt x="701" y="593"/>
                  </a:lnTo>
                  <a:lnTo>
                    <a:pt x="700" y="591"/>
                  </a:lnTo>
                  <a:lnTo>
                    <a:pt x="688" y="586"/>
                  </a:lnTo>
                  <a:lnTo>
                    <a:pt x="679" y="574"/>
                  </a:lnTo>
                  <a:lnTo>
                    <a:pt x="674" y="563"/>
                  </a:lnTo>
                  <a:lnTo>
                    <a:pt x="661" y="557"/>
                  </a:lnTo>
                  <a:lnTo>
                    <a:pt x="645" y="553"/>
                  </a:lnTo>
                  <a:lnTo>
                    <a:pt x="632" y="545"/>
                  </a:lnTo>
                  <a:lnTo>
                    <a:pt x="625" y="540"/>
                  </a:lnTo>
                  <a:lnTo>
                    <a:pt x="612" y="543"/>
                  </a:lnTo>
                  <a:lnTo>
                    <a:pt x="599" y="557"/>
                  </a:lnTo>
                  <a:lnTo>
                    <a:pt x="590" y="571"/>
                  </a:lnTo>
                  <a:lnTo>
                    <a:pt x="588" y="581"/>
                  </a:lnTo>
                  <a:lnTo>
                    <a:pt x="585" y="594"/>
                  </a:lnTo>
                  <a:lnTo>
                    <a:pt x="584" y="606"/>
                  </a:lnTo>
                  <a:lnTo>
                    <a:pt x="597" y="611"/>
                  </a:lnTo>
                  <a:lnTo>
                    <a:pt x="603" y="619"/>
                  </a:lnTo>
                  <a:lnTo>
                    <a:pt x="615" y="625"/>
                  </a:lnTo>
                  <a:lnTo>
                    <a:pt x="620" y="630"/>
                  </a:lnTo>
                  <a:lnTo>
                    <a:pt x="621" y="643"/>
                  </a:lnTo>
                  <a:lnTo>
                    <a:pt x="623" y="648"/>
                  </a:lnTo>
                  <a:lnTo>
                    <a:pt x="622" y="658"/>
                  </a:lnTo>
                  <a:lnTo>
                    <a:pt x="624" y="664"/>
                  </a:lnTo>
                  <a:lnTo>
                    <a:pt x="621" y="669"/>
                  </a:lnTo>
                  <a:lnTo>
                    <a:pt x="615" y="669"/>
                  </a:lnTo>
                  <a:lnTo>
                    <a:pt x="604" y="676"/>
                  </a:lnTo>
                  <a:lnTo>
                    <a:pt x="594" y="679"/>
                  </a:lnTo>
                  <a:lnTo>
                    <a:pt x="590" y="685"/>
                  </a:lnTo>
                  <a:lnTo>
                    <a:pt x="590" y="697"/>
                  </a:lnTo>
                  <a:lnTo>
                    <a:pt x="590" y="711"/>
                  </a:lnTo>
                  <a:lnTo>
                    <a:pt x="588" y="718"/>
                  </a:lnTo>
                  <a:lnTo>
                    <a:pt x="579" y="720"/>
                  </a:lnTo>
                  <a:lnTo>
                    <a:pt x="572" y="727"/>
                  </a:lnTo>
                  <a:lnTo>
                    <a:pt x="568" y="733"/>
                  </a:lnTo>
                  <a:lnTo>
                    <a:pt x="562" y="746"/>
                  </a:lnTo>
                  <a:lnTo>
                    <a:pt x="559" y="753"/>
                  </a:lnTo>
                  <a:lnTo>
                    <a:pt x="555" y="756"/>
                  </a:lnTo>
                  <a:lnTo>
                    <a:pt x="546" y="758"/>
                  </a:lnTo>
                  <a:lnTo>
                    <a:pt x="536" y="757"/>
                  </a:lnTo>
                  <a:lnTo>
                    <a:pt x="537" y="754"/>
                  </a:lnTo>
                  <a:lnTo>
                    <a:pt x="536" y="756"/>
                  </a:lnTo>
                  <a:lnTo>
                    <a:pt x="533" y="748"/>
                  </a:lnTo>
                  <a:lnTo>
                    <a:pt x="532" y="733"/>
                  </a:lnTo>
                  <a:lnTo>
                    <a:pt x="536" y="722"/>
                  </a:lnTo>
                  <a:lnTo>
                    <a:pt x="545" y="709"/>
                  </a:lnTo>
                  <a:lnTo>
                    <a:pt x="541" y="696"/>
                  </a:lnTo>
                  <a:lnTo>
                    <a:pt x="550" y="690"/>
                  </a:lnTo>
                  <a:lnTo>
                    <a:pt x="567" y="682"/>
                  </a:lnTo>
                  <a:lnTo>
                    <a:pt x="563" y="675"/>
                  </a:lnTo>
                  <a:lnTo>
                    <a:pt x="560" y="665"/>
                  </a:lnTo>
                  <a:lnTo>
                    <a:pt x="557" y="657"/>
                  </a:lnTo>
                  <a:lnTo>
                    <a:pt x="552" y="636"/>
                  </a:lnTo>
                  <a:lnTo>
                    <a:pt x="545" y="625"/>
                  </a:lnTo>
                  <a:lnTo>
                    <a:pt x="538" y="614"/>
                  </a:lnTo>
                  <a:lnTo>
                    <a:pt x="534" y="599"/>
                  </a:lnTo>
                  <a:lnTo>
                    <a:pt x="532" y="591"/>
                  </a:lnTo>
                  <a:lnTo>
                    <a:pt x="530" y="586"/>
                  </a:lnTo>
                  <a:lnTo>
                    <a:pt x="526" y="581"/>
                  </a:lnTo>
                  <a:lnTo>
                    <a:pt x="525" y="578"/>
                  </a:lnTo>
                  <a:lnTo>
                    <a:pt x="518" y="578"/>
                  </a:lnTo>
                  <a:lnTo>
                    <a:pt x="513" y="588"/>
                  </a:lnTo>
                  <a:lnTo>
                    <a:pt x="507" y="580"/>
                  </a:lnTo>
                  <a:lnTo>
                    <a:pt x="501" y="574"/>
                  </a:lnTo>
                  <a:lnTo>
                    <a:pt x="487" y="569"/>
                  </a:lnTo>
                  <a:lnTo>
                    <a:pt x="481" y="560"/>
                  </a:lnTo>
                  <a:lnTo>
                    <a:pt x="483" y="557"/>
                  </a:lnTo>
                  <a:lnTo>
                    <a:pt x="484" y="552"/>
                  </a:lnTo>
                  <a:lnTo>
                    <a:pt x="479" y="539"/>
                  </a:lnTo>
                  <a:lnTo>
                    <a:pt x="474" y="533"/>
                  </a:lnTo>
                  <a:lnTo>
                    <a:pt x="468" y="531"/>
                  </a:lnTo>
                  <a:lnTo>
                    <a:pt x="458" y="533"/>
                  </a:lnTo>
                  <a:lnTo>
                    <a:pt x="447" y="534"/>
                  </a:lnTo>
                  <a:lnTo>
                    <a:pt x="448" y="525"/>
                  </a:lnTo>
                  <a:lnTo>
                    <a:pt x="447" y="523"/>
                  </a:lnTo>
                  <a:lnTo>
                    <a:pt x="427" y="514"/>
                  </a:lnTo>
                  <a:lnTo>
                    <a:pt x="423" y="502"/>
                  </a:lnTo>
                  <a:lnTo>
                    <a:pt x="415" y="492"/>
                  </a:lnTo>
                  <a:lnTo>
                    <a:pt x="406" y="483"/>
                  </a:lnTo>
                  <a:lnTo>
                    <a:pt x="400" y="481"/>
                  </a:lnTo>
                  <a:lnTo>
                    <a:pt x="369" y="479"/>
                  </a:lnTo>
                  <a:lnTo>
                    <a:pt x="362" y="481"/>
                  </a:lnTo>
                  <a:lnTo>
                    <a:pt x="351" y="470"/>
                  </a:lnTo>
                  <a:lnTo>
                    <a:pt x="335" y="458"/>
                  </a:lnTo>
                  <a:lnTo>
                    <a:pt x="321" y="442"/>
                  </a:lnTo>
                  <a:lnTo>
                    <a:pt x="307" y="423"/>
                  </a:lnTo>
                  <a:lnTo>
                    <a:pt x="301" y="414"/>
                  </a:lnTo>
                  <a:lnTo>
                    <a:pt x="290" y="412"/>
                  </a:lnTo>
                  <a:lnTo>
                    <a:pt x="284" y="402"/>
                  </a:lnTo>
                  <a:lnTo>
                    <a:pt x="275" y="389"/>
                  </a:lnTo>
                  <a:lnTo>
                    <a:pt x="266" y="380"/>
                  </a:lnTo>
                  <a:lnTo>
                    <a:pt x="258" y="380"/>
                  </a:lnTo>
                  <a:lnTo>
                    <a:pt x="249" y="382"/>
                  </a:lnTo>
                  <a:lnTo>
                    <a:pt x="246" y="366"/>
                  </a:lnTo>
                  <a:lnTo>
                    <a:pt x="235" y="351"/>
                  </a:lnTo>
                  <a:lnTo>
                    <a:pt x="217" y="332"/>
                  </a:lnTo>
                  <a:lnTo>
                    <a:pt x="214" y="328"/>
                  </a:lnTo>
                  <a:lnTo>
                    <a:pt x="215" y="320"/>
                  </a:lnTo>
                  <a:lnTo>
                    <a:pt x="212" y="307"/>
                  </a:lnTo>
                  <a:lnTo>
                    <a:pt x="205" y="286"/>
                  </a:lnTo>
                  <a:lnTo>
                    <a:pt x="201" y="268"/>
                  </a:lnTo>
                  <a:lnTo>
                    <a:pt x="199" y="255"/>
                  </a:lnTo>
                  <a:lnTo>
                    <a:pt x="197" y="250"/>
                  </a:lnTo>
                  <a:lnTo>
                    <a:pt x="179" y="241"/>
                  </a:lnTo>
                  <a:lnTo>
                    <a:pt x="147" y="219"/>
                  </a:lnTo>
                  <a:lnTo>
                    <a:pt x="137" y="212"/>
                  </a:lnTo>
                  <a:lnTo>
                    <a:pt x="127" y="208"/>
                  </a:lnTo>
                  <a:lnTo>
                    <a:pt x="118" y="207"/>
                  </a:lnTo>
                  <a:lnTo>
                    <a:pt x="107" y="209"/>
                  </a:lnTo>
                  <a:lnTo>
                    <a:pt x="97" y="215"/>
                  </a:lnTo>
                  <a:lnTo>
                    <a:pt x="95" y="220"/>
                  </a:lnTo>
                  <a:lnTo>
                    <a:pt x="90" y="223"/>
                  </a:lnTo>
                  <a:lnTo>
                    <a:pt x="78" y="236"/>
                  </a:lnTo>
                  <a:lnTo>
                    <a:pt x="76" y="244"/>
                  </a:lnTo>
                  <a:lnTo>
                    <a:pt x="70" y="246"/>
                  </a:lnTo>
                  <a:lnTo>
                    <a:pt x="58" y="250"/>
                  </a:lnTo>
                  <a:lnTo>
                    <a:pt x="47" y="250"/>
                  </a:lnTo>
                  <a:lnTo>
                    <a:pt x="39" y="248"/>
                  </a:lnTo>
                  <a:lnTo>
                    <a:pt x="38" y="245"/>
                  </a:lnTo>
                  <a:lnTo>
                    <a:pt x="41" y="237"/>
                  </a:lnTo>
                  <a:lnTo>
                    <a:pt x="42" y="228"/>
                  </a:lnTo>
                  <a:lnTo>
                    <a:pt x="40" y="220"/>
                  </a:lnTo>
                  <a:lnTo>
                    <a:pt x="32" y="217"/>
                  </a:lnTo>
                  <a:lnTo>
                    <a:pt x="22" y="216"/>
                  </a:lnTo>
                  <a:lnTo>
                    <a:pt x="13" y="213"/>
                  </a:lnTo>
                  <a:lnTo>
                    <a:pt x="8" y="203"/>
                  </a:lnTo>
                  <a:lnTo>
                    <a:pt x="6" y="191"/>
                  </a:lnTo>
                  <a:lnTo>
                    <a:pt x="7" y="179"/>
                  </a:lnTo>
                  <a:lnTo>
                    <a:pt x="10" y="169"/>
                  </a:lnTo>
                  <a:lnTo>
                    <a:pt x="10" y="161"/>
                  </a:lnTo>
                  <a:lnTo>
                    <a:pt x="5" y="157"/>
                  </a:lnTo>
                  <a:lnTo>
                    <a:pt x="2" y="157"/>
                  </a:lnTo>
                  <a:lnTo>
                    <a:pt x="0" y="151"/>
                  </a:lnTo>
                  <a:lnTo>
                    <a:pt x="0" y="146"/>
                  </a:lnTo>
                  <a:lnTo>
                    <a:pt x="3" y="138"/>
                  </a:lnTo>
                  <a:lnTo>
                    <a:pt x="9" y="131"/>
                  </a:lnTo>
                  <a:lnTo>
                    <a:pt x="22" y="125"/>
                  </a:lnTo>
                  <a:lnTo>
                    <a:pt x="20" y="115"/>
                  </a:lnTo>
                  <a:lnTo>
                    <a:pt x="18" y="106"/>
                  </a:lnTo>
                  <a:lnTo>
                    <a:pt x="14" y="93"/>
                  </a:lnTo>
                  <a:lnTo>
                    <a:pt x="13" y="86"/>
                  </a:lnTo>
                  <a:lnTo>
                    <a:pt x="11" y="80"/>
                  </a:lnTo>
                  <a:lnTo>
                    <a:pt x="13" y="75"/>
                  </a:lnTo>
                  <a:lnTo>
                    <a:pt x="17" y="75"/>
                  </a:lnTo>
                  <a:lnTo>
                    <a:pt x="24" y="76"/>
                  </a:lnTo>
                  <a:lnTo>
                    <a:pt x="33" y="77"/>
                  </a:lnTo>
                  <a:lnTo>
                    <a:pt x="40" y="75"/>
                  </a:lnTo>
                  <a:lnTo>
                    <a:pt x="50" y="73"/>
                  </a:lnTo>
                  <a:lnTo>
                    <a:pt x="54" y="73"/>
                  </a:lnTo>
                  <a:lnTo>
                    <a:pt x="59" y="73"/>
                  </a:lnTo>
                  <a:lnTo>
                    <a:pt x="72" y="75"/>
                  </a:lnTo>
                  <a:lnTo>
                    <a:pt x="76" y="71"/>
                  </a:lnTo>
                  <a:lnTo>
                    <a:pt x="85" y="67"/>
                  </a:lnTo>
                  <a:lnTo>
                    <a:pt x="89" y="62"/>
                  </a:lnTo>
                  <a:lnTo>
                    <a:pt x="90" y="52"/>
                  </a:lnTo>
                  <a:lnTo>
                    <a:pt x="97" y="45"/>
                  </a:lnTo>
                  <a:lnTo>
                    <a:pt x="109" y="40"/>
                  </a:lnTo>
                  <a:lnTo>
                    <a:pt x="109" y="46"/>
                  </a:lnTo>
                  <a:lnTo>
                    <a:pt x="113" y="61"/>
                  </a:lnTo>
                  <a:lnTo>
                    <a:pt x="124" y="70"/>
                  </a:lnTo>
                  <a:lnTo>
                    <a:pt x="130" y="79"/>
                  </a:lnTo>
                  <a:lnTo>
                    <a:pt x="137" y="84"/>
                  </a:lnTo>
                  <a:lnTo>
                    <a:pt x="139" y="80"/>
                  </a:lnTo>
                  <a:lnTo>
                    <a:pt x="143" y="70"/>
                  </a:lnTo>
                  <a:lnTo>
                    <a:pt x="155" y="51"/>
                  </a:lnTo>
                  <a:lnTo>
                    <a:pt x="159" y="40"/>
                  </a:lnTo>
                  <a:lnTo>
                    <a:pt x="166" y="44"/>
                  </a:lnTo>
                  <a:lnTo>
                    <a:pt x="172" y="50"/>
                  </a:lnTo>
                  <a:lnTo>
                    <a:pt x="184" y="52"/>
                  </a:lnTo>
                  <a:lnTo>
                    <a:pt x="205" y="57"/>
                  </a:lnTo>
                  <a:lnTo>
                    <a:pt x="207" y="53"/>
                  </a:lnTo>
                  <a:lnTo>
                    <a:pt x="204" y="47"/>
                  </a:lnTo>
                  <a:lnTo>
                    <a:pt x="203" y="39"/>
                  </a:lnTo>
                  <a:lnTo>
                    <a:pt x="206" y="33"/>
                  </a:lnTo>
                  <a:lnTo>
                    <a:pt x="217" y="33"/>
                  </a:lnTo>
                  <a:lnTo>
                    <a:pt x="222" y="31"/>
                  </a:lnTo>
                  <a:lnTo>
                    <a:pt x="221" y="23"/>
                  </a:lnTo>
                  <a:lnTo>
                    <a:pt x="223" y="17"/>
                  </a:lnTo>
                  <a:lnTo>
                    <a:pt x="226" y="12"/>
                  </a:lnTo>
                  <a:lnTo>
                    <a:pt x="229" y="15"/>
                  </a:lnTo>
                  <a:lnTo>
                    <a:pt x="238" y="17"/>
                  </a:lnTo>
                  <a:lnTo>
                    <a:pt x="243" y="17"/>
                  </a:lnTo>
                  <a:lnTo>
                    <a:pt x="259" y="13"/>
                  </a:lnTo>
                  <a:lnTo>
                    <a:pt x="266" y="10"/>
                  </a:lnTo>
                  <a:lnTo>
                    <a:pt x="279" y="5"/>
                  </a:lnTo>
                  <a:lnTo>
                    <a:pt x="299" y="5"/>
                  </a:lnTo>
                  <a:lnTo>
                    <a:pt x="310" y="4"/>
                  </a:lnTo>
                  <a:lnTo>
                    <a:pt x="314" y="0"/>
                  </a:lnTo>
                  <a:lnTo>
                    <a:pt x="321" y="0"/>
                  </a:lnTo>
                  <a:lnTo>
                    <a:pt x="323" y="2"/>
                  </a:lnTo>
                  <a:lnTo>
                    <a:pt x="322" y="7"/>
                  </a:lnTo>
                  <a:lnTo>
                    <a:pt x="324" y="16"/>
                  </a:lnTo>
                  <a:lnTo>
                    <a:pt x="328" y="23"/>
                  </a:lnTo>
                  <a:lnTo>
                    <a:pt x="332" y="27"/>
                  </a:lnTo>
                  <a:lnTo>
                    <a:pt x="340" y="31"/>
                  </a:lnTo>
                  <a:lnTo>
                    <a:pt x="344" y="32"/>
                  </a:lnTo>
                  <a:lnTo>
                    <a:pt x="354" y="39"/>
                  </a:lnTo>
                  <a:lnTo>
                    <a:pt x="364" y="41"/>
                  </a:lnTo>
                  <a:lnTo>
                    <a:pt x="373" y="43"/>
                  </a:lnTo>
                  <a:lnTo>
                    <a:pt x="386" y="44"/>
                  </a:lnTo>
                  <a:lnTo>
                    <a:pt x="395" y="47"/>
                  </a:lnTo>
                  <a:lnTo>
                    <a:pt x="400" y="49"/>
                  </a:lnTo>
                  <a:lnTo>
                    <a:pt x="408" y="50"/>
                  </a:lnTo>
                  <a:lnTo>
                    <a:pt x="402" y="55"/>
                  </a:lnTo>
                  <a:lnTo>
                    <a:pt x="397" y="60"/>
                  </a:lnTo>
                  <a:lnTo>
                    <a:pt x="394" y="68"/>
                  </a:lnTo>
                  <a:lnTo>
                    <a:pt x="394" y="73"/>
                  </a:lnTo>
                  <a:lnTo>
                    <a:pt x="397" y="74"/>
                  </a:lnTo>
                  <a:lnTo>
                    <a:pt x="401" y="73"/>
                  </a:lnTo>
                  <a:lnTo>
                    <a:pt x="402" y="73"/>
                  </a:lnTo>
                  <a:lnTo>
                    <a:pt x="400" y="80"/>
                  </a:lnTo>
                  <a:lnTo>
                    <a:pt x="398" y="89"/>
                  </a:lnTo>
                  <a:lnTo>
                    <a:pt x="401" y="94"/>
                  </a:lnTo>
                  <a:lnTo>
                    <a:pt x="403" y="95"/>
                  </a:lnTo>
                  <a:lnTo>
                    <a:pt x="403" y="104"/>
                  </a:lnTo>
                  <a:lnTo>
                    <a:pt x="405" y="106"/>
                  </a:lnTo>
                  <a:lnTo>
                    <a:pt x="411" y="108"/>
                  </a:lnTo>
                  <a:lnTo>
                    <a:pt x="413" y="110"/>
                  </a:lnTo>
                  <a:lnTo>
                    <a:pt x="416" y="115"/>
                  </a:lnTo>
                  <a:lnTo>
                    <a:pt x="420" y="117"/>
                  </a:lnTo>
                  <a:lnTo>
                    <a:pt x="422" y="122"/>
                  </a:lnTo>
                  <a:lnTo>
                    <a:pt x="421" y="126"/>
                  </a:lnTo>
                  <a:lnTo>
                    <a:pt x="417" y="129"/>
                  </a:lnTo>
                  <a:lnTo>
                    <a:pt x="411" y="131"/>
                  </a:lnTo>
                  <a:lnTo>
                    <a:pt x="406" y="129"/>
                  </a:lnTo>
                  <a:close/>
                  <a:moveTo>
                    <a:pt x="116" y="465"/>
                  </a:moveTo>
                  <a:lnTo>
                    <a:pt x="121" y="466"/>
                  </a:lnTo>
                  <a:lnTo>
                    <a:pt x="124" y="469"/>
                  </a:lnTo>
                  <a:lnTo>
                    <a:pt x="129" y="470"/>
                  </a:lnTo>
                  <a:lnTo>
                    <a:pt x="131" y="474"/>
                  </a:lnTo>
                  <a:lnTo>
                    <a:pt x="134" y="476"/>
                  </a:lnTo>
                  <a:lnTo>
                    <a:pt x="137" y="479"/>
                  </a:lnTo>
                  <a:lnTo>
                    <a:pt x="139" y="487"/>
                  </a:lnTo>
                  <a:lnTo>
                    <a:pt x="141" y="492"/>
                  </a:lnTo>
                  <a:lnTo>
                    <a:pt x="143" y="500"/>
                  </a:lnTo>
                  <a:lnTo>
                    <a:pt x="147" y="516"/>
                  </a:lnTo>
                  <a:lnTo>
                    <a:pt x="147" y="532"/>
                  </a:lnTo>
                  <a:lnTo>
                    <a:pt x="147" y="537"/>
                  </a:lnTo>
                  <a:lnTo>
                    <a:pt x="145" y="547"/>
                  </a:lnTo>
                  <a:lnTo>
                    <a:pt x="143" y="556"/>
                  </a:lnTo>
                  <a:lnTo>
                    <a:pt x="143" y="563"/>
                  </a:lnTo>
                  <a:lnTo>
                    <a:pt x="140" y="592"/>
                  </a:lnTo>
                  <a:lnTo>
                    <a:pt x="137" y="617"/>
                  </a:lnTo>
                  <a:lnTo>
                    <a:pt x="137" y="624"/>
                  </a:lnTo>
                  <a:lnTo>
                    <a:pt x="133" y="631"/>
                  </a:lnTo>
                  <a:lnTo>
                    <a:pt x="132" y="637"/>
                  </a:lnTo>
                  <a:lnTo>
                    <a:pt x="124" y="642"/>
                  </a:lnTo>
                  <a:lnTo>
                    <a:pt x="118" y="640"/>
                  </a:lnTo>
                  <a:lnTo>
                    <a:pt x="109" y="636"/>
                  </a:lnTo>
                  <a:lnTo>
                    <a:pt x="102" y="641"/>
                  </a:lnTo>
                  <a:lnTo>
                    <a:pt x="96" y="653"/>
                  </a:lnTo>
                  <a:lnTo>
                    <a:pt x="87" y="658"/>
                  </a:lnTo>
                  <a:lnTo>
                    <a:pt x="82" y="659"/>
                  </a:lnTo>
                  <a:lnTo>
                    <a:pt x="76" y="660"/>
                  </a:lnTo>
                  <a:lnTo>
                    <a:pt x="71" y="654"/>
                  </a:lnTo>
                  <a:lnTo>
                    <a:pt x="68" y="650"/>
                  </a:lnTo>
                  <a:lnTo>
                    <a:pt x="59" y="635"/>
                  </a:lnTo>
                  <a:lnTo>
                    <a:pt x="58" y="625"/>
                  </a:lnTo>
                  <a:lnTo>
                    <a:pt x="59" y="618"/>
                  </a:lnTo>
                  <a:lnTo>
                    <a:pt x="56" y="608"/>
                  </a:lnTo>
                  <a:lnTo>
                    <a:pt x="59" y="600"/>
                  </a:lnTo>
                  <a:lnTo>
                    <a:pt x="60" y="597"/>
                  </a:lnTo>
                  <a:lnTo>
                    <a:pt x="62" y="585"/>
                  </a:lnTo>
                  <a:lnTo>
                    <a:pt x="67" y="581"/>
                  </a:lnTo>
                  <a:lnTo>
                    <a:pt x="68" y="575"/>
                  </a:lnTo>
                  <a:lnTo>
                    <a:pt x="66" y="570"/>
                  </a:lnTo>
                  <a:lnTo>
                    <a:pt x="65" y="560"/>
                  </a:lnTo>
                  <a:lnTo>
                    <a:pt x="67" y="551"/>
                  </a:lnTo>
                  <a:lnTo>
                    <a:pt x="67" y="539"/>
                  </a:lnTo>
                  <a:lnTo>
                    <a:pt x="66" y="530"/>
                  </a:lnTo>
                  <a:lnTo>
                    <a:pt x="63" y="521"/>
                  </a:lnTo>
                  <a:lnTo>
                    <a:pt x="61" y="519"/>
                  </a:lnTo>
                  <a:lnTo>
                    <a:pt x="56" y="519"/>
                  </a:lnTo>
                  <a:lnTo>
                    <a:pt x="53" y="512"/>
                  </a:lnTo>
                  <a:lnTo>
                    <a:pt x="54" y="498"/>
                  </a:lnTo>
                  <a:lnTo>
                    <a:pt x="56" y="493"/>
                  </a:lnTo>
                  <a:lnTo>
                    <a:pt x="56" y="488"/>
                  </a:lnTo>
                  <a:lnTo>
                    <a:pt x="61" y="492"/>
                  </a:lnTo>
                  <a:lnTo>
                    <a:pt x="66" y="497"/>
                  </a:lnTo>
                  <a:lnTo>
                    <a:pt x="76" y="496"/>
                  </a:lnTo>
                  <a:lnTo>
                    <a:pt x="94" y="482"/>
                  </a:lnTo>
                  <a:lnTo>
                    <a:pt x="102" y="476"/>
                  </a:lnTo>
                  <a:lnTo>
                    <a:pt x="109" y="474"/>
                  </a:lnTo>
                  <a:lnTo>
                    <a:pt x="116" y="465"/>
                  </a:lnTo>
                  <a:close/>
                </a:path>
              </a:pathLst>
            </a:custGeom>
            <a:solidFill>
              <a:srgbClr val="00B050"/>
            </a:solidFill>
            <a:ln w="6350" cmpd="sng">
              <a:solidFill>
                <a:schemeClr val="bg1"/>
              </a:solidFill>
              <a:round/>
              <a:headEnd/>
              <a:tailEnd/>
            </a:ln>
          </p:spPr>
          <p:txBody>
            <a:bodyPr/>
            <a:lstStyle/>
            <a:p>
              <a:endParaRPr lang="it-IT"/>
            </a:p>
          </p:txBody>
        </p:sp>
        <p:sp>
          <p:nvSpPr>
            <p:cNvPr id="55" name="Freeform 52"/>
            <p:cNvSpPr>
              <a:spLocks noEditPoints="1"/>
            </p:cNvSpPr>
            <p:nvPr/>
          </p:nvSpPr>
          <p:spPr bwMode="auto">
            <a:xfrm>
              <a:off x="-947" y="837"/>
              <a:ext cx="880" cy="1093"/>
            </a:xfrm>
            <a:custGeom>
              <a:avLst/>
              <a:gdLst>
                <a:gd name="T0" fmla="*/ 155 w 880"/>
                <a:gd name="T1" fmla="*/ 1050 h 1093"/>
                <a:gd name="T2" fmla="*/ 30 w 880"/>
                <a:gd name="T3" fmla="*/ 932 h 1093"/>
                <a:gd name="T4" fmla="*/ 44 w 880"/>
                <a:gd name="T5" fmla="*/ 901 h 1093"/>
                <a:gd name="T6" fmla="*/ 25 w 880"/>
                <a:gd name="T7" fmla="*/ 881 h 1093"/>
                <a:gd name="T8" fmla="*/ 99 w 880"/>
                <a:gd name="T9" fmla="*/ 850 h 1093"/>
                <a:gd name="T10" fmla="*/ 75 w 880"/>
                <a:gd name="T11" fmla="*/ 826 h 1093"/>
                <a:gd name="T12" fmla="*/ 76 w 880"/>
                <a:gd name="T13" fmla="*/ 767 h 1093"/>
                <a:gd name="T14" fmla="*/ 137 w 880"/>
                <a:gd name="T15" fmla="*/ 673 h 1093"/>
                <a:gd name="T16" fmla="*/ 278 w 880"/>
                <a:gd name="T17" fmla="*/ 619 h 1093"/>
                <a:gd name="T18" fmla="*/ 320 w 880"/>
                <a:gd name="T19" fmla="*/ 514 h 1093"/>
                <a:gd name="T20" fmla="*/ 359 w 880"/>
                <a:gd name="T21" fmla="*/ 422 h 1093"/>
                <a:gd name="T22" fmla="*/ 419 w 880"/>
                <a:gd name="T23" fmla="*/ 319 h 1093"/>
                <a:gd name="T24" fmla="*/ 456 w 880"/>
                <a:gd name="T25" fmla="*/ 274 h 1093"/>
                <a:gd name="T26" fmla="*/ 458 w 880"/>
                <a:gd name="T27" fmla="*/ 243 h 1093"/>
                <a:gd name="T28" fmla="*/ 511 w 880"/>
                <a:gd name="T29" fmla="*/ 166 h 1093"/>
                <a:gd name="T30" fmla="*/ 538 w 880"/>
                <a:gd name="T31" fmla="*/ 169 h 1093"/>
                <a:gd name="T32" fmla="*/ 568 w 880"/>
                <a:gd name="T33" fmla="*/ 167 h 1093"/>
                <a:gd name="T34" fmla="*/ 615 w 880"/>
                <a:gd name="T35" fmla="*/ 133 h 1093"/>
                <a:gd name="T36" fmla="*/ 622 w 880"/>
                <a:gd name="T37" fmla="*/ 100 h 1093"/>
                <a:gd name="T38" fmla="*/ 675 w 880"/>
                <a:gd name="T39" fmla="*/ 61 h 1093"/>
                <a:gd name="T40" fmla="*/ 717 w 880"/>
                <a:gd name="T41" fmla="*/ 30 h 1093"/>
                <a:gd name="T42" fmla="*/ 744 w 880"/>
                <a:gd name="T43" fmla="*/ 47 h 1093"/>
                <a:gd name="T44" fmla="*/ 788 w 880"/>
                <a:gd name="T45" fmla="*/ 6 h 1093"/>
                <a:gd name="T46" fmla="*/ 800 w 880"/>
                <a:gd name="T47" fmla="*/ 46 h 1093"/>
                <a:gd name="T48" fmla="*/ 862 w 880"/>
                <a:gd name="T49" fmla="*/ 35 h 1093"/>
                <a:gd name="T50" fmla="*/ 848 w 880"/>
                <a:gd name="T51" fmla="*/ 93 h 1093"/>
                <a:gd name="T52" fmla="*/ 857 w 880"/>
                <a:gd name="T53" fmla="*/ 125 h 1093"/>
                <a:gd name="T54" fmla="*/ 734 w 880"/>
                <a:gd name="T55" fmla="*/ 122 h 1093"/>
                <a:gd name="T56" fmla="*/ 591 w 880"/>
                <a:gd name="T57" fmla="*/ 187 h 1093"/>
                <a:gd name="T58" fmla="*/ 462 w 880"/>
                <a:gd name="T59" fmla="*/ 305 h 1093"/>
                <a:gd name="T60" fmla="*/ 350 w 880"/>
                <a:gd name="T61" fmla="*/ 608 h 1093"/>
                <a:gd name="T62" fmla="*/ 302 w 880"/>
                <a:gd name="T63" fmla="*/ 918 h 1093"/>
                <a:gd name="T64" fmla="*/ 229 w 880"/>
                <a:gd name="T65" fmla="*/ 949 h 1093"/>
                <a:gd name="T66" fmla="*/ 60 w 880"/>
                <a:gd name="T67" fmla="*/ 739 h 1093"/>
                <a:gd name="T68" fmla="*/ 5 w 880"/>
                <a:gd name="T69" fmla="*/ 972 h 1093"/>
                <a:gd name="T70" fmla="*/ 13 w 880"/>
                <a:gd name="T71" fmla="*/ 823 h 1093"/>
                <a:gd name="T72" fmla="*/ 172 w 880"/>
                <a:gd name="T73" fmla="*/ 643 h 1093"/>
                <a:gd name="T74" fmla="*/ 405 w 880"/>
                <a:gd name="T75" fmla="*/ 312 h 1093"/>
                <a:gd name="T76" fmla="*/ 706 w 880"/>
                <a:gd name="T77" fmla="*/ 22 h 1093"/>
                <a:gd name="T78" fmla="*/ 667 w 880"/>
                <a:gd name="T79" fmla="*/ 62 h 1093"/>
                <a:gd name="T80" fmla="*/ 652 w 880"/>
                <a:gd name="T81" fmla="*/ 84 h 1093"/>
                <a:gd name="T82" fmla="*/ 657 w 880"/>
                <a:gd name="T83" fmla="*/ 66 h 1093"/>
                <a:gd name="T84" fmla="*/ 632 w 880"/>
                <a:gd name="T85" fmla="*/ 50 h 1093"/>
                <a:gd name="T86" fmla="*/ 621 w 880"/>
                <a:gd name="T87" fmla="*/ 67 h 1093"/>
                <a:gd name="T88" fmla="*/ 635 w 880"/>
                <a:gd name="T89" fmla="*/ 82 h 1093"/>
                <a:gd name="T90" fmla="*/ 572 w 880"/>
                <a:gd name="T91" fmla="*/ 108 h 1093"/>
                <a:gd name="T92" fmla="*/ 544 w 880"/>
                <a:gd name="T93" fmla="*/ 98 h 1093"/>
                <a:gd name="T94" fmla="*/ 533 w 880"/>
                <a:gd name="T95" fmla="*/ 115 h 1093"/>
                <a:gd name="T96" fmla="*/ 525 w 880"/>
                <a:gd name="T97" fmla="*/ 127 h 1093"/>
                <a:gd name="T98" fmla="*/ 527 w 880"/>
                <a:gd name="T99" fmla="*/ 133 h 1093"/>
                <a:gd name="T100" fmla="*/ 467 w 880"/>
                <a:gd name="T101" fmla="*/ 184 h 1093"/>
                <a:gd name="T102" fmla="*/ 487 w 880"/>
                <a:gd name="T103" fmla="*/ 162 h 1093"/>
                <a:gd name="T104" fmla="*/ 489 w 880"/>
                <a:gd name="T105" fmla="*/ 187 h 1093"/>
                <a:gd name="T106" fmla="*/ 447 w 880"/>
                <a:gd name="T107" fmla="*/ 181 h 1093"/>
                <a:gd name="T108" fmla="*/ 395 w 880"/>
                <a:gd name="T109" fmla="*/ 230 h 1093"/>
                <a:gd name="T110" fmla="*/ 420 w 880"/>
                <a:gd name="T111" fmla="*/ 224 h 1093"/>
                <a:gd name="T112" fmla="*/ 394 w 880"/>
                <a:gd name="T113" fmla="*/ 231 h 1093"/>
                <a:gd name="T114" fmla="*/ 447 w 880"/>
                <a:gd name="T115" fmla="*/ 224 h 1093"/>
                <a:gd name="T116" fmla="*/ 433 w 880"/>
                <a:gd name="T117" fmla="*/ 254 h 1093"/>
                <a:gd name="T118" fmla="*/ 389 w 880"/>
                <a:gd name="T119" fmla="*/ 271 h 1093"/>
                <a:gd name="T120" fmla="*/ 425 w 880"/>
                <a:gd name="T121" fmla="*/ 228 h 10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0" h="1093">
                  <a:moveTo>
                    <a:pt x="17" y="939"/>
                  </a:moveTo>
                  <a:lnTo>
                    <a:pt x="14" y="937"/>
                  </a:lnTo>
                  <a:lnTo>
                    <a:pt x="12" y="934"/>
                  </a:lnTo>
                  <a:lnTo>
                    <a:pt x="12" y="931"/>
                  </a:lnTo>
                  <a:lnTo>
                    <a:pt x="13" y="922"/>
                  </a:lnTo>
                  <a:lnTo>
                    <a:pt x="16" y="922"/>
                  </a:lnTo>
                  <a:lnTo>
                    <a:pt x="18" y="926"/>
                  </a:lnTo>
                  <a:lnTo>
                    <a:pt x="19" y="928"/>
                  </a:lnTo>
                  <a:lnTo>
                    <a:pt x="18" y="937"/>
                  </a:lnTo>
                  <a:lnTo>
                    <a:pt x="17" y="939"/>
                  </a:lnTo>
                  <a:close/>
                  <a:moveTo>
                    <a:pt x="211" y="1002"/>
                  </a:moveTo>
                  <a:lnTo>
                    <a:pt x="207" y="1017"/>
                  </a:lnTo>
                  <a:lnTo>
                    <a:pt x="190" y="1018"/>
                  </a:lnTo>
                  <a:lnTo>
                    <a:pt x="155" y="1050"/>
                  </a:lnTo>
                  <a:lnTo>
                    <a:pt x="132" y="1076"/>
                  </a:lnTo>
                  <a:lnTo>
                    <a:pt x="94" y="1093"/>
                  </a:lnTo>
                  <a:lnTo>
                    <a:pt x="58" y="1082"/>
                  </a:lnTo>
                  <a:lnTo>
                    <a:pt x="25" y="1057"/>
                  </a:lnTo>
                  <a:lnTo>
                    <a:pt x="7" y="1025"/>
                  </a:lnTo>
                  <a:lnTo>
                    <a:pt x="18" y="1001"/>
                  </a:lnTo>
                  <a:lnTo>
                    <a:pt x="29" y="1003"/>
                  </a:lnTo>
                  <a:lnTo>
                    <a:pt x="43" y="976"/>
                  </a:lnTo>
                  <a:lnTo>
                    <a:pt x="38" y="968"/>
                  </a:lnTo>
                  <a:lnTo>
                    <a:pt x="26" y="973"/>
                  </a:lnTo>
                  <a:lnTo>
                    <a:pt x="8" y="974"/>
                  </a:lnTo>
                  <a:lnTo>
                    <a:pt x="6" y="959"/>
                  </a:lnTo>
                  <a:lnTo>
                    <a:pt x="27" y="947"/>
                  </a:lnTo>
                  <a:lnTo>
                    <a:pt x="30" y="932"/>
                  </a:lnTo>
                  <a:lnTo>
                    <a:pt x="47" y="915"/>
                  </a:lnTo>
                  <a:lnTo>
                    <a:pt x="56" y="912"/>
                  </a:lnTo>
                  <a:lnTo>
                    <a:pt x="52" y="905"/>
                  </a:lnTo>
                  <a:lnTo>
                    <a:pt x="67" y="888"/>
                  </a:lnTo>
                  <a:lnTo>
                    <a:pt x="71" y="890"/>
                  </a:lnTo>
                  <a:lnTo>
                    <a:pt x="71" y="898"/>
                  </a:lnTo>
                  <a:lnTo>
                    <a:pt x="74" y="893"/>
                  </a:lnTo>
                  <a:lnTo>
                    <a:pt x="76" y="886"/>
                  </a:lnTo>
                  <a:lnTo>
                    <a:pt x="88" y="881"/>
                  </a:lnTo>
                  <a:lnTo>
                    <a:pt x="81" y="880"/>
                  </a:lnTo>
                  <a:lnTo>
                    <a:pt x="73" y="881"/>
                  </a:lnTo>
                  <a:lnTo>
                    <a:pt x="70" y="874"/>
                  </a:lnTo>
                  <a:lnTo>
                    <a:pt x="62" y="879"/>
                  </a:lnTo>
                  <a:lnTo>
                    <a:pt x="44" y="901"/>
                  </a:lnTo>
                  <a:lnTo>
                    <a:pt x="37" y="905"/>
                  </a:lnTo>
                  <a:lnTo>
                    <a:pt x="35" y="913"/>
                  </a:lnTo>
                  <a:lnTo>
                    <a:pt x="30" y="921"/>
                  </a:lnTo>
                  <a:lnTo>
                    <a:pt x="22" y="926"/>
                  </a:lnTo>
                  <a:lnTo>
                    <a:pt x="19" y="918"/>
                  </a:lnTo>
                  <a:lnTo>
                    <a:pt x="26" y="914"/>
                  </a:lnTo>
                  <a:lnTo>
                    <a:pt x="32" y="914"/>
                  </a:lnTo>
                  <a:lnTo>
                    <a:pt x="27" y="903"/>
                  </a:lnTo>
                  <a:lnTo>
                    <a:pt x="28" y="897"/>
                  </a:lnTo>
                  <a:lnTo>
                    <a:pt x="23" y="902"/>
                  </a:lnTo>
                  <a:lnTo>
                    <a:pt x="17" y="904"/>
                  </a:lnTo>
                  <a:lnTo>
                    <a:pt x="13" y="895"/>
                  </a:lnTo>
                  <a:lnTo>
                    <a:pt x="13" y="888"/>
                  </a:lnTo>
                  <a:lnTo>
                    <a:pt x="25" y="881"/>
                  </a:lnTo>
                  <a:lnTo>
                    <a:pt x="23" y="878"/>
                  </a:lnTo>
                  <a:lnTo>
                    <a:pt x="38" y="865"/>
                  </a:lnTo>
                  <a:lnTo>
                    <a:pt x="31" y="865"/>
                  </a:lnTo>
                  <a:lnTo>
                    <a:pt x="21" y="870"/>
                  </a:lnTo>
                  <a:lnTo>
                    <a:pt x="16" y="869"/>
                  </a:lnTo>
                  <a:lnTo>
                    <a:pt x="11" y="854"/>
                  </a:lnTo>
                  <a:lnTo>
                    <a:pt x="22" y="832"/>
                  </a:lnTo>
                  <a:lnTo>
                    <a:pt x="35" y="836"/>
                  </a:lnTo>
                  <a:lnTo>
                    <a:pt x="42" y="832"/>
                  </a:lnTo>
                  <a:lnTo>
                    <a:pt x="81" y="835"/>
                  </a:lnTo>
                  <a:lnTo>
                    <a:pt x="89" y="847"/>
                  </a:lnTo>
                  <a:lnTo>
                    <a:pt x="88" y="855"/>
                  </a:lnTo>
                  <a:lnTo>
                    <a:pt x="96" y="851"/>
                  </a:lnTo>
                  <a:lnTo>
                    <a:pt x="99" y="850"/>
                  </a:lnTo>
                  <a:lnTo>
                    <a:pt x="95" y="844"/>
                  </a:lnTo>
                  <a:lnTo>
                    <a:pt x="96" y="837"/>
                  </a:lnTo>
                  <a:lnTo>
                    <a:pt x="121" y="827"/>
                  </a:lnTo>
                  <a:lnTo>
                    <a:pt x="117" y="825"/>
                  </a:lnTo>
                  <a:lnTo>
                    <a:pt x="107" y="828"/>
                  </a:lnTo>
                  <a:lnTo>
                    <a:pt x="111" y="816"/>
                  </a:lnTo>
                  <a:lnTo>
                    <a:pt x="118" y="806"/>
                  </a:lnTo>
                  <a:lnTo>
                    <a:pt x="118" y="803"/>
                  </a:lnTo>
                  <a:lnTo>
                    <a:pt x="109" y="807"/>
                  </a:lnTo>
                  <a:lnTo>
                    <a:pt x="104" y="823"/>
                  </a:lnTo>
                  <a:lnTo>
                    <a:pt x="96" y="830"/>
                  </a:lnTo>
                  <a:lnTo>
                    <a:pt x="92" y="828"/>
                  </a:lnTo>
                  <a:lnTo>
                    <a:pt x="78" y="829"/>
                  </a:lnTo>
                  <a:lnTo>
                    <a:pt x="75" y="826"/>
                  </a:lnTo>
                  <a:lnTo>
                    <a:pt x="78" y="816"/>
                  </a:lnTo>
                  <a:lnTo>
                    <a:pt x="78" y="809"/>
                  </a:lnTo>
                  <a:lnTo>
                    <a:pt x="67" y="828"/>
                  </a:lnTo>
                  <a:lnTo>
                    <a:pt x="54" y="823"/>
                  </a:lnTo>
                  <a:lnTo>
                    <a:pt x="31" y="829"/>
                  </a:lnTo>
                  <a:lnTo>
                    <a:pt x="20" y="825"/>
                  </a:lnTo>
                  <a:lnTo>
                    <a:pt x="18" y="811"/>
                  </a:lnTo>
                  <a:lnTo>
                    <a:pt x="29" y="795"/>
                  </a:lnTo>
                  <a:lnTo>
                    <a:pt x="21" y="778"/>
                  </a:lnTo>
                  <a:lnTo>
                    <a:pt x="41" y="767"/>
                  </a:lnTo>
                  <a:lnTo>
                    <a:pt x="49" y="772"/>
                  </a:lnTo>
                  <a:lnTo>
                    <a:pt x="70" y="773"/>
                  </a:lnTo>
                  <a:lnTo>
                    <a:pt x="78" y="769"/>
                  </a:lnTo>
                  <a:lnTo>
                    <a:pt x="76" y="767"/>
                  </a:lnTo>
                  <a:lnTo>
                    <a:pt x="62" y="768"/>
                  </a:lnTo>
                  <a:lnTo>
                    <a:pt x="60" y="766"/>
                  </a:lnTo>
                  <a:lnTo>
                    <a:pt x="67" y="761"/>
                  </a:lnTo>
                  <a:lnTo>
                    <a:pt x="53" y="764"/>
                  </a:lnTo>
                  <a:lnTo>
                    <a:pt x="34" y="761"/>
                  </a:lnTo>
                  <a:lnTo>
                    <a:pt x="33" y="759"/>
                  </a:lnTo>
                  <a:lnTo>
                    <a:pt x="36" y="743"/>
                  </a:lnTo>
                  <a:lnTo>
                    <a:pt x="66" y="746"/>
                  </a:lnTo>
                  <a:lnTo>
                    <a:pt x="92" y="707"/>
                  </a:lnTo>
                  <a:lnTo>
                    <a:pt x="121" y="715"/>
                  </a:lnTo>
                  <a:lnTo>
                    <a:pt x="127" y="710"/>
                  </a:lnTo>
                  <a:lnTo>
                    <a:pt x="109" y="692"/>
                  </a:lnTo>
                  <a:lnTo>
                    <a:pt x="117" y="683"/>
                  </a:lnTo>
                  <a:lnTo>
                    <a:pt x="137" y="673"/>
                  </a:lnTo>
                  <a:lnTo>
                    <a:pt x="194" y="646"/>
                  </a:lnTo>
                  <a:lnTo>
                    <a:pt x="217" y="636"/>
                  </a:lnTo>
                  <a:lnTo>
                    <a:pt x="225" y="651"/>
                  </a:lnTo>
                  <a:lnTo>
                    <a:pt x="224" y="656"/>
                  </a:lnTo>
                  <a:lnTo>
                    <a:pt x="233" y="657"/>
                  </a:lnTo>
                  <a:lnTo>
                    <a:pt x="234" y="651"/>
                  </a:lnTo>
                  <a:lnTo>
                    <a:pt x="241" y="651"/>
                  </a:lnTo>
                  <a:lnTo>
                    <a:pt x="253" y="647"/>
                  </a:lnTo>
                  <a:lnTo>
                    <a:pt x="254" y="645"/>
                  </a:lnTo>
                  <a:lnTo>
                    <a:pt x="250" y="640"/>
                  </a:lnTo>
                  <a:lnTo>
                    <a:pt x="263" y="630"/>
                  </a:lnTo>
                  <a:lnTo>
                    <a:pt x="269" y="630"/>
                  </a:lnTo>
                  <a:lnTo>
                    <a:pt x="280" y="622"/>
                  </a:lnTo>
                  <a:lnTo>
                    <a:pt x="278" y="619"/>
                  </a:lnTo>
                  <a:lnTo>
                    <a:pt x="259" y="630"/>
                  </a:lnTo>
                  <a:lnTo>
                    <a:pt x="233" y="645"/>
                  </a:lnTo>
                  <a:lnTo>
                    <a:pt x="225" y="635"/>
                  </a:lnTo>
                  <a:lnTo>
                    <a:pt x="229" y="625"/>
                  </a:lnTo>
                  <a:lnTo>
                    <a:pt x="221" y="628"/>
                  </a:lnTo>
                  <a:lnTo>
                    <a:pt x="220" y="618"/>
                  </a:lnTo>
                  <a:lnTo>
                    <a:pt x="266" y="561"/>
                  </a:lnTo>
                  <a:lnTo>
                    <a:pt x="277" y="569"/>
                  </a:lnTo>
                  <a:lnTo>
                    <a:pt x="286" y="563"/>
                  </a:lnTo>
                  <a:lnTo>
                    <a:pt x="282" y="547"/>
                  </a:lnTo>
                  <a:lnTo>
                    <a:pt x="285" y="535"/>
                  </a:lnTo>
                  <a:lnTo>
                    <a:pt x="306" y="516"/>
                  </a:lnTo>
                  <a:lnTo>
                    <a:pt x="316" y="520"/>
                  </a:lnTo>
                  <a:lnTo>
                    <a:pt x="320" y="514"/>
                  </a:lnTo>
                  <a:lnTo>
                    <a:pt x="310" y="506"/>
                  </a:lnTo>
                  <a:lnTo>
                    <a:pt x="320" y="487"/>
                  </a:lnTo>
                  <a:lnTo>
                    <a:pt x="329" y="498"/>
                  </a:lnTo>
                  <a:lnTo>
                    <a:pt x="331" y="495"/>
                  </a:lnTo>
                  <a:lnTo>
                    <a:pt x="324" y="478"/>
                  </a:lnTo>
                  <a:lnTo>
                    <a:pt x="335" y="456"/>
                  </a:lnTo>
                  <a:lnTo>
                    <a:pt x="346" y="459"/>
                  </a:lnTo>
                  <a:lnTo>
                    <a:pt x="345" y="445"/>
                  </a:lnTo>
                  <a:lnTo>
                    <a:pt x="328" y="453"/>
                  </a:lnTo>
                  <a:lnTo>
                    <a:pt x="328" y="450"/>
                  </a:lnTo>
                  <a:lnTo>
                    <a:pt x="344" y="435"/>
                  </a:lnTo>
                  <a:lnTo>
                    <a:pt x="347" y="428"/>
                  </a:lnTo>
                  <a:lnTo>
                    <a:pt x="357" y="427"/>
                  </a:lnTo>
                  <a:lnTo>
                    <a:pt x="359" y="422"/>
                  </a:lnTo>
                  <a:lnTo>
                    <a:pt x="350" y="417"/>
                  </a:lnTo>
                  <a:lnTo>
                    <a:pt x="356" y="393"/>
                  </a:lnTo>
                  <a:lnTo>
                    <a:pt x="373" y="368"/>
                  </a:lnTo>
                  <a:lnTo>
                    <a:pt x="383" y="368"/>
                  </a:lnTo>
                  <a:lnTo>
                    <a:pt x="394" y="353"/>
                  </a:lnTo>
                  <a:lnTo>
                    <a:pt x="390" y="344"/>
                  </a:lnTo>
                  <a:lnTo>
                    <a:pt x="406" y="322"/>
                  </a:lnTo>
                  <a:lnTo>
                    <a:pt x="411" y="322"/>
                  </a:lnTo>
                  <a:lnTo>
                    <a:pt x="414" y="328"/>
                  </a:lnTo>
                  <a:lnTo>
                    <a:pt x="425" y="330"/>
                  </a:lnTo>
                  <a:lnTo>
                    <a:pt x="436" y="319"/>
                  </a:lnTo>
                  <a:lnTo>
                    <a:pt x="425" y="323"/>
                  </a:lnTo>
                  <a:lnTo>
                    <a:pt x="420" y="321"/>
                  </a:lnTo>
                  <a:lnTo>
                    <a:pt x="419" y="319"/>
                  </a:lnTo>
                  <a:lnTo>
                    <a:pt x="424" y="318"/>
                  </a:lnTo>
                  <a:lnTo>
                    <a:pt x="427" y="311"/>
                  </a:lnTo>
                  <a:lnTo>
                    <a:pt x="425" y="295"/>
                  </a:lnTo>
                  <a:lnTo>
                    <a:pt x="431" y="286"/>
                  </a:lnTo>
                  <a:lnTo>
                    <a:pt x="431" y="281"/>
                  </a:lnTo>
                  <a:lnTo>
                    <a:pt x="438" y="280"/>
                  </a:lnTo>
                  <a:lnTo>
                    <a:pt x="440" y="272"/>
                  </a:lnTo>
                  <a:lnTo>
                    <a:pt x="443" y="271"/>
                  </a:lnTo>
                  <a:lnTo>
                    <a:pt x="447" y="293"/>
                  </a:lnTo>
                  <a:lnTo>
                    <a:pt x="451" y="292"/>
                  </a:lnTo>
                  <a:lnTo>
                    <a:pt x="451" y="285"/>
                  </a:lnTo>
                  <a:lnTo>
                    <a:pt x="456" y="287"/>
                  </a:lnTo>
                  <a:lnTo>
                    <a:pt x="452" y="273"/>
                  </a:lnTo>
                  <a:lnTo>
                    <a:pt x="456" y="274"/>
                  </a:lnTo>
                  <a:lnTo>
                    <a:pt x="456" y="269"/>
                  </a:lnTo>
                  <a:lnTo>
                    <a:pt x="450" y="260"/>
                  </a:lnTo>
                  <a:lnTo>
                    <a:pt x="452" y="256"/>
                  </a:lnTo>
                  <a:lnTo>
                    <a:pt x="460" y="250"/>
                  </a:lnTo>
                  <a:lnTo>
                    <a:pt x="467" y="252"/>
                  </a:lnTo>
                  <a:lnTo>
                    <a:pt x="468" y="255"/>
                  </a:lnTo>
                  <a:lnTo>
                    <a:pt x="483" y="260"/>
                  </a:lnTo>
                  <a:lnTo>
                    <a:pt x="487" y="248"/>
                  </a:lnTo>
                  <a:lnTo>
                    <a:pt x="493" y="248"/>
                  </a:lnTo>
                  <a:lnTo>
                    <a:pt x="488" y="242"/>
                  </a:lnTo>
                  <a:lnTo>
                    <a:pt x="482" y="246"/>
                  </a:lnTo>
                  <a:lnTo>
                    <a:pt x="473" y="241"/>
                  </a:lnTo>
                  <a:lnTo>
                    <a:pt x="465" y="247"/>
                  </a:lnTo>
                  <a:lnTo>
                    <a:pt x="458" y="243"/>
                  </a:lnTo>
                  <a:lnTo>
                    <a:pt x="465" y="233"/>
                  </a:lnTo>
                  <a:lnTo>
                    <a:pt x="489" y="227"/>
                  </a:lnTo>
                  <a:lnTo>
                    <a:pt x="485" y="222"/>
                  </a:lnTo>
                  <a:lnTo>
                    <a:pt x="487" y="221"/>
                  </a:lnTo>
                  <a:lnTo>
                    <a:pt x="494" y="223"/>
                  </a:lnTo>
                  <a:lnTo>
                    <a:pt x="492" y="214"/>
                  </a:lnTo>
                  <a:lnTo>
                    <a:pt x="490" y="212"/>
                  </a:lnTo>
                  <a:lnTo>
                    <a:pt x="488" y="207"/>
                  </a:lnTo>
                  <a:lnTo>
                    <a:pt x="490" y="197"/>
                  </a:lnTo>
                  <a:lnTo>
                    <a:pt x="498" y="191"/>
                  </a:lnTo>
                  <a:lnTo>
                    <a:pt x="507" y="187"/>
                  </a:lnTo>
                  <a:lnTo>
                    <a:pt x="504" y="175"/>
                  </a:lnTo>
                  <a:lnTo>
                    <a:pt x="508" y="163"/>
                  </a:lnTo>
                  <a:lnTo>
                    <a:pt x="511" y="166"/>
                  </a:lnTo>
                  <a:lnTo>
                    <a:pt x="509" y="176"/>
                  </a:lnTo>
                  <a:lnTo>
                    <a:pt x="514" y="173"/>
                  </a:lnTo>
                  <a:lnTo>
                    <a:pt x="522" y="180"/>
                  </a:lnTo>
                  <a:lnTo>
                    <a:pt x="527" y="174"/>
                  </a:lnTo>
                  <a:lnTo>
                    <a:pt x="519" y="167"/>
                  </a:lnTo>
                  <a:lnTo>
                    <a:pt x="515" y="159"/>
                  </a:lnTo>
                  <a:lnTo>
                    <a:pt x="522" y="158"/>
                  </a:lnTo>
                  <a:lnTo>
                    <a:pt x="532" y="170"/>
                  </a:lnTo>
                  <a:lnTo>
                    <a:pt x="538" y="173"/>
                  </a:lnTo>
                  <a:lnTo>
                    <a:pt x="543" y="182"/>
                  </a:lnTo>
                  <a:lnTo>
                    <a:pt x="547" y="182"/>
                  </a:lnTo>
                  <a:lnTo>
                    <a:pt x="547" y="177"/>
                  </a:lnTo>
                  <a:lnTo>
                    <a:pt x="543" y="170"/>
                  </a:lnTo>
                  <a:lnTo>
                    <a:pt x="538" y="169"/>
                  </a:lnTo>
                  <a:lnTo>
                    <a:pt x="532" y="161"/>
                  </a:lnTo>
                  <a:lnTo>
                    <a:pt x="530" y="148"/>
                  </a:lnTo>
                  <a:lnTo>
                    <a:pt x="535" y="138"/>
                  </a:lnTo>
                  <a:lnTo>
                    <a:pt x="549" y="136"/>
                  </a:lnTo>
                  <a:lnTo>
                    <a:pt x="549" y="161"/>
                  </a:lnTo>
                  <a:lnTo>
                    <a:pt x="551" y="163"/>
                  </a:lnTo>
                  <a:lnTo>
                    <a:pt x="554" y="140"/>
                  </a:lnTo>
                  <a:lnTo>
                    <a:pt x="561" y="125"/>
                  </a:lnTo>
                  <a:lnTo>
                    <a:pt x="567" y="123"/>
                  </a:lnTo>
                  <a:lnTo>
                    <a:pt x="569" y="133"/>
                  </a:lnTo>
                  <a:lnTo>
                    <a:pt x="570" y="155"/>
                  </a:lnTo>
                  <a:lnTo>
                    <a:pt x="566" y="167"/>
                  </a:lnTo>
                  <a:lnTo>
                    <a:pt x="565" y="172"/>
                  </a:lnTo>
                  <a:lnTo>
                    <a:pt x="568" y="167"/>
                  </a:lnTo>
                  <a:lnTo>
                    <a:pt x="572" y="156"/>
                  </a:lnTo>
                  <a:lnTo>
                    <a:pt x="579" y="148"/>
                  </a:lnTo>
                  <a:lnTo>
                    <a:pt x="576" y="137"/>
                  </a:lnTo>
                  <a:lnTo>
                    <a:pt x="579" y="135"/>
                  </a:lnTo>
                  <a:lnTo>
                    <a:pt x="584" y="123"/>
                  </a:lnTo>
                  <a:lnTo>
                    <a:pt x="588" y="121"/>
                  </a:lnTo>
                  <a:lnTo>
                    <a:pt x="589" y="131"/>
                  </a:lnTo>
                  <a:lnTo>
                    <a:pt x="591" y="128"/>
                  </a:lnTo>
                  <a:lnTo>
                    <a:pt x="593" y="128"/>
                  </a:lnTo>
                  <a:lnTo>
                    <a:pt x="595" y="122"/>
                  </a:lnTo>
                  <a:lnTo>
                    <a:pt x="598" y="122"/>
                  </a:lnTo>
                  <a:lnTo>
                    <a:pt x="595" y="112"/>
                  </a:lnTo>
                  <a:lnTo>
                    <a:pt x="599" y="115"/>
                  </a:lnTo>
                  <a:lnTo>
                    <a:pt x="615" y="133"/>
                  </a:lnTo>
                  <a:lnTo>
                    <a:pt x="619" y="136"/>
                  </a:lnTo>
                  <a:lnTo>
                    <a:pt x="616" y="123"/>
                  </a:lnTo>
                  <a:lnTo>
                    <a:pt x="615" y="106"/>
                  </a:lnTo>
                  <a:lnTo>
                    <a:pt x="612" y="106"/>
                  </a:lnTo>
                  <a:lnTo>
                    <a:pt x="602" y="102"/>
                  </a:lnTo>
                  <a:lnTo>
                    <a:pt x="601" y="89"/>
                  </a:lnTo>
                  <a:lnTo>
                    <a:pt x="609" y="101"/>
                  </a:lnTo>
                  <a:lnTo>
                    <a:pt x="609" y="92"/>
                  </a:lnTo>
                  <a:lnTo>
                    <a:pt x="611" y="89"/>
                  </a:lnTo>
                  <a:lnTo>
                    <a:pt x="613" y="91"/>
                  </a:lnTo>
                  <a:lnTo>
                    <a:pt x="616" y="89"/>
                  </a:lnTo>
                  <a:lnTo>
                    <a:pt x="617" y="93"/>
                  </a:lnTo>
                  <a:lnTo>
                    <a:pt x="619" y="92"/>
                  </a:lnTo>
                  <a:lnTo>
                    <a:pt x="622" y="100"/>
                  </a:lnTo>
                  <a:lnTo>
                    <a:pt x="628" y="100"/>
                  </a:lnTo>
                  <a:lnTo>
                    <a:pt x="626" y="94"/>
                  </a:lnTo>
                  <a:lnTo>
                    <a:pt x="638" y="93"/>
                  </a:lnTo>
                  <a:lnTo>
                    <a:pt x="643" y="95"/>
                  </a:lnTo>
                  <a:lnTo>
                    <a:pt x="640" y="101"/>
                  </a:lnTo>
                  <a:lnTo>
                    <a:pt x="648" y="102"/>
                  </a:lnTo>
                  <a:lnTo>
                    <a:pt x="645" y="104"/>
                  </a:lnTo>
                  <a:lnTo>
                    <a:pt x="649" y="112"/>
                  </a:lnTo>
                  <a:lnTo>
                    <a:pt x="653" y="111"/>
                  </a:lnTo>
                  <a:lnTo>
                    <a:pt x="653" y="97"/>
                  </a:lnTo>
                  <a:lnTo>
                    <a:pt x="651" y="93"/>
                  </a:lnTo>
                  <a:lnTo>
                    <a:pt x="665" y="68"/>
                  </a:lnTo>
                  <a:lnTo>
                    <a:pt x="678" y="66"/>
                  </a:lnTo>
                  <a:lnTo>
                    <a:pt x="675" y="61"/>
                  </a:lnTo>
                  <a:lnTo>
                    <a:pt x="685" y="50"/>
                  </a:lnTo>
                  <a:lnTo>
                    <a:pt x="679" y="44"/>
                  </a:lnTo>
                  <a:lnTo>
                    <a:pt x="675" y="37"/>
                  </a:lnTo>
                  <a:lnTo>
                    <a:pt x="682" y="39"/>
                  </a:lnTo>
                  <a:lnTo>
                    <a:pt x="681" y="27"/>
                  </a:lnTo>
                  <a:lnTo>
                    <a:pt x="686" y="26"/>
                  </a:lnTo>
                  <a:lnTo>
                    <a:pt x="687" y="29"/>
                  </a:lnTo>
                  <a:lnTo>
                    <a:pt x="692" y="22"/>
                  </a:lnTo>
                  <a:lnTo>
                    <a:pt x="692" y="26"/>
                  </a:lnTo>
                  <a:lnTo>
                    <a:pt x="699" y="30"/>
                  </a:lnTo>
                  <a:lnTo>
                    <a:pt x="700" y="36"/>
                  </a:lnTo>
                  <a:lnTo>
                    <a:pt x="704" y="35"/>
                  </a:lnTo>
                  <a:lnTo>
                    <a:pt x="711" y="28"/>
                  </a:lnTo>
                  <a:lnTo>
                    <a:pt x="717" y="30"/>
                  </a:lnTo>
                  <a:lnTo>
                    <a:pt x="705" y="54"/>
                  </a:lnTo>
                  <a:lnTo>
                    <a:pt x="704" y="79"/>
                  </a:lnTo>
                  <a:lnTo>
                    <a:pt x="702" y="82"/>
                  </a:lnTo>
                  <a:lnTo>
                    <a:pt x="700" y="86"/>
                  </a:lnTo>
                  <a:lnTo>
                    <a:pt x="702" y="98"/>
                  </a:lnTo>
                  <a:lnTo>
                    <a:pt x="706" y="95"/>
                  </a:lnTo>
                  <a:lnTo>
                    <a:pt x="711" y="81"/>
                  </a:lnTo>
                  <a:lnTo>
                    <a:pt x="718" y="57"/>
                  </a:lnTo>
                  <a:lnTo>
                    <a:pt x="732" y="28"/>
                  </a:lnTo>
                  <a:lnTo>
                    <a:pt x="733" y="21"/>
                  </a:lnTo>
                  <a:lnTo>
                    <a:pt x="739" y="19"/>
                  </a:lnTo>
                  <a:lnTo>
                    <a:pt x="742" y="35"/>
                  </a:lnTo>
                  <a:lnTo>
                    <a:pt x="739" y="40"/>
                  </a:lnTo>
                  <a:lnTo>
                    <a:pt x="744" y="47"/>
                  </a:lnTo>
                  <a:lnTo>
                    <a:pt x="744" y="64"/>
                  </a:lnTo>
                  <a:lnTo>
                    <a:pt x="750" y="55"/>
                  </a:lnTo>
                  <a:lnTo>
                    <a:pt x="756" y="55"/>
                  </a:lnTo>
                  <a:lnTo>
                    <a:pt x="754" y="47"/>
                  </a:lnTo>
                  <a:lnTo>
                    <a:pt x="755" y="42"/>
                  </a:lnTo>
                  <a:lnTo>
                    <a:pt x="760" y="40"/>
                  </a:lnTo>
                  <a:lnTo>
                    <a:pt x="758" y="35"/>
                  </a:lnTo>
                  <a:lnTo>
                    <a:pt x="762" y="19"/>
                  </a:lnTo>
                  <a:lnTo>
                    <a:pt x="763" y="1"/>
                  </a:lnTo>
                  <a:lnTo>
                    <a:pt x="769" y="6"/>
                  </a:lnTo>
                  <a:lnTo>
                    <a:pt x="775" y="0"/>
                  </a:lnTo>
                  <a:lnTo>
                    <a:pt x="782" y="2"/>
                  </a:lnTo>
                  <a:lnTo>
                    <a:pt x="782" y="7"/>
                  </a:lnTo>
                  <a:lnTo>
                    <a:pt x="788" y="6"/>
                  </a:lnTo>
                  <a:lnTo>
                    <a:pt x="789" y="14"/>
                  </a:lnTo>
                  <a:lnTo>
                    <a:pt x="787" y="21"/>
                  </a:lnTo>
                  <a:lnTo>
                    <a:pt x="778" y="22"/>
                  </a:lnTo>
                  <a:lnTo>
                    <a:pt x="775" y="26"/>
                  </a:lnTo>
                  <a:lnTo>
                    <a:pt x="780" y="30"/>
                  </a:lnTo>
                  <a:lnTo>
                    <a:pt x="775" y="38"/>
                  </a:lnTo>
                  <a:lnTo>
                    <a:pt x="779" y="37"/>
                  </a:lnTo>
                  <a:lnTo>
                    <a:pt x="786" y="30"/>
                  </a:lnTo>
                  <a:lnTo>
                    <a:pt x="789" y="35"/>
                  </a:lnTo>
                  <a:lnTo>
                    <a:pt x="781" y="48"/>
                  </a:lnTo>
                  <a:lnTo>
                    <a:pt x="783" y="50"/>
                  </a:lnTo>
                  <a:lnTo>
                    <a:pt x="789" y="48"/>
                  </a:lnTo>
                  <a:lnTo>
                    <a:pt x="792" y="50"/>
                  </a:lnTo>
                  <a:lnTo>
                    <a:pt x="800" y="46"/>
                  </a:lnTo>
                  <a:lnTo>
                    <a:pt x="795" y="24"/>
                  </a:lnTo>
                  <a:lnTo>
                    <a:pt x="798" y="14"/>
                  </a:lnTo>
                  <a:lnTo>
                    <a:pt x="810" y="11"/>
                  </a:lnTo>
                  <a:lnTo>
                    <a:pt x="814" y="15"/>
                  </a:lnTo>
                  <a:lnTo>
                    <a:pt x="817" y="25"/>
                  </a:lnTo>
                  <a:lnTo>
                    <a:pt x="827" y="19"/>
                  </a:lnTo>
                  <a:lnTo>
                    <a:pt x="829" y="25"/>
                  </a:lnTo>
                  <a:lnTo>
                    <a:pt x="832" y="24"/>
                  </a:lnTo>
                  <a:lnTo>
                    <a:pt x="834" y="18"/>
                  </a:lnTo>
                  <a:lnTo>
                    <a:pt x="847" y="25"/>
                  </a:lnTo>
                  <a:lnTo>
                    <a:pt x="843" y="29"/>
                  </a:lnTo>
                  <a:lnTo>
                    <a:pt x="848" y="30"/>
                  </a:lnTo>
                  <a:lnTo>
                    <a:pt x="856" y="29"/>
                  </a:lnTo>
                  <a:lnTo>
                    <a:pt x="862" y="35"/>
                  </a:lnTo>
                  <a:lnTo>
                    <a:pt x="869" y="36"/>
                  </a:lnTo>
                  <a:lnTo>
                    <a:pt x="871" y="42"/>
                  </a:lnTo>
                  <a:lnTo>
                    <a:pt x="862" y="50"/>
                  </a:lnTo>
                  <a:lnTo>
                    <a:pt x="852" y="62"/>
                  </a:lnTo>
                  <a:lnTo>
                    <a:pt x="847" y="69"/>
                  </a:lnTo>
                  <a:lnTo>
                    <a:pt x="807" y="68"/>
                  </a:lnTo>
                  <a:lnTo>
                    <a:pt x="807" y="72"/>
                  </a:lnTo>
                  <a:lnTo>
                    <a:pt x="810" y="75"/>
                  </a:lnTo>
                  <a:lnTo>
                    <a:pt x="820" y="76"/>
                  </a:lnTo>
                  <a:lnTo>
                    <a:pt x="836" y="84"/>
                  </a:lnTo>
                  <a:lnTo>
                    <a:pt x="834" y="87"/>
                  </a:lnTo>
                  <a:lnTo>
                    <a:pt x="845" y="84"/>
                  </a:lnTo>
                  <a:lnTo>
                    <a:pt x="848" y="87"/>
                  </a:lnTo>
                  <a:lnTo>
                    <a:pt x="848" y="93"/>
                  </a:lnTo>
                  <a:lnTo>
                    <a:pt x="842" y="98"/>
                  </a:lnTo>
                  <a:lnTo>
                    <a:pt x="841" y="105"/>
                  </a:lnTo>
                  <a:lnTo>
                    <a:pt x="846" y="101"/>
                  </a:lnTo>
                  <a:lnTo>
                    <a:pt x="854" y="100"/>
                  </a:lnTo>
                  <a:lnTo>
                    <a:pt x="855" y="95"/>
                  </a:lnTo>
                  <a:lnTo>
                    <a:pt x="858" y="98"/>
                  </a:lnTo>
                  <a:lnTo>
                    <a:pt x="864" y="98"/>
                  </a:lnTo>
                  <a:lnTo>
                    <a:pt x="865" y="89"/>
                  </a:lnTo>
                  <a:lnTo>
                    <a:pt x="878" y="88"/>
                  </a:lnTo>
                  <a:lnTo>
                    <a:pt x="880" y="89"/>
                  </a:lnTo>
                  <a:lnTo>
                    <a:pt x="877" y="107"/>
                  </a:lnTo>
                  <a:lnTo>
                    <a:pt x="868" y="107"/>
                  </a:lnTo>
                  <a:lnTo>
                    <a:pt x="860" y="108"/>
                  </a:lnTo>
                  <a:lnTo>
                    <a:pt x="857" y="125"/>
                  </a:lnTo>
                  <a:lnTo>
                    <a:pt x="842" y="138"/>
                  </a:lnTo>
                  <a:lnTo>
                    <a:pt x="837" y="156"/>
                  </a:lnTo>
                  <a:lnTo>
                    <a:pt x="830" y="140"/>
                  </a:lnTo>
                  <a:lnTo>
                    <a:pt x="838" y="125"/>
                  </a:lnTo>
                  <a:lnTo>
                    <a:pt x="829" y="104"/>
                  </a:lnTo>
                  <a:lnTo>
                    <a:pt x="818" y="97"/>
                  </a:lnTo>
                  <a:lnTo>
                    <a:pt x="808" y="95"/>
                  </a:lnTo>
                  <a:lnTo>
                    <a:pt x="794" y="82"/>
                  </a:lnTo>
                  <a:lnTo>
                    <a:pt x="784" y="82"/>
                  </a:lnTo>
                  <a:lnTo>
                    <a:pt x="772" y="90"/>
                  </a:lnTo>
                  <a:lnTo>
                    <a:pt x="762" y="97"/>
                  </a:lnTo>
                  <a:lnTo>
                    <a:pt x="754" y="99"/>
                  </a:lnTo>
                  <a:lnTo>
                    <a:pt x="741" y="106"/>
                  </a:lnTo>
                  <a:lnTo>
                    <a:pt x="734" y="122"/>
                  </a:lnTo>
                  <a:lnTo>
                    <a:pt x="733" y="153"/>
                  </a:lnTo>
                  <a:lnTo>
                    <a:pt x="737" y="179"/>
                  </a:lnTo>
                  <a:lnTo>
                    <a:pt x="725" y="191"/>
                  </a:lnTo>
                  <a:lnTo>
                    <a:pt x="715" y="206"/>
                  </a:lnTo>
                  <a:lnTo>
                    <a:pt x="698" y="206"/>
                  </a:lnTo>
                  <a:lnTo>
                    <a:pt x="687" y="196"/>
                  </a:lnTo>
                  <a:lnTo>
                    <a:pt x="674" y="211"/>
                  </a:lnTo>
                  <a:lnTo>
                    <a:pt x="664" y="215"/>
                  </a:lnTo>
                  <a:lnTo>
                    <a:pt x="647" y="211"/>
                  </a:lnTo>
                  <a:lnTo>
                    <a:pt x="637" y="207"/>
                  </a:lnTo>
                  <a:lnTo>
                    <a:pt x="628" y="190"/>
                  </a:lnTo>
                  <a:lnTo>
                    <a:pt x="615" y="176"/>
                  </a:lnTo>
                  <a:lnTo>
                    <a:pt x="600" y="168"/>
                  </a:lnTo>
                  <a:lnTo>
                    <a:pt x="591" y="187"/>
                  </a:lnTo>
                  <a:lnTo>
                    <a:pt x="581" y="191"/>
                  </a:lnTo>
                  <a:lnTo>
                    <a:pt x="572" y="192"/>
                  </a:lnTo>
                  <a:lnTo>
                    <a:pt x="567" y="215"/>
                  </a:lnTo>
                  <a:lnTo>
                    <a:pt x="570" y="240"/>
                  </a:lnTo>
                  <a:lnTo>
                    <a:pt x="558" y="245"/>
                  </a:lnTo>
                  <a:lnTo>
                    <a:pt x="543" y="241"/>
                  </a:lnTo>
                  <a:lnTo>
                    <a:pt x="531" y="239"/>
                  </a:lnTo>
                  <a:lnTo>
                    <a:pt x="519" y="239"/>
                  </a:lnTo>
                  <a:lnTo>
                    <a:pt x="509" y="248"/>
                  </a:lnTo>
                  <a:lnTo>
                    <a:pt x="507" y="278"/>
                  </a:lnTo>
                  <a:lnTo>
                    <a:pt x="494" y="280"/>
                  </a:lnTo>
                  <a:lnTo>
                    <a:pt x="480" y="278"/>
                  </a:lnTo>
                  <a:lnTo>
                    <a:pt x="469" y="289"/>
                  </a:lnTo>
                  <a:lnTo>
                    <a:pt x="462" y="305"/>
                  </a:lnTo>
                  <a:lnTo>
                    <a:pt x="450" y="329"/>
                  </a:lnTo>
                  <a:lnTo>
                    <a:pt x="456" y="349"/>
                  </a:lnTo>
                  <a:lnTo>
                    <a:pt x="444" y="378"/>
                  </a:lnTo>
                  <a:lnTo>
                    <a:pt x="433" y="396"/>
                  </a:lnTo>
                  <a:lnTo>
                    <a:pt x="423" y="414"/>
                  </a:lnTo>
                  <a:lnTo>
                    <a:pt x="415" y="436"/>
                  </a:lnTo>
                  <a:lnTo>
                    <a:pt x="400" y="441"/>
                  </a:lnTo>
                  <a:lnTo>
                    <a:pt x="390" y="516"/>
                  </a:lnTo>
                  <a:lnTo>
                    <a:pt x="379" y="539"/>
                  </a:lnTo>
                  <a:lnTo>
                    <a:pt x="366" y="559"/>
                  </a:lnTo>
                  <a:lnTo>
                    <a:pt x="376" y="576"/>
                  </a:lnTo>
                  <a:lnTo>
                    <a:pt x="378" y="604"/>
                  </a:lnTo>
                  <a:lnTo>
                    <a:pt x="362" y="611"/>
                  </a:lnTo>
                  <a:lnTo>
                    <a:pt x="350" y="608"/>
                  </a:lnTo>
                  <a:lnTo>
                    <a:pt x="336" y="612"/>
                  </a:lnTo>
                  <a:lnTo>
                    <a:pt x="325" y="619"/>
                  </a:lnTo>
                  <a:lnTo>
                    <a:pt x="308" y="638"/>
                  </a:lnTo>
                  <a:lnTo>
                    <a:pt x="300" y="662"/>
                  </a:lnTo>
                  <a:lnTo>
                    <a:pt x="305" y="683"/>
                  </a:lnTo>
                  <a:lnTo>
                    <a:pt x="300" y="708"/>
                  </a:lnTo>
                  <a:lnTo>
                    <a:pt x="297" y="737"/>
                  </a:lnTo>
                  <a:lnTo>
                    <a:pt x="300" y="764"/>
                  </a:lnTo>
                  <a:lnTo>
                    <a:pt x="299" y="795"/>
                  </a:lnTo>
                  <a:lnTo>
                    <a:pt x="320" y="817"/>
                  </a:lnTo>
                  <a:lnTo>
                    <a:pt x="317" y="845"/>
                  </a:lnTo>
                  <a:lnTo>
                    <a:pt x="298" y="857"/>
                  </a:lnTo>
                  <a:lnTo>
                    <a:pt x="307" y="890"/>
                  </a:lnTo>
                  <a:lnTo>
                    <a:pt x="302" y="918"/>
                  </a:lnTo>
                  <a:lnTo>
                    <a:pt x="298" y="943"/>
                  </a:lnTo>
                  <a:lnTo>
                    <a:pt x="286" y="948"/>
                  </a:lnTo>
                  <a:lnTo>
                    <a:pt x="271" y="971"/>
                  </a:lnTo>
                  <a:lnTo>
                    <a:pt x="270" y="999"/>
                  </a:lnTo>
                  <a:lnTo>
                    <a:pt x="262" y="1028"/>
                  </a:lnTo>
                  <a:lnTo>
                    <a:pt x="250" y="1035"/>
                  </a:lnTo>
                  <a:lnTo>
                    <a:pt x="250" y="1015"/>
                  </a:lnTo>
                  <a:lnTo>
                    <a:pt x="247" y="1009"/>
                  </a:lnTo>
                  <a:lnTo>
                    <a:pt x="229" y="1003"/>
                  </a:lnTo>
                  <a:lnTo>
                    <a:pt x="227" y="972"/>
                  </a:lnTo>
                  <a:lnTo>
                    <a:pt x="227" y="959"/>
                  </a:lnTo>
                  <a:lnTo>
                    <a:pt x="232" y="956"/>
                  </a:lnTo>
                  <a:lnTo>
                    <a:pt x="232" y="951"/>
                  </a:lnTo>
                  <a:lnTo>
                    <a:pt x="229" y="949"/>
                  </a:lnTo>
                  <a:lnTo>
                    <a:pt x="222" y="950"/>
                  </a:lnTo>
                  <a:lnTo>
                    <a:pt x="221" y="964"/>
                  </a:lnTo>
                  <a:lnTo>
                    <a:pt x="224" y="971"/>
                  </a:lnTo>
                  <a:lnTo>
                    <a:pt x="222" y="975"/>
                  </a:lnTo>
                  <a:lnTo>
                    <a:pt x="218" y="977"/>
                  </a:lnTo>
                  <a:lnTo>
                    <a:pt x="218" y="971"/>
                  </a:lnTo>
                  <a:lnTo>
                    <a:pt x="215" y="965"/>
                  </a:lnTo>
                  <a:lnTo>
                    <a:pt x="212" y="962"/>
                  </a:lnTo>
                  <a:lnTo>
                    <a:pt x="214" y="971"/>
                  </a:lnTo>
                  <a:lnTo>
                    <a:pt x="210" y="976"/>
                  </a:lnTo>
                  <a:lnTo>
                    <a:pt x="217" y="989"/>
                  </a:lnTo>
                  <a:lnTo>
                    <a:pt x="211" y="1002"/>
                  </a:lnTo>
                  <a:close/>
                  <a:moveTo>
                    <a:pt x="62" y="739"/>
                  </a:moveTo>
                  <a:lnTo>
                    <a:pt x="60" y="739"/>
                  </a:lnTo>
                  <a:lnTo>
                    <a:pt x="60" y="735"/>
                  </a:lnTo>
                  <a:lnTo>
                    <a:pt x="60" y="728"/>
                  </a:lnTo>
                  <a:lnTo>
                    <a:pt x="63" y="725"/>
                  </a:lnTo>
                  <a:lnTo>
                    <a:pt x="67" y="727"/>
                  </a:lnTo>
                  <a:lnTo>
                    <a:pt x="69" y="730"/>
                  </a:lnTo>
                  <a:lnTo>
                    <a:pt x="67" y="733"/>
                  </a:lnTo>
                  <a:lnTo>
                    <a:pt x="63" y="737"/>
                  </a:lnTo>
                  <a:lnTo>
                    <a:pt x="62" y="739"/>
                  </a:lnTo>
                  <a:close/>
                  <a:moveTo>
                    <a:pt x="3" y="986"/>
                  </a:moveTo>
                  <a:lnTo>
                    <a:pt x="0" y="986"/>
                  </a:lnTo>
                  <a:lnTo>
                    <a:pt x="1" y="977"/>
                  </a:lnTo>
                  <a:lnTo>
                    <a:pt x="2" y="971"/>
                  </a:lnTo>
                  <a:lnTo>
                    <a:pt x="4" y="970"/>
                  </a:lnTo>
                  <a:lnTo>
                    <a:pt x="5" y="972"/>
                  </a:lnTo>
                  <a:lnTo>
                    <a:pt x="5" y="976"/>
                  </a:lnTo>
                  <a:lnTo>
                    <a:pt x="3" y="986"/>
                  </a:lnTo>
                  <a:close/>
                  <a:moveTo>
                    <a:pt x="13" y="823"/>
                  </a:moveTo>
                  <a:lnTo>
                    <a:pt x="13" y="826"/>
                  </a:lnTo>
                  <a:lnTo>
                    <a:pt x="9" y="833"/>
                  </a:lnTo>
                  <a:lnTo>
                    <a:pt x="8" y="834"/>
                  </a:lnTo>
                  <a:lnTo>
                    <a:pt x="5" y="834"/>
                  </a:lnTo>
                  <a:lnTo>
                    <a:pt x="4" y="833"/>
                  </a:lnTo>
                  <a:lnTo>
                    <a:pt x="5" y="830"/>
                  </a:lnTo>
                  <a:lnTo>
                    <a:pt x="6" y="829"/>
                  </a:lnTo>
                  <a:lnTo>
                    <a:pt x="9" y="825"/>
                  </a:lnTo>
                  <a:lnTo>
                    <a:pt x="12" y="824"/>
                  </a:lnTo>
                  <a:lnTo>
                    <a:pt x="13" y="822"/>
                  </a:lnTo>
                  <a:lnTo>
                    <a:pt x="13" y="823"/>
                  </a:lnTo>
                  <a:close/>
                  <a:moveTo>
                    <a:pt x="170" y="640"/>
                  </a:moveTo>
                  <a:lnTo>
                    <a:pt x="174" y="639"/>
                  </a:lnTo>
                  <a:lnTo>
                    <a:pt x="174" y="637"/>
                  </a:lnTo>
                  <a:lnTo>
                    <a:pt x="178" y="638"/>
                  </a:lnTo>
                  <a:lnTo>
                    <a:pt x="181" y="636"/>
                  </a:lnTo>
                  <a:lnTo>
                    <a:pt x="182" y="633"/>
                  </a:lnTo>
                  <a:lnTo>
                    <a:pt x="190" y="630"/>
                  </a:lnTo>
                  <a:lnTo>
                    <a:pt x="196" y="630"/>
                  </a:lnTo>
                  <a:lnTo>
                    <a:pt x="195" y="633"/>
                  </a:lnTo>
                  <a:lnTo>
                    <a:pt x="197" y="636"/>
                  </a:lnTo>
                  <a:lnTo>
                    <a:pt x="198" y="640"/>
                  </a:lnTo>
                  <a:lnTo>
                    <a:pt x="183" y="643"/>
                  </a:lnTo>
                  <a:lnTo>
                    <a:pt x="175" y="647"/>
                  </a:lnTo>
                  <a:lnTo>
                    <a:pt x="172" y="643"/>
                  </a:lnTo>
                  <a:lnTo>
                    <a:pt x="170" y="640"/>
                  </a:lnTo>
                  <a:close/>
                  <a:moveTo>
                    <a:pt x="410" y="303"/>
                  </a:moveTo>
                  <a:lnTo>
                    <a:pt x="407" y="300"/>
                  </a:lnTo>
                  <a:lnTo>
                    <a:pt x="406" y="297"/>
                  </a:lnTo>
                  <a:lnTo>
                    <a:pt x="411" y="299"/>
                  </a:lnTo>
                  <a:lnTo>
                    <a:pt x="415" y="299"/>
                  </a:lnTo>
                  <a:lnTo>
                    <a:pt x="418" y="296"/>
                  </a:lnTo>
                  <a:lnTo>
                    <a:pt x="420" y="293"/>
                  </a:lnTo>
                  <a:lnTo>
                    <a:pt x="422" y="297"/>
                  </a:lnTo>
                  <a:lnTo>
                    <a:pt x="421" y="301"/>
                  </a:lnTo>
                  <a:lnTo>
                    <a:pt x="417" y="304"/>
                  </a:lnTo>
                  <a:lnTo>
                    <a:pt x="414" y="308"/>
                  </a:lnTo>
                  <a:lnTo>
                    <a:pt x="409" y="312"/>
                  </a:lnTo>
                  <a:lnTo>
                    <a:pt x="405" y="312"/>
                  </a:lnTo>
                  <a:lnTo>
                    <a:pt x="403" y="311"/>
                  </a:lnTo>
                  <a:lnTo>
                    <a:pt x="406" y="305"/>
                  </a:lnTo>
                  <a:lnTo>
                    <a:pt x="410" y="305"/>
                  </a:lnTo>
                  <a:lnTo>
                    <a:pt x="410" y="303"/>
                  </a:lnTo>
                  <a:close/>
                  <a:moveTo>
                    <a:pt x="714" y="10"/>
                  </a:moveTo>
                  <a:lnTo>
                    <a:pt x="717" y="14"/>
                  </a:lnTo>
                  <a:lnTo>
                    <a:pt x="719" y="15"/>
                  </a:lnTo>
                  <a:lnTo>
                    <a:pt x="720" y="18"/>
                  </a:lnTo>
                  <a:lnTo>
                    <a:pt x="721" y="19"/>
                  </a:lnTo>
                  <a:lnTo>
                    <a:pt x="716" y="21"/>
                  </a:lnTo>
                  <a:lnTo>
                    <a:pt x="713" y="23"/>
                  </a:lnTo>
                  <a:lnTo>
                    <a:pt x="711" y="22"/>
                  </a:lnTo>
                  <a:lnTo>
                    <a:pt x="708" y="23"/>
                  </a:lnTo>
                  <a:lnTo>
                    <a:pt x="706" y="22"/>
                  </a:lnTo>
                  <a:lnTo>
                    <a:pt x="704" y="24"/>
                  </a:lnTo>
                  <a:lnTo>
                    <a:pt x="703" y="21"/>
                  </a:lnTo>
                  <a:lnTo>
                    <a:pt x="707" y="18"/>
                  </a:lnTo>
                  <a:lnTo>
                    <a:pt x="707" y="15"/>
                  </a:lnTo>
                  <a:lnTo>
                    <a:pt x="703" y="15"/>
                  </a:lnTo>
                  <a:lnTo>
                    <a:pt x="700" y="17"/>
                  </a:lnTo>
                  <a:lnTo>
                    <a:pt x="700" y="14"/>
                  </a:lnTo>
                  <a:lnTo>
                    <a:pt x="704" y="13"/>
                  </a:lnTo>
                  <a:lnTo>
                    <a:pt x="708" y="14"/>
                  </a:lnTo>
                  <a:lnTo>
                    <a:pt x="709" y="10"/>
                  </a:lnTo>
                  <a:lnTo>
                    <a:pt x="708" y="7"/>
                  </a:lnTo>
                  <a:lnTo>
                    <a:pt x="712" y="10"/>
                  </a:lnTo>
                  <a:lnTo>
                    <a:pt x="714" y="10"/>
                  </a:lnTo>
                  <a:close/>
                  <a:moveTo>
                    <a:pt x="667" y="62"/>
                  </a:moveTo>
                  <a:lnTo>
                    <a:pt x="666" y="65"/>
                  </a:lnTo>
                  <a:lnTo>
                    <a:pt x="661" y="59"/>
                  </a:lnTo>
                  <a:lnTo>
                    <a:pt x="659" y="48"/>
                  </a:lnTo>
                  <a:lnTo>
                    <a:pt x="660" y="46"/>
                  </a:lnTo>
                  <a:lnTo>
                    <a:pt x="661" y="50"/>
                  </a:lnTo>
                  <a:lnTo>
                    <a:pt x="664" y="48"/>
                  </a:lnTo>
                  <a:lnTo>
                    <a:pt x="668" y="51"/>
                  </a:lnTo>
                  <a:lnTo>
                    <a:pt x="670" y="56"/>
                  </a:lnTo>
                  <a:lnTo>
                    <a:pt x="670" y="60"/>
                  </a:lnTo>
                  <a:lnTo>
                    <a:pt x="671" y="61"/>
                  </a:lnTo>
                  <a:lnTo>
                    <a:pt x="667" y="62"/>
                  </a:lnTo>
                  <a:close/>
                  <a:moveTo>
                    <a:pt x="654" y="80"/>
                  </a:moveTo>
                  <a:lnTo>
                    <a:pt x="652" y="79"/>
                  </a:lnTo>
                  <a:lnTo>
                    <a:pt x="652" y="84"/>
                  </a:lnTo>
                  <a:lnTo>
                    <a:pt x="650" y="84"/>
                  </a:lnTo>
                  <a:lnTo>
                    <a:pt x="645" y="84"/>
                  </a:lnTo>
                  <a:lnTo>
                    <a:pt x="642" y="81"/>
                  </a:lnTo>
                  <a:lnTo>
                    <a:pt x="641" y="78"/>
                  </a:lnTo>
                  <a:lnTo>
                    <a:pt x="641" y="75"/>
                  </a:lnTo>
                  <a:lnTo>
                    <a:pt x="641" y="72"/>
                  </a:lnTo>
                  <a:lnTo>
                    <a:pt x="641" y="68"/>
                  </a:lnTo>
                  <a:lnTo>
                    <a:pt x="645" y="69"/>
                  </a:lnTo>
                  <a:lnTo>
                    <a:pt x="645" y="64"/>
                  </a:lnTo>
                  <a:lnTo>
                    <a:pt x="648" y="65"/>
                  </a:lnTo>
                  <a:lnTo>
                    <a:pt x="650" y="65"/>
                  </a:lnTo>
                  <a:lnTo>
                    <a:pt x="652" y="61"/>
                  </a:lnTo>
                  <a:lnTo>
                    <a:pt x="655" y="62"/>
                  </a:lnTo>
                  <a:lnTo>
                    <a:pt x="657" y="66"/>
                  </a:lnTo>
                  <a:lnTo>
                    <a:pt x="658" y="69"/>
                  </a:lnTo>
                  <a:lnTo>
                    <a:pt x="656" y="75"/>
                  </a:lnTo>
                  <a:lnTo>
                    <a:pt x="654" y="80"/>
                  </a:lnTo>
                  <a:close/>
                  <a:moveTo>
                    <a:pt x="621" y="57"/>
                  </a:moveTo>
                  <a:lnTo>
                    <a:pt x="623" y="56"/>
                  </a:lnTo>
                  <a:lnTo>
                    <a:pt x="623" y="54"/>
                  </a:lnTo>
                  <a:lnTo>
                    <a:pt x="625" y="54"/>
                  </a:lnTo>
                  <a:lnTo>
                    <a:pt x="626" y="52"/>
                  </a:lnTo>
                  <a:lnTo>
                    <a:pt x="627" y="55"/>
                  </a:lnTo>
                  <a:lnTo>
                    <a:pt x="628" y="58"/>
                  </a:lnTo>
                  <a:lnTo>
                    <a:pt x="630" y="57"/>
                  </a:lnTo>
                  <a:lnTo>
                    <a:pt x="633" y="55"/>
                  </a:lnTo>
                  <a:lnTo>
                    <a:pt x="633" y="53"/>
                  </a:lnTo>
                  <a:lnTo>
                    <a:pt x="632" y="50"/>
                  </a:lnTo>
                  <a:lnTo>
                    <a:pt x="635" y="50"/>
                  </a:lnTo>
                  <a:lnTo>
                    <a:pt x="637" y="53"/>
                  </a:lnTo>
                  <a:lnTo>
                    <a:pt x="641" y="54"/>
                  </a:lnTo>
                  <a:lnTo>
                    <a:pt x="642" y="57"/>
                  </a:lnTo>
                  <a:lnTo>
                    <a:pt x="643" y="60"/>
                  </a:lnTo>
                  <a:lnTo>
                    <a:pt x="639" y="61"/>
                  </a:lnTo>
                  <a:lnTo>
                    <a:pt x="639" y="64"/>
                  </a:lnTo>
                  <a:lnTo>
                    <a:pt x="638" y="66"/>
                  </a:lnTo>
                  <a:lnTo>
                    <a:pt x="634" y="65"/>
                  </a:lnTo>
                  <a:lnTo>
                    <a:pt x="631" y="69"/>
                  </a:lnTo>
                  <a:lnTo>
                    <a:pt x="629" y="70"/>
                  </a:lnTo>
                  <a:lnTo>
                    <a:pt x="627" y="67"/>
                  </a:lnTo>
                  <a:lnTo>
                    <a:pt x="623" y="71"/>
                  </a:lnTo>
                  <a:lnTo>
                    <a:pt x="621" y="67"/>
                  </a:lnTo>
                  <a:lnTo>
                    <a:pt x="620" y="73"/>
                  </a:lnTo>
                  <a:lnTo>
                    <a:pt x="617" y="64"/>
                  </a:lnTo>
                  <a:lnTo>
                    <a:pt x="613" y="63"/>
                  </a:lnTo>
                  <a:lnTo>
                    <a:pt x="613" y="61"/>
                  </a:lnTo>
                  <a:lnTo>
                    <a:pt x="616" y="59"/>
                  </a:lnTo>
                  <a:lnTo>
                    <a:pt x="620" y="60"/>
                  </a:lnTo>
                  <a:lnTo>
                    <a:pt x="621" y="57"/>
                  </a:lnTo>
                  <a:close/>
                  <a:moveTo>
                    <a:pt x="635" y="90"/>
                  </a:moveTo>
                  <a:lnTo>
                    <a:pt x="632" y="88"/>
                  </a:lnTo>
                  <a:lnTo>
                    <a:pt x="628" y="87"/>
                  </a:lnTo>
                  <a:lnTo>
                    <a:pt x="627" y="83"/>
                  </a:lnTo>
                  <a:lnTo>
                    <a:pt x="628" y="80"/>
                  </a:lnTo>
                  <a:lnTo>
                    <a:pt x="631" y="80"/>
                  </a:lnTo>
                  <a:lnTo>
                    <a:pt x="635" y="82"/>
                  </a:lnTo>
                  <a:lnTo>
                    <a:pt x="638" y="82"/>
                  </a:lnTo>
                  <a:lnTo>
                    <a:pt x="641" y="84"/>
                  </a:lnTo>
                  <a:lnTo>
                    <a:pt x="641" y="89"/>
                  </a:lnTo>
                  <a:lnTo>
                    <a:pt x="636" y="90"/>
                  </a:lnTo>
                  <a:lnTo>
                    <a:pt x="635" y="90"/>
                  </a:lnTo>
                  <a:close/>
                  <a:moveTo>
                    <a:pt x="577" y="97"/>
                  </a:moveTo>
                  <a:lnTo>
                    <a:pt x="579" y="98"/>
                  </a:lnTo>
                  <a:lnTo>
                    <a:pt x="580" y="100"/>
                  </a:lnTo>
                  <a:lnTo>
                    <a:pt x="579" y="106"/>
                  </a:lnTo>
                  <a:lnTo>
                    <a:pt x="580" y="111"/>
                  </a:lnTo>
                  <a:lnTo>
                    <a:pt x="576" y="112"/>
                  </a:lnTo>
                  <a:lnTo>
                    <a:pt x="576" y="106"/>
                  </a:lnTo>
                  <a:lnTo>
                    <a:pt x="574" y="110"/>
                  </a:lnTo>
                  <a:lnTo>
                    <a:pt x="572" y="108"/>
                  </a:lnTo>
                  <a:lnTo>
                    <a:pt x="571" y="102"/>
                  </a:lnTo>
                  <a:lnTo>
                    <a:pt x="572" y="99"/>
                  </a:lnTo>
                  <a:lnTo>
                    <a:pt x="577" y="97"/>
                  </a:lnTo>
                  <a:close/>
                  <a:moveTo>
                    <a:pt x="552" y="103"/>
                  </a:moveTo>
                  <a:lnTo>
                    <a:pt x="554" y="105"/>
                  </a:lnTo>
                  <a:lnTo>
                    <a:pt x="556" y="105"/>
                  </a:lnTo>
                  <a:lnTo>
                    <a:pt x="558" y="108"/>
                  </a:lnTo>
                  <a:lnTo>
                    <a:pt x="559" y="110"/>
                  </a:lnTo>
                  <a:lnTo>
                    <a:pt x="558" y="114"/>
                  </a:lnTo>
                  <a:lnTo>
                    <a:pt x="553" y="113"/>
                  </a:lnTo>
                  <a:lnTo>
                    <a:pt x="550" y="112"/>
                  </a:lnTo>
                  <a:lnTo>
                    <a:pt x="549" y="109"/>
                  </a:lnTo>
                  <a:lnTo>
                    <a:pt x="546" y="102"/>
                  </a:lnTo>
                  <a:lnTo>
                    <a:pt x="544" y="98"/>
                  </a:lnTo>
                  <a:lnTo>
                    <a:pt x="545" y="97"/>
                  </a:lnTo>
                  <a:lnTo>
                    <a:pt x="548" y="98"/>
                  </a:lnTo>
                  <a:lnTo>
                    <a:pt x="549" y="101"/>
                  </a:lnTo>
                  <a:lnTo>
                    <a:pt x="550" y="105"/>
                  </a:lnTo>
                  <a:lnTo>
                    <a:pt x="552" y="103"/>
                  </a:lnTo>
                  <a:close/>
                  <a:moveTo>
                    <a:pt x="525" y="116"/>
                  </a:moveTo>
                  <a:lnTo>
                    <a:pt x="523" y="119"/>
                  </a:lnTo>
                  <a:lnTo>
                    <a:pt x="521" y="118"/>
                  </a:lnTo>
                  <a:lnTo>
                    <a:pt x="519" y="114"/>
                  </a:lnTo>
                  <a:lnTo>
                    <a:pt x="520" y="112"/>
                  </a:lnTo>
                  <a:lnTo>
                    <a:pt x="525" y="113"/>
                  </a:lnTo>
                  <a:lnTo>
                    <a:pt x="530" y="113"/>
                  </a:lnTo>
                  <a:lnTo>
                    <a:pt x="532" y="113"/>
                  </a:lnTo>
                  <a:lnTo>
                    <a:pt x="533" y="115"/>
                  </a:lnTo>
                  <a:lnTo>
                    <a:pt x="533" y="118"/>
                  </a:lnTo>
                  <a:lnTo>
                    <a:pt x="533" y="122"/>
                  </a:lnTo>
                  <a:lnTo>
                    <a:pt x="535" y="124"/>
                  </a:lnTo>
                  <a:lnTo>
                    <a:pt x="535" y="119"/>
                  </a:lnTo>
                  <a:lnTo>
                    <a:pt x="539" y="117"/>
                  </a:lnTo>
                  <a:lnTo>
                    <a:pt x="541" y="118"/>
                  </a:lnTo>
                  <a:lnTo>
                    <a:pt x="545" y="119"/>
                  </a:lnTo>
                  <a:lnTo>
                    <a:pt x="545" y="122"/>
                  </a:lnTo>
                  <a:lnTo>
                    <a:pt x="542" y="127"/>
                  </a:lnTo>
                  <a:lnTo>
                    <a:pt x="540" y="131"/>
                  </a:lnTo>
                  <a:lnTo>
                    <a:pt x="536" y="134"/>
                  </a:lnTo>
                  <a:lnTo>
                    <a:pt x="533" y="133"/>
                  </a:lnTo>
                  <a:lnTo>
                    <a:pt x="530" y="129"/>
                  </a:lnTo>
                  <a:lnTo>
                    <a:pt x="525" y="127"/>
                  </a:lnTo>
                  <a:lnTo>
                    <a:pt x="523" y="122"/>
                  </a:lnTo>
                  <a:lnTo>
                    <a:pt x="525" y="124"/>
                  </a:lnTo>
                  <a:lnTo>
                    <a:pt x="525" y="120"/>
                  </a:lnTo>
                  <a:lnTo>
                    <a:pt x="526" y="117"/>
                  </a:lnTo>
                  <a:lnTo>
                    <a:pt x="525" y="116"/>
                  </a:lnTo>
                  <a:close/>
                  <a:moveTo>
                    <a:pt x="508" y="144"/>
                  </a:moveTo>
                  <a:lnTo>
                    <a:pt x="511" y="144"/>
                  </a:lnTo>
                  <a:lnTo>
                    <a:pt x="514" y="144"/>
                  </a:lnTo>
                  <a:lnTo>
                    <a:pt x="515" y="142"/>
                  </a:lnTo>
                  <a:lnTo>
                    <a:pt x="516" y="137"/>
                  </a:lnTo>
                  <a:lnTo>
                    <a:pt x="519" y="141"/>
                  </a:lnTo>
                  <a:lnTo>
                    <a:pt x="522" y="138"/>
                  </a:lnTo>
                  <a:lnTo>
                    <a:pt x="522" y="130"/>
                  </a:lnTo>
                  <a:lnTo>
                    <a:pt x="527" y="133"/>
                  </a:lnTo>
                  <a:lnTo>
                    <a:pt x="530" y="137"/>
                  </a:lnTo>
                  <a:lnTo>
                    <a:pt x="525" y="147"/>
                  </a:lnTo>
                  <a:lnTo>
                    <a:pt x="525" y="151"/>
                  </a:lnTo>
                  <a:lnTo>
                    <a:pt x="522" y="153"/>
                  </a:lnTo>
                  <a:lnTo>
                    <a:pt x="512" y="156"/>
                  </a:lnTo>
                  <a:lnTo>
                    <a:pt x="509" y="156"/>
                  </a:lnTo>
                  <a:lnTo>
                    <a:pt x="504" y="155"/>
                  </a:lnTo>
                  <a:lnTo>
                    <a:pt x="504" y="152"/>
                  </a:lnTo>
                  <a:lnTo>
                    <a:pt x="508" y="152"/>
                  </a:lnTo>
                  <a:lnTo>
                    <a:pt x="509" y="149"/>
                  </a:lnTo>
                  <a:lnTo>
                    <a:pt x="508" y="144"/>
                  </a:lnTo>
                  <a:close/>
                  <a:moveTo>
                    <a:pt x="471" y="187"/>
                  </a:moveTo>
                  <a:lnTo>
                    <a:pt x="468" y="186"/>
                  </a:lnTo>
                  <a:lnTo>
                    <a:pt x="467" y="184"/>
                  </a:lnTo>
                  <a:lnTo>
                    <a:pt x="471" y="185"/>
                  </a:lnTo>
                  <a:lnTo>
                    <a:pt x="472" y="182"/>
                  </a:lnTo>
                  <a:lnTo>
                    <a:pt x="472" y="179"/>
                  </a:lnTo>
                  <a:lnTo>
                    <a:pt x="468" y="178"/>
                  </a:lnTo>
                  <a:lnTo>
                    <a:pt x="472" y="177"/>
                  </a:lnTo>
                  <a:lnTo>
                    <a:pt x="469" y="174"/>
                  </a:lnTo>
                  <a:lnTo>
                    <a:pt x="471" y="173"/>
                  </a:lnTo>
                  <a:lnTo>
                    <a:pt x="474" y="170"/>
                  </a:lnTo>
                  <a:lnTo>
                    <a:pt x="478" y="173"/>
                  </a:lnTo>
                  <a:lnTo>
                    <a:pt x="481" y="169"/>
                  </a:lnTo>
                  <a:lnTo>
                    <a:pt x="478" y="165"/>
                  </a:lnTo>
                  <a:lnTo>
                    <a:pt x="481" y="163"/>
                  </a:lnTo>
                  <a:lnTo>
                    <a:pt x="485" y="165"/>
                  </a:lnTo>
                  <a:lnTo>
                    <a:pt x="487" y="162"/>
                  </a:lnTo>
                  <a:lnTo>
                    <a:pt x="485" y="155"/>
                  </a:lnTo>
                  <a:lnTo>
                    <a:pt x="488" y="160"/>
                  </a:lnTo>
                  <a:lnTo>
                    <a:pt x="489" y="156"/>
                  </a:lnTo>
                  <a:lnTo>
                    <a:pt x="490" y="155"/>
                  </a:lnTo>
                  <a:lnTo>
                    <a:pt x="493" y="155"/>
                  </a:lnTo>
                  <a:lnTo>
                    <a:pt x="497" y="162"/>
                  </a:lnTo>
                  <a:lnTo>
                    <a:pt x="498" y="165"/>
                  </a:lnTo>
                  <a:lnTo>
                    <a:pt x="501" y="172"/>
                  </a:lnTo>
                  <a:lnTo>
                    <a:pt x="498" y="178"/>
                  </a:lnTo>
                  <a:lnTo>
                    <a:pt x="498" y="182"/>
                  </a:lnTo>
                  <a:lnTo>
                    <a:pt x="498" y="188"/>
                  </a:lnTo>
                  <a:lnTo>
                    <a:pt x="494" y="190"/>
                  </a:lnTo>
                  <a:lnTo>
                    <a:pt x="489" y="191"/>
                  </a:lnTo>
                  <a:lnTo>
                    <a:pt x="489" y="187"/>
                  </a:lnTo>
                  <a:lnTo>
                    <a:pt x="485" y="188"/>
                  </a:lnTo>
                  <a:lnTo>
                    <a:pt x="482" y="196"/>
                  </a:lnTo>
                  <a:lnTo>
                    <a:pt x="477" y="196"/>
                  </a:lnTo>
                  <a:lnTo>
                    <a:pt x="472" y="197"/>
                  </a:lnTo>
                  <a:lnTo>
                    <a:pt x="468" y="200"/>
                  </a:lnTo>
                  <a:lnTo>
                    <a:pt x="466" y="196"/>
                  </a:lnTo>
                  <a:lnTo>
                    <a:pt x="472" y="192"/>
                  </a:lnTo>
                  <a:lnTo>
                    <a:pt x="473" y="189"/>
                  </a:lnTo>
                  <a:lnTo>
                    <a:pt x="471" y="187"/>
                  </a:lnTo>
                  <a:close/>
                  <a:moveTo>
                    <a:pt x="435" y="188"/>
                  </a:moveTo>
                  <a:lnTo>
                    <a:pt x="438" y="187"/>
                  </a:lnTo>
                  <a:lnTo>
                    <a:pt x="439" y="178"/>
                  </a:lnTo>
                  <a:lnTo>
                    <a:pt x="442" y="178"/>
                  </a:lnTo>
                  <a:lnTo>
                    <a:pt x="447" y="181"/>
                  </a:lnTo>
                  <a:lnTo>
                    <a:pt x="446" y="185"/>
                  </a:lnTo>
                  <a:lnTo>
                    <a:pt x="445" y="191"/>
                  </a:lnTo>
                  <a:lnTo>
                    <a:pt x="443" y="197"/>
                  </a:lnTo>
                  <a:lnTo>
                    <a:pt x="442" y="199"/>
                  </a:lnTo>
                  <a:lnTo>
                    <a:pt x="439" y="202"/>
                  </a:lnTo>
                  <a:lnTo>
                    <a:pt x="436" y="203"/>
                  </a:lnTo>
                  <a:lnTo>
                    <a:pt x="432" y="205"/>
                  </a:lnTo>
                  <a:lnTo>
                    <a:pt x="429" y="205"/>
                  </a:lnTo>
                  <a:lnTo>
                    <a:pt x="428" y="202"/>
                  </a:lnTo>
                  <a:lnTo>
                    <a:pt x="428" y="195"/>
                  </a:lnTo>
                  <a:lnTo>
                    <a:pt x="432" y="193"/>
                  </a:lnTo>
                  <a:lnTo>
                    <a:pt x="435" y="191"/>
                  </a:lnTo>
                  <a:lnTo>
                    <a:pt x="435" y="188"/>
                  </a:lnTo>
                  <a:close/>
                  <a:moveTo>
                    <a:pt x="395" y="230"/>
                  </a:moveTo>
                  <a:lnTo>
                    <a:pt x="396" y="228"/>
                  </a:lnTo>
                  <a:lnTo>
                    <a:pt x="396" y="226"/>
                  </a:lnTo>
                  <a:lnTo>
                    <a:pt x="396" y="223"/>
                  </a:lnTo>
                  <a:lnTo>
                    <a:pt x="399" y="225"/>
                  </a:lnTo>
                  <a:lnTo>
                    <a:pt x="400" y="222"/>
                  </a:lnTo>
                  <a:lnTo>
                    <a:pt x="403" y="223"/>
                  </a:lnTo>
                  <a:lnTo>
                    <a:pt x="404" y="220"/>
                  </a:lnTo>
                  <a:lnTo>
                    <a:pt x="406" y="213"/>
                  </a:lnTo>
                  <a:lnTo>
                    <a:pt x="409" y="218"/>
                  </a:lnTo>
                  <a:lnTo>
                    <a:pt x="414" y="218"/>
                  </a:lnTo>
                  <a:lnTo>
                    <a:pt x="414" y="213"/>
                  </a:lnTo>
                  <a:lnTo>
                    <a:pt x="414" y="207"/>
                  </a:lnTo>
                  <a:lnTo>
                    <a:pt x="420" y="218"/>
                  </a:lnTo>
                  <a:lnTo>
                    <a:pt x="420" y="224"/>
                  </a:lnTo>
                  <a:lnTo>
                    <a:pt x="421" y="228"/>
                  </a:lnTo>
                  <a:lnTo>
                    <a:pt x="421" y="233"/>
                  </a:lnTo>
                  <a:lnTo>
                    <a:pt x="417" y="234"/>
                  </a:lnTo>
                  <a:lnTo>
                    <a:pt x="414" y="238"/>
                  </a:lnTo>
                  <a:lnTo>
                    <a:pt x="409" y="238"/>
                  </a:lnTo>
                  <a:lnTo>
                    <a:pt x="407" y="234"/>
                  </a:lnTo>
                  <a:lnTo>
                    <a:pt x="411" y="230"/>
                  </a:lnTo>
                  <a:lnTo>
                    <a:pt x="413" y="226"/>
                  </a:lnTo>
                  <a:lnTo>
                    <a:pt x="410" y="231"/>
                  </a:lnTo>
                  <a:lnTo>
                    <a:pt x="406" y="230"/>
                  </a:lnTo>
                  <a:lnTo>
                    <a:pt x="403" y="232"/>
                  </a:lnTo>
                  <a:lnTo>
                    <a:pt x="396" y="238"/>
                  </a:lnTo>
                  <a:lnTo>
                    <a:pt x="394" y="234"/>
                  </a:lnTo>
                  <a:lnTo>
                    <a:pt x="394" y="231"/>
                  </a:lnTo>
                  <a:lnTo>
                    <a:pt x="395" y="230"/>
                  </a:lnTo>
                  <a:close/>
                  <a:moveTo>
                    <a:pt x="431" y="210"/>
                  </a:moveTo>
                  <a:lnTo>
                    <a:pt x="432" y="209"/>
                  </a:lnTo>
                  <a:lnTo>
                    <a:pt x="436" y="208"/>
                  </a:lnTo>
                  <a:lnTo>
                    <a:pt x="437" y="212"/>
                  </a:lnTo>
                  <a:lnTo>
                    <a:pt x="438" y="217"/>
                  </a:lnTo>
                  <a:lnTo>
                    <a:pt x="436" y="222"/>
                  </a:lnTo>
                  <a:lnTo>
                    <a:pt x="438" y="220"/>
                  </a:lnTo>
                  <a:lnTo>
                    <a:pt x="440" y="225"/>
                  </a:lnTo>
                  <a:lnTo>
                    <a:pt x="438" y="232"/>
                  </a:lnTo>
                  <a:lnTo>
                    <a:pt x="437" y="235"/>
                  </a:lnTo>
                  <a:lnTo>
                    <a:pt x="440" y="233"/>
                  </a:lnTo>
                  <a:lnTo>
                    <a:pt x="443" y="225"/>
                  </a:lnTo>
                  <a:lnTo>
                    <a:pt x="447" y="224"/>
                  </a:lnTo>
                  <a:lnTo>
                    <a:pt x="446" y="220"/>
                  </a:lnTo>
                  <a:lnTo>
                    <a:pt x="449" y="214"/>
                  </a:lnTo>
                  <a:lnTo>
                    <a:pt x="454" y="217"/>
                  </a:lnTo>
                  <a:lnTo>
                    <a:pt x="458" y="222"/>
                  </a:lnTo>
                  <a:lnTo>
                    <a:pt x="460" y="229"/>
                  </a:lnTo>
                  <a:lnTo>
                    <a:pt x="458" y="234"/>
                  </a:lnTo>
                  <a:lnTo>
                    <a:pt x="455" y="238"/>
                  </a:lnTo>
                  <a:lnTo>
                    <a:pt x="449" y="240"/>
                  </a:lnTo>
                  <a:lnTo>
                    <a:pt x="445" y="245"/>
                  </a:lnTo>
                  <a:lnTo>
                    <a:pt x="443" y="250"/>
                  </a:lnTo>
                  <a:lnTo>
                    <a:pt x="440" y="245"/>
                  </a:lnTo>
                  <a:lnTo>
                    <a:pt x="439" y="247"/>
                  </a:lnTo>
                  <a:lnTo>
                    <a:pt x="436" y="249"/>
                  </a:lnTo>
                  <a:lnTo>
                    <a:pt x="433" y="254"/>
                  </a:lnTo>
                  <a:lnTo>
                    <a:pt x="433" y="257"/>
                  </a:lnTo>
                  <a:lnTo>
                    <a:pt x="431" y="260"/>
                  </a:lnTo>
                  <a:lnTo>
                    <a:pt x="428" y="256"/>
                  </a:lnTo>
                  <a:lnTo>
                    <a:pt x="427" y="250"/>
                  </a:lnTo>
                  <a:lnTo>
                    <a:pt x="428" y="247"/>
                  </a:lnTo>
                  <a:lnTo>
                    <a:pt x="422" y="255"/>
                  </a:lnTo>
                  <a:lnTo>
                    <a:pt x="417" y="261"/>
                  </a:lnTo>
                  <a:lnTo>
                    <a:pt x="411" y="266"/>
                  </a:lnTo>
                  <a:lnTo>
                    <a:pt x="406" y="269"/>
                  </a:lnTo>
                  <a:lnTo>
                    <a:pt x="406" y="265"/>
                  </a:lnTo>
                  <a:lnTo>
                    <a:pt x="403" y="263"/>
                  </a:lnTo>
                  <a:lnTo>
                    <a:pt x="399" y="268"/>
                  </a:lnTo>
                  <a:lnTo>
                    <a:pt x="394" y="270"/>
                  </a:lnTo>
                  <a:lnTo>
                    <a:pt x="389" y="271"/>
                  </a:lnTo>
                  <a:lnTo>
                    <a:pt x="389" y="269"/>
                  </a:lnTo>
                  <a:lnTo>
                    <a:pt x="389" y="265"/>
                  </a:lnTo>
                  <a:lnTo>
                    <a:pt x="389" y="261"/>
                  </a:lnTo>
                  <a:lnTo>
                    <a:pt x="392" y="260"/>
                  </a:lnTo>
                  <a:lnTo>
                    <a:pt x="394" y="256"/>
                  </a:lnTo>
                  <a:lnTo>
                    <a:pt x="398" y="256"/>
                  </a:lnTo>
                  <a:lnTo>
                    <a:pt x="403" y="253"/>
                  </a:lnTo>
                  <a:lnTo>
                    <a:pt x="405" y="254"/>
                  </a:lnTo>
                  <a:lnTo>
                    <a:pt x="409" y="250"/>
                  </a:lnTo>
                  <a:lnTo>
                    <a:pt x="415" y="249"/>
                  </a:lnTo>
                  <a:lnTo>
                    <a:pt x="420" y="246"/>
                  </a:lnTo>
                  <a:lnTo>
                    <a:pt x="418" y="242"/>
                  </a:lnTo>
                  <a:lnTo>
                    <a:pt x="425" y="234"/>
                  </a:lnTo>
                  <a:lnTo>
                    <a:pt x="425" y="228"/>
                  </a:lnTo>
                  <a:lnTo>
                    <a:pt x="428" y="227"/>
                  </a:lnTo>
                  <a:lnTo>
                    <a:pt x="428" y="223"/>
                  </a:lnTo>
                  <a:lnTo>
                    <a:pt x="428" y="218"/>
                  </a:lnTo>
                  <a:lnTo>
                    <a:pt x="429" y="216"/>
                  </a:lnTo>
                  <a:lnTo>
                    <a:pt x="430" y="211"/>
                  </a:lnTo>
                  <a:lnTo>
                    <a:pt x="431" y="210"/>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56" name="Freeform 53"/>
            <p:cNvSpPr>
              <a:spLocks noEditPoints="1"/>
            </p:cNvSpPr>
            <p:nvPr/>
          </p:nvSpPr>
          <p:spPr bwMode="auto">
            <a:xfrm>
              <a:off x="-704" y="1028"/>
              <a:ext cx="478" cy="1133"/>
            </a:xfrm>
            <a:custGeom>
              <a:avLst/>
              <a:gdLst>
                <a:gd name="T0" fmla="*/ 247 w 478"/>
                <a:gd name="T1" fmla="*/ 979 h 1133"/>
                <a:gd name="T2" fmla="*/ 237 w 478"/>
                <a:gd name="T3" fmla="*/ 1027 h 1133"/>
                <a:gd name="T4" fmla="*/ 284 w 478"/>
                <a:gd name="T5" fmla="*/ 514 h 1133"/>
                <a:gd name="T6" fmla="*/ 273 w 478"/>
                <a:gd name="T7" fmla="*/ 523 h 1133"/>
                <a:gd name="T8" fmla="*/ 258 w 478"/>
                <a:gd name="T9" fmla="*/ 546 h 1133"/>
                <a:gd name="T10" fmla="*/ 257 w 478"/>
                <a:gd name="T11" fmla="*/ 602 h 1133"/>
                <a:gd name="T12" fmla="*/ 247 w 478"/>
                <a:gd name="T13" fmla="*/ 635 h 1133"/>
                <a:gd name="T14" fmla="*/ 258 w 478"/>
                <a:gd name="T15" fmla="*/ 695 h 1133"/>
                <a:gd name="T16" fmla="*/ 215 w 478"/>
                <a:gd name="T17" fmla="*/ 740 h 1133"/>
                <a:gd name="T18" fmla="*/ 262 w 478"/>
                <a:gd name="T19" fmla="*/ 709 h 1133"/>
                <a:gd name="T20" fmla="*/ 287 w 478"/>
                <a:gd name="T21" fmla="*/ 711 h 1133"/>
                <a:gd name="T22" fmla="*/ 318 w 478"/>
                <a:gd name="T23" fmla="*/ 746 h 1133"/>
                <a:gd name="T24" fmla="*/ 303 w 478"/>
                <a:gd name="T25" fmla="*/ 791 h 1133"/>
                <a:gd name="T26" fmla="*/ 260 w 478"/>
                <a:gd name="T27" fmla="*/ 791 h 1133"/>
                <a:gd name="T28" fmla="*/ 224 w 478"/>
                <a:gd name="T29" fmla="*/ 797 h 1133"/>
                <a:gd name="T30" fmla="*/ 300 w 478"/>
                <a:gd name="T31" fmla="*/ 804 h 1133"/>
                <a:gd name="T32" fmla="*/ 302 w 478"/>
                <a:gd name="T33" fmla="*/ 819 h 1133"/>
                <a:gd name="T34" fmla="*/ 267 w 478"/>
                <a:gd name="T35" fmla="*/ 844 h 1133"/>
                <a:gd name="T36" fmla="*/ 214 w 478"/>
                <a:gd name="T37" fmla="*/ 863 h 1133"/>
                <a:gd name="T38" fmla="*/ 224 w 478"/>
                <a:gd name="T39" fmla="*/ 878 h 1133"/>
                <a:gd name="T40" fmla="*/ 235 w 478"/>
                <a:gd name="T41" fmla="*/ 916 h 1133"/>
                <a:gd name="T42" fmla="*/ 230 w 478"/>
                <a:gd name="T43" fmla="*/ 949 h 1133"/>
                <a:gd name="T44" fmla="*/ 217 w 478"/>
                <a:gd name="T45" fmla="*/ 1034 h 1133"/>
                <a:gd name="T46" fmla="*/ 149 w 478"/>
                <a:gd name="T47" fmla="*/ 1071 h 1133"/>
                <a:gd name="T48" fmla="*/ 114 w 478"/>
                <a:gd name="T49" fmla="*/ 1127 h 1133"/>
                <a:gd name="T50" fmla="*/ 69 w 478"/>
                <a:gd name="T51" fmla="*/ 1115 h 1133"/>
                <a:gd name="T52" fmla="*/ 56 w 478"/>
                <a:gd name="T53" fmla="*/ 1061 h 1133"/>
                <a:gd name="T54" fmla="*/ 55 w 478"/>
                <a:gd name="T55" fmla="*/ 1021 h 1133"/>
                <a:gd name="T56" fmla="*/ 28 w 478"/>
                <a:gd name="T57" fmla="*/ 957 h 1133"/>
                <a:gd name="T58" fmla="*/ 10 w 478"/>
                <a:gd name="T59" fmla="*/ 903 h 1133"/>
                <a:gd name="T60" fmla="*/ 8 w 478"/>
                <a:gd name="T61" fmla="*/ 891 h 1133"/>
                <a:gd name="T62" fmla="*/ 1 w 478"/>
                <a:gd name="T63" fmla="*/ 849 h 1133"/>
                <a:gd name="T64" fmla="*/ 28 w 478"/>
                <a:gd name="T65" fmla="*/ 780 h 1133"/>
                <a:gd name="T66" fmla="*/ 56 w 478"/>
                <a:gd name="T67" fmla="*/ 604 h 1133"/>
                <a:gd name="T68" fmla="*/ 93 w 478"/>
                <a:gd name="T69" fmla="*/ 421 h 1133"/>
                <a:gd name="T70" fmla="*/ 157 w 478"/>
                <a:gd name="T71" fmla="*/ 250 h 1133"/>
                <a:gd name="T72" fmla="*/ 226 w 478"/>
                <a:gd name="T73" fmla="*/ 98 h 1133"/>
                <a:gd name="T74" fmla="*/ 315 w 478"/>
                <a:gd name="T75" fmla="*/ 54 h 1133"/>
                <a:gd name="T76" fmla="*/ 366 w 478"/>
                <a:gd name="T77" fmla="*/ 26 h 1133"/>
                <a:gd name="T78" fmla="*/ 441 w 478"/>
                <a:gd name="T79" fmla="*/ 85 h 1133"/>
                <a:gd name="T80" fmla="*/ 446 w 478"/>
                <a:gd name="T81" fmla="*/ 146 h 1133"/>
                <a:gd name="T82" fmla="*/ 460 w 478"/>
                <a:gd name="T83" fmla="*/ 214 h 1133"/>
                <a:gd name="T84" fmla="*/ 463 w 478"/>
                <a:gd name="T85" fmla="*/ 252 h 1133"/>
                <a:gd name="T86" fmla="*/ 431 w 478"/>
                <a:gd name="T87" fmla="*/ 253 h 1133"/>
                <a:gd name="T88" fmla="*/ 418 w 478"/>
                <a:gd name="T89" fmla="*/ 261 h 1133"/>
                <a:gd name="T90" fmla="*/ 404 w 478"/>
                <a:gd name="T91" fmla="*/ 272 h 1133"/>
                <a:gd name="T92" fmla="*/ 400 w 478"/>
                <a:gd name="T93" fmla="*/ 292 h 1133"/>
                <a:gd name="T94" fmla="*/ 397 w 478"/>
                <a:gd name="T95" fmla="*/ 319 h 1133"/>
                <a:gd name="T96" fmla="*/ 387 w 478"/>
                <a:gd name="T97" fmla="*/ 351 h 1133"/>
                <a:gd name="T98" fmla="*/ 403 w 478"/>
                <a:gd name="T99" fmla="*/ 376 h 1133"/>
                <a:gd name="T100" fmla="*/ 389 w 478"/>
                <a:gd name="T101" fmla="*/ 395 h 1133"/>
                <a:gd name="T102" fmla="*/ 367 w 478"/>
                <a:gd name="T103" fmla="*/ 434 h 1133"/>
                <a:gd name="T104" fmla="*/ 339 w 478"/>
                <a:gd name="T105" fmla="*/ 459 h 1133"/>
                <a:gd name="T106" fmla="*/ 304 w 478"/>
                <a:gd name="T107" fmla="*/ 485 h 1133"/>
                <a:gd name="T108" fmla="*/ 290 w 478"/>
                <a:gd name="T109" fmla="*/ 505 h 1133"/>
                <a:gd name="T110" fmla="*/ 302 w 478"/>
                <a:gd name="T111" fmla="*/ 979 h 1133"/>
                <a:gd name="T112" fmla="*/ 333 w 478"/>
                <a:gd name="T113" fmla="*/ 919 h 1133"/>
                <a:gd name="T114" fmla="*/ 327 w 478"/>
                <a:gd name="T115" fmla="*/ 968 h 11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1133">
                  <a:moveTo>
                    <a:pt x="225" y="1060"/>
                  </a:moveTo>
                  <a:lnTo>
                    <a:pt x="225" y="1056"/>
                  </a:lnTo>
                  <a:lnTo>
                    <a:pt x="227" y="1040"/>
                  </a:lnTo>
                  <a:lnTo>
                    <a:pt x="229" y="1028"/>
                  </a:lnTo>
                  <a:lnTo>
                    <a:pt x="236" y="1013"/>
                  </a:lnTo>
                  <a:lnTo>
                    <a:pt x="240" y="1005"/>
                  </a:lnTo>
                  <a:lnTo>
                    <a:pt x="245" y="986"/>
                  </a:lnTo>
                  <a:lnTo>
                    <a:pt x="247" y="979"/>
                  </a:lnTo>
                  <a:lnTo>
                    <a:pt x="250" y="972"/>
                  </a:lnTo>
                  <a:lnTo>
                    <a:pt x="254" y="969"/>
                  </a:lnTo>
                  <a:lnTo>
                    <a:pt x="254" y="972"/>
                  </a:lnTo>
                  <a:lnTo>
                    <a:pt x="251" y="976"/>
                  </a:lnTo>
                  <a:lnTo>
                    <a:pt x="249" y="988"/>
                  </a:lnTo>
                  <a:lnTo>
                    <a:pt x="246" y="1001"/>
                  </a:lnTo>
                  <a:lnTo>
                    <a:pt x="242" y="1012"/>
                  </a:lnTo>
                  <a:lnTo>
                    <a:pt x="237" y="1027"/>
                  </a:lnTo>
                  <a:lnTo>
                    <a:pt x="235" y="1042"/>
                  </a:lnTo>
                  <a:lnTo>
                    <a:pt x="232" y="1052"/>
                  </a:lnTo>
                  <a:lnTo>
                    <a:pt x="225" y="1060"/>
                  </a:lnTo>
                  <a:close/>
                  <a:moveTo>
                    <a:pt x="290" y="505"/>
                  </a:moveTo>
                  <a:lnTo>
                    <a:pt x="292" y="507"/>
                  </a:lnTo>
                  <a:lnTo>
                    <a:pt x="290" y="511"/>
                  </a:lnTo>
                  <a:lnTo>
                    <a:pt x="289" y="516"/>
                  </a:lnTo>
                  <a:lnTo>
                    <a:pt x="284" y="514"/>
                  </a:lnTo>
                  <a:lnTo>
                    <a:pt x="282" y="521"/>
                  </a:lnTo>
                  <a:lnTo>
                    <a:pt x="279" y="521"/>
                  </a:lnTo>
                  <a:lnTo>
                    <a:pt x="276" y="519"/>
                  </a:lnTo>
                  <a:lnTo>
                    <a:pt x="272" y="517"/>
                  </a:lnTo>
                  <a:lnTo>
                    <a:pt x="271" y="513"/>
                  </a:lnTo>
                  <a:lnTo>
                    <a:pt x="271" y="510"/>
                  </a:lnTo>
                  <a:lnTo>
                    <a:pt x="271" y="516"/>
                  </a:lnTo>
                  <a:lnTo>
                    <a:pt x="273" y="523"/>
                  </a:lnTo>
                  <a:lnTo>
                    <a:pt x="273" y="530"/>
                  </a:lnTo>
                  <a:lnTo>
                    <a:pt x="272" y="536"/>
                  </a:lnTo>
                  <a:lnTo>
                    <a:pt x="273" y="537"/>
                  </a:lnTo>
                  <a:lnTo>
                    <a:pt x="272" y="540"/>
                  </a:lnTo>
                  <a:lnTo>
                    <a:pt x="269" y="546"/>
                  </a:lnTo>
                  <a:lnTo>
                    <a:pt x="266" y="548"/>
                  </a:lnTo>
                  <a:lnTo>
                    <a:pt x="266" y="549"/>
                  </a:lnTo>
                  <a:lnTo>
                    <a:pt x="258" y="546"/>
                  </a:lnTo>
                  <a:lnTo>
                    <a:pt x="254" y="544"/>
                  </a:lnTo>
                  <a:lnTo>
                    <a:pt x="254" y="554"/>
                  </a:lnTo>
                  <a:lnTo>
                    <a:pt x="256" y="560"/>
                  </a:lnTo>
                  <a:lnTo>
                    <a:pt x="261" y="566"/>
                  </a:lnTo>
                  <a:lnTo>
                    <a:pt x="261" y="570"/>
                  </a:lnTo>
                  <a:lnTo>
                    <a:pt x="258" y="579"/>
                  </a:lnTo>
                  <a:lnTo>
                    <a:pt x="255" y="594"/>
                  </a:lnTo>
                  <a:lnTo>
                    <a:pt x="257" y="602"/>
                  </a:lnTo>
                  <a:lnTo>
                    <a:pt x="259" y="609"/>
                  </a:lnTo>
                  <a:lnTo>
                    <a:pt x="259" y="615"/>
                  </a:lnTo>
                  <a:lnTo>
                    <a:pt x="248" y="609"/>
                  </a:lnTo>
                  <a:lnTo>
                    <a:pt x="249" y="614"/>
                  </a:lnTo>
                  <a:lnTo>
                    <a:pt x="247" y="619"/>
                  </a:lnTo>
                  <a:lnTo>
                    <a:pt x="246" y="624"/>
                  </a:lnTo>
                  <a:lnTo>
                    <a:pt x="247" y="631"/>
                  </a:lnTo>
                  <a:lnTo>
                    <a:pt x="247" y="635"/>
                  </a:lnTo>
                  <a:lnTo>
                    <a:pt x="249" y="641"/>
                  </a:lnTo>
                  <a:lnTo>
                    <a:pt x="248" y="654"/>
                  </a:lnTo>
                  <a:lnTo>
                    <a:pt x="250" y="664"/>
                  </a:lnTo>
                  <a:lnTo>
                    <a:pt x="251" y="674"/>
                  </a:lnTo>
                  <a:lnTo>
                    <a:pt x="254" y="680"/>
                  </a:lnTo>
                  <a:lnTo>
                    <a:pt x="254" y="688"/>
                  </a:lnTo>
                  <a:lnTo>
                    <a:pt x="251" y="694"/>
                  </a:lnTo>
                  <a:lnTo>
                    <a:pt x="258" y="695"/>
                  </a:lnTo>
                  <a:lnTo>
                    <a:pt x="258" y="704"/>
                  </a:lnTo>
                  <a:lnTo>
                    <a:pt x="256" y="711"/>
                  </a:lnTo>
                  <a:lnTo>
                    <a:pt x="250" y="717"/>
                  </a:lnTo>
                  <a:lnTo>
                    <a:pt x="244" y="723"/>
                  </a:lnTo>
                  <a:lnTo>
                    <a:pt x="237" y="727"/>
                  </a:lnTo>
                  <a:lnTo>
                    <a:pt x="230" y="733"/>
                  </a:lnTo>
                  <a:lnTo>
                    <a:pt x="221" y="736"/>
                  </a:lnTo>
                  <a:lnTo>
                    <a:pt x="215" y="740"/>
                  </a:lnTo>
                  <a:lnTo>
                    <a:pt x="221" y="742"/>
                  </a:lnTo>
                  <a:lnTo>
                    <a:pt x="229" y="739"/>
                  </a:lnTo>
                  <a:lnTo>
                    <a:pt x="236" y="739"/>
                  </a:lnTo>
                  <a:lnTo>
                    <a:pt x="241" y="735"/>
                  </a:lnTo>
                  <a:lnTo>
                    <a:pt x="247" y="729"/>
                  </a:lnTo>
                  <a:lnTo>
                    <a:pt x="254" y="724"/>
                  </a:lnTo>
                  <a:lnTo>
                    <a:pt x="260" y="716"/>
                  </a:lnTo>
                  <a:lnTo>
                    <a:pt x="262" y="709"/>
                  </a:lnTo>
                  <a:lnTo>
                    <a:pt x="264" y="701"/>
                  </a:lnTo>
                  <a:lnTo>
                    <a:pt x="264" y="699"/>
                  </a:lnTo>
                  <a:lnTo>
                    <a:pt x="266" y="699"/>
                  </a:lnTo>
                  <a:lnTo>
                    <a:pt x="268" y="703"/>
                  </a:lnTo>
                  <a:lnTo>
                    <a:pt x="272" y="707"/>
                  </a:lnTo>
                  <a:lnTo>
                    <a:pt x="278" y="705"/>
                  </a:lnTo>
                  <a:lnTo>
                    <a:pt x="284" y="704"/>
                  </a:lnTo>
                  <a:lnTo>
                    <a:pt x="287" y="711"/>
                  </a:lnTo>
                  <a:lnTo>
                    <a:pt x="289" y="719"/>
                  </a:lnTo>
                  <a:lnTo>
                    <a:pt x="296" y="722"/>
                  </a:lnTo>
                  <a:lnTo>
                    <a:pt x="305" y="726"/>
                  </a:lnTo>
                  <a:lnTo>
                    <a:pt x="306" y="728"/>
                  </a:lnTo>
                  <a:lnTo>
                    <a:pt x="300" y="729"/>
                  </a:lnTo>
                  <a:lnTo>
                    <a:pt x="303" y="732"/>
                  </a:lnTo>
                  <a:lnTo>
                    <a:pt x="308" y="739"/>
                  </a:lnTo>
                  <a:lnTo>
                    <a:pt x="318" y="746"/>
                  </a:lnTo>
                  <a:lnTo>
                    <a:pt x="321" y="752"/>
                  </a:lnTo>
                  <a:lnTo>
                    <a:pt x="323" y="757"/>
                  </a:lnTo>
                  <a:lnTo>
                    <a:pt x="321" y="764"/>
                  </a:lnTo>
                  <a:lnTo>
                    <a:pt x="320" y="769"/>
                  </a:lnTo>
                  <a:lnTo>
                    <a:pt x="317" y="774"/>
                  </a:lnTo>
                  <a:lnTo>
                    <a:pt x="313" y="781"/>
                  </a:lnTo>
                  <a:lnTo>
                    <a:pt x="309" y="788"/>
                  </a:lnTo>
                  <a:lnTo>
                    <a:pt x="303" y="791"/>
                  </a:lnTo>
                  <a:lnTo>
                    <a:pt x="286" y="802"/>
                  </a:lnTo>
                  <a:lnTo>
                    <a:pt x="280" y="800"/>
                  </a:lnTo>
                  <a:lnTo>
                    <a:pt x="276" y="792"/>
                  </a:lnTo>
                  <a:lnTo>
                    <a:pt x="273" y="790"/>
                  </a:lnTo>
                  <a:lnTo>
                    <a:pt x="271" y="795"/>
                  </a:lnTo>
                  <a:lnTo>
                    <a:pt x="266" y="793"/>
                  </a:lnTo>
                  <a:lnTo>
                    <a:pt x="261" y="788"/>
                  </a:lnTo>
                  <a:lnTo>
                    <a:pt x="260" y="791"/>
                  </a:lnTo>
                  <a:lnTo>
                    <a:pt x="255" y="794"/>
                  </a:lnTo>
                  <a:lnTo>
                    <a:pt x="247" y="787"/>
                  </a:lnTo>
                  <a:lnTo>
                    <a:pt x="237" y="787"/>
                  </a:lnTo>
                  <a:lnTo>
                    <a:pt x="231" y="789"/>
                  </a:lnTo>
                  <a:lnTo>
                    <a:pt x="226" y="787"/>
                  </a:lnTo>
                  <a:lnTo>
                    <a:pt x="224" y="793"/>
                  </a:lnTo>
                  <a:lnTo>
                    <a:pt x="219" y="795"/>
                  </a:lnTo>
                  <a:lnTo>
                    <a:pt x="224" y="797"/>
                  </a:lnTo>
                  <a:lnTo>
                    <a:pt x="234" y="795"/>
                  </a:lnTo>
                  <a:lnTo>
                    <a:pt x="244" y="799"/>
                  </a:lnTo>
                  <a:lnTo>
                    <a:pt x="253" y="803"/>
                  </a:lnTo>
                  <a:lnTo>
                    <a:pt x="257" y="806"/>
                  </a:lnTo>
                  <a:lnTo>
                    <a:pt x="260" y="812"/>
                  </a:lnTo>
                  <a:lnTo>
                    <a:pt x="263" y="809"/>
                  </a:lnTo>
                  <a:lnTo>
                    <a:pt x="272" y="811"/>
                  </a:lnTo>
                  <a:lnTo>
                    <a:pt x="300" y="804"/>
                  </a:lnTo>
                  <a:lnTo>
                    <a:pt x="308" y="801"/>
                  </a:lnTo>
                  <a:lnTo>
                    <a:pt x="312" y="800"/>
                  </a:lnTo>
                  <a:lnTo>
                    <a:pt x="313" y="804"/>
                  </a:lnTo>
                  <a:lnTo>
                    <a:pt x="308" y="808"/>
                  </a:lnTo>
                  <a:lnTo>
                    <a:pt x="308" y="812"/>
                  </a:lnTo>
                  <a:lnTo>
                    <a:pt x="304" y="812"/>
                  </a:lnTo>
                  <a:lnTo>
                    <a:pt x="300" y="809"/>
                  </a:lnTo>
                  <a:lnTo>
                    <a:pt x="302" y="819"/>
                  </a:lnTo>
                  <a:lnTo>
                    <a:pt x="292" y="828"/>
                  </a:lnTo>
                  <a:lnTo>
                    <a:pt x="287" y="838"/>
                  </a:lnTo>
                  <a:lnTo>
                    <a:pt x="280" y="840"/>
                  </a:lnTo>
                  <a:lnTo>
                    <a:pt x="277" y="840"/>
                  </a:lnTo>
                  <a:lnTo>
                    <a:pt x="277" y="831"/>
                  </a:lnTo>
                  <a:lnTo>
                    <a:pt x="271" y="828"/>
                  </a:lnTo>
                  <a:lnTo>
                    <a:pt x="271" y="838"/>
                  </a:lnTo>
                  <a:lnTo>
                    <a:pt x="267" y="844"/>
                  </a:lnTo>
                  <a:lnTo>
                    <a:pt x="263" y="849"/>
                  </a:lnTo>
                  <a:lnTo>
                    <a:pt x="259" y="853"/>
                  </a:lnTo>
                  <a:lnTo>
                    <a:pt x="253" y="852"/>
                  </a:lnTo>
                  <a:lnTo>
                    <a:pt x="248" y="853"/>
                  </a:lnTo>
                  <a:lnTo>
                    <a:pt x="247" y="861"/>
                  </a:lnTo>
                  <a:lnTo>
                    <a:pt x="242" y="864"/>
                  </a:lnTo>
                  <a:lnTo>
                    <a:pt x="232" y="861"/>
                  </a:lnTo>
                  <a:lnTo>
                    <a:pt x="214" y="863"/>
                  </a:lnTo>
                  <a:lnTo>
                    <a:pt x="213" y="865"/>
                  </a:lnTo>
                  <a:lnTo>
                    <a:pt x="224" y="866"/>
                  </a:lnTo>
                  <a:lnTo>
                    <a:pt x="235" y="868"/>
                  </a:lnTo>
                  <a:lnTo>
                    <a:pt x="242" y="874"/>
                  </a:lnTo>
                  <a:lnTo>
                    <a:pt x="240" y="878"/>
                  </a:lnTo>
                  <a:lnTo>
                    <a:pt x="233" y="880"/>
                  </a:lnTo>
                  <a:lnTo>
                    <a:pt x="226" y="878"/>
                  </a:lnTo>
                  <a:lnTo>
                    <a:pt x="224" y="878"/>
                  </a:lnTo>
                  <a:lnTo>
                    <a:pt x="232" y="882"/>
                  </a:lnTo>
                  <a:lnTo>
                    <a:pt x="238" y="887"/>
                  </a:lnTo>
                  <a:lnTo>
                    <a:pt x="239" y="891"/>
                  </a:lnTo>
                  <a:lnTo>
                    <a:pt x="238" y="899"/>
                  </a:lnTo>
                  <a:lnTo>
                    <a:pt x="237" y="904"/>
                  </a:lnTo>
                  <a:lnTo>
                    <a:pt x="238" y="909"/>
                  </a:lnTo>
                  <a:lnTo>
                    <a:pt x="235" y="913"/>
                  </a:lnTo>
                  <a:lnTo>
                    <a:pt x="235" y="916"/>
                  </a:lnTo>
                  <a:lnTo>
                    <a:pt x="237" y="921"/>
                  </a:lnTo>
                  <a:lnTo>
                    <a:pt x="234" y="922"/>
                  </a:lnTo>
                  <a:lnTo>
                    <a:pt x="229" y="920"/>
                  </a:lnTo>
                  <a:lnTo>
                    <a:pt x="228" y="924"/>
                  </a:lnTo>
                  <a:lnTo>
                    <a:pt x="229" y="928"/>
                  </a:lnTo>
                  <a:lnTo>
                    <a:pt x="233" y="933"/>
                  </a:lnTo>
                  <a:lnTo>
                    <a:pt x="235" y="940"/>
                  </a:lnTo>
                  <a:lnTo>
                    <a:pt x="230" y="949"/>
                  </a:lnTo>
                  <a:lnTo>
                    <a:pt x="234" y="954"/>
                  </a:lnTo>
                  <a:lnTo>
                    <a:pt x="235" y="962"/>
                  </a:lnTo>
                  <a:lnTo>
                    <a:pt x="230" y="971"/>
                  </a:lnTo>
                  <a:lnTo>
                    <a:pt x="227" y="981"/>
                  </a:lnTo>
                  <a:lnTo>
                    <a:pt x="228" y="992"/>
                  </a:lnTo>
                  <a:lnTo>
                    <a:pt x="225" y="1003"/>
                  </a:lnTo>
                  <a:lnTo>
                    <a:pt x="224" y="1019"/>
                  </a:lnTo>
                  <a:lnTo>
                    <a:pt x="217" y="1034"/>
                  </a:lnTo>
                  <a:lnTo>
                    <a:pt x="210" y="1053"/>
                  </a:lnTo>
                  <a:lnTo>
                    <a:pt x="206" y="1069"/>
                  </a:lnTo>
                  <a:lnTo>
                    <a:pt x="196" y="1069"/>
                  </a:lnTo>
                  <a:lnTo>
                    <a:pt x="186" y="1066"/>
                  </a:lnTo>
                  <a:lnTo>
                    <a:pt x="177" y="1069"/>
                  </a:lnTo>
                  <a:lnTo>
                    <a:pt x="170" y="1066"/>
                  </a:lnTo>
                  <a:lnTo>
                    <a:pt x="157" y="1066"/>
                  </a:lnTo>
                  <a:lnTo>
                    <a:pt x="149" y="1071"/>
                  </a:lnTo>
                  <a:lnTo>
                    <a:pt x="146" y="1080"/>
                  </a:lnTo>
                  <a:lnTo>
                    <a:pt x="137" y="1077"/>
                  </a:lnTo>
                  <a:lnTo>
                    <a:pt x="132" y="1087"/>
                  </a:lnTo>
                  <a:lnTo>
                    <a:pt x="128" y="1098"/>
                  </a:lnTo>
                  <a:lnTo>
                    <a:pt x="130" y="1116"/>
                  </a:lnTo>
                  <a:lnTo>
                    <a:pt x="127" y="1128"/>
                  </a:lnTo>
                  <a:lnTo>
                    <a:pt x="123" y="1131"/>
                  </a:lnTo>
                  <a:lnTo>
                    <a:pt x="114" y="1127"/>
                  </a:lnTo>
                  <a:lnTo>
                    <a:pt x="99" y="1127"/>
                  </a:lnTo>
                  <a:lnTo>
                    <a:pt x="84" y="1133"/>
                  </a:lnTo>
                  <a:lnTo>
                    <a:pt x="74" y="1129"/>
                  </a:lnTo>
                  <a:lnTo>
                    <a:pt x="63" y="1129"/>
                  </a:lnTo>
                  <a:lnTo>
                    <a:pt x="65" y="1126"/>
                  </a:lnTo>
                  <a:lnTo>
                    <a:pt x="67" y="1124"/>
                  </a:lnTo>
                  <a:lnTo>
                    <a:pt x="68" y="1120"/>
                  </a:lnTo>
                  <a:lnTo>
                    <a:pt x="69" y="1115"/>
                  </a:lnTo>
                  <a:lnTo>
                    <a:pt x="72" y="1110"/>
                  </a:lnTo>
                  <a:lnTo>
                    <a:pt x="68" y="1102"/>
                  </a:lnTo>
                  <a:lnTo>
                    <a:pt x="62" y="1092"/>
                  </a:lnTo>
                  <a:lnTo>
                    <a:pt x="57" y="1080"/>
                  </a:lnTo>
                  <a:lnTo>
                    <a:pt x="54" y="1072"/>
                  </a:lnTo>
                  <a:lnTo>
                    <a:pt x="50" y="1062"/>
                  </a:lnTo>
                  <a:lnTo>
                    <a:pt x="51" y="1057"/>
                  </a:lnTo>
                  <a:lnTo>
                    <a:pt x="56" y="1061"/>
                  </a:lnTo>
                  <a:lnTo>
                    <a:pt x="62" y="1061"/>
                  </a:lnTo>
                  <a:lnTo>
                    <a:pt x="57" y="1047"/>
                  </a:lnTo>
                  <a:lnTo>
                    <a:pt x="59" y="1045"/>
                  </a:lnTo>
                  <a:lnTo>
                    <a:pt x="65" y="1045"/>
                  </a:lnTo>
                  <a:lnTo>
                    <a:pt x="70" y="1043"/>
                  </a:lnTo>
                  <a:lnTo>
                    <a:pt x="70" y="1036"/>
                  </a:lnTo>
                  <a:lnTo>
                    <a:pt x="65" y="1027"/>
                  </a:lnTo>
                  <a:lnTo>
                    <a:pt x="55" y="1021"/>
                  </a:lnTo>
                  <a:lnTo>
                    <a:pt x="51" y="1011"/>
                  </a:lnTo>
                  <a:lnTo>
                    <a:pt x="43" y="1003"/>
                  </a:lnTo>
                  <a:lnTo>
                    <a:pt x="38" y="987"/>
                  </a:lnTo>
                  <a:lnTo>
                    <a:pt x="37" y="978"/>
                  </a:lnTo>
                  <a:lnTo>
                    <a:pt x="33" y="967"/>
                  </a:lnTo>
                  <a:lnTo>
                    <a:pt x="30" y="965"/>
                  </a:lnTo>
                  <a:lnTo>
                    <a:pt x="26" y="966"/>
                  </a:lnTo>
                  <a:lnTo>
                    <a:pt x="28" y="957"/>
                  </a:lnTo>
                  <a:lnTo>
                    <a:pt x="26" y="951"/>
                  </a:lnTo>
                  <a:lnTo>
                    <a:pt x="26" y="945"/>
                  </a:lnTo>
                  <a:lnTo>
                    <a:pt x="32" y="938"/>
                  </a:lnTo>
                  <a:lnTo>
                    <a:pt x="30" y="928"/>
                  </a:lnTo>
                  <a:lnTo>
                    <a:pt x="21" y="929"/>
                  </a:lnTo>
                  <a:lnTo>
                    <a:pt x="25" y="917"/>
                  </a:lnTo>
                  <a:lnTo>
                    <a:pt x="22" y="909"/>
                  </a:lnTo>
                  <a:lnTo>
                    <a:pt x="10" y="903"/>
                  </a:lnTo>
                  <a:lnTo>
                    <a:pt x="16" y="895"/>
                  </a:lnTo>
                  <a:lnTo>
                    <a:pt x="20" y="893"/>
                  </a:lnTo>
                  <a:lnTo>
                    <a:pt x="19" y="891"/>
                  </a:lnTo>
                  <a:lnTo>
                    <a:pt x="15" y="891"/>
                  </a:lnTo>
                  <a:lnTo>
                    <a:pt x="18" y="884"/>
                  </a:lnTo>
                  <a:lnTo>
                    <a:pt x="15" y="880"/>
                  </a:lnTo>
                  <a:lnTo>
                    <a:pt x="13" y="886"/>
                  </a:lnTo>
                  <a:lnTo>
                    <a:pt x="8" y="891"/>
                  </a:lnTo>
                  <a:lnTo>
                    <a:pt x="9" y="889"/>
                  </a:lnTo>
                  <a:lnTo>
                    <a:pt x="9" y="882"/>
                  </a:lnTo>
                  <a:lnTo>
                    <a:pt x="8" y="878"/>
                  </a:lnTo>
                  <a:lnTo>
                    <a:pt x="4" y="878"/>
                  </a:lnTo>
                  <a:lnTo>
                    <a:pt x="3" y="873"/>
                  </a:lnTo>
                  <a:lnTo>
                    <a:pt x="3" y="866"/>
                  </a:lnTo>
                  <a:lnTo>
                    <a:pt x="1" y="855"/>
                  </a:lnTo>
                  <a:lnTo>
                    <a:pt x="1" y="849"/>
                  </a:lnTo>
                  <a:lnTo>
                    <a:pt x="0" y="841"/>
                  </a:lnTo>
                  <a:lnTo>
                    <a:pt x="1" y="833"/>
                  </a:lnTo>
                  <a:lnTo>
                    <a:pt x="5" y="826"/>
                  </a:lnTo>
                  <a:lnTo>
                    <a:pt x="7" y="824"/>
                  </a:lnTo>
                  <a:lnTo>
                    <a:pt x="7" y="844"/>
                  </a:lnTo>
                  <a:lnTo>
                    <a:pt x="19" y="837"/>
                  </a:lnTo>
                  <a:lnTo>
                    <a:pt x="27" y="808"/>
                  </a:lnTo>
                  <a:lnTo>
                    <a:pt x="28" y="780"/>
                  </a:lnTo>
                  <a:lnTo>
                    <a:pt x="43" y="757"/>
                  </a:lnTo>
                  <a:lnTo>
                    <a:pt x="55" y="752"/>
                  </a:lnTo>
                  <a:lnTo>
                    <a:pt x="59" y="727"/>
                  </a:lnTo>
                  <a:lnTo>
                    <a:pt x="64" y="699"/>
                  </a:lnTo>
                  <a:lnTo>
                    <a:pt x="55" y="666"/>
                  </a:lnTo>
                  <a:lnTo>
                    <a:pt x="74" y="654"/>
                  </a:lnTo>
                  <a:lnTo>
                    <a:pt x="77" y="626"/>
                  </a:lnTo>
                  <a:lnTo>
                    <a:pt x="56" y="604"/>
                  </a:lnTo>
                  <a:lnTo>
                    <a:pt x="57" y="573"/>
                  </a:lnTo>
                  <a:lnTo>
                    <a:pt x="54" y="546"/>
                  </a:lnTo>
                  <a:lnTo>
                    <a:pt x="57" y="517"/>
                  </a:lnTo>
                  <a:lnTo>
                    <a:pt x="62" y="492"/>
                  </a:lnTo>
                  <a:lnTo>
                    <a:pt x="57" y="471"/>
                  </a:lnTo>
                  <a:lnTo>
                    <a:pt x="65" y="447"/>
                  </a:lnTo>
                  <a:lnTo>
                    <a:pt x="82" y="428"/>
                  </a:lnTo>
                  <a:lnTo>
                    <a:pt x="93" y="421"/>
                  </a:lnTo>
                  <a:lnTo>
                    <a:pt x="107" y="417"/>
                  </a:lnTo>
                  <a:lnTo>
                    <a:pt x="119" y="420"/>
                  </a:lnTo>
                  <a:lnTo>
                    <a:pt x="135" y="413"/>
                  </a:lnTo>
                  <a:lnTo>
                    <a:pt x="133" y="385"/>
                  </a:lnTo>
                  <a:lnTo>
                    <a:pt x="123" y="368"/>
                  </a:lnTo>
                  <a:lnTo>
                    <a:pt x="136" y="348"/>
                  </a:lnTo>
                  <a:lnTo>
                    <a:pt x="147" y="325"/>
                  </a:lnTo>
                  <a:lnTo>
                    <a:pt x="157" y="250"/>
                  </a:lnTo>
                  <a:lnTo>
                    <a:pt x="172" y="245"/>
                  </a:lnTo>
                  <a:lnTo>
                    <a:pt x="180" y="223"/>
                  </a:lnTo>
                  <a:lnTo>
                    <a:pt x="190" y="205"/>
                  </a:lnTo>
                  <a:lnTo>
                    <a:pt x="201" y="187"/>
                  </a:lnTo>
                  <a:lnTo>
                    <a:pt x="213" y="158"/>
                  </a:lnTo>
                  <a:lnTo>
                    <a:pt x="207" y="138"/>
                  </a:lnTo>
                  <a:lnTo>
                    <a:pt x="219" y="114"/>
                  </a:lnTo>
                  <a:lnTo>
                    <a:pt x="226" y="98"/>
                  </a:lnTo>
                  <a:lnTo>
                    <a:pt x="237" y="87"/>
                  </a:lnTo>
                  <a:lnTo>
                    <a:pt x="251" y="89"/>
                  </a:lnTo>
                  <a:lnTo>
                    <a:pt x="264" y="87"/>
                  </a:lnTo>
                  <a:lnTo>
                    <a:pt x="266" y="57"/>
                  </a:lnTo>
                  <a:lnTo>
                    <a:pt x="276" y="48"/>
                  </a:lnTo>
                  <a:lnTo>
                    <a:pt x="288" y="48"/>
                  </a:lnTo>
                  <a:lnTo>
                    <a:pt x="300" y="50"/>
                  </a:lnTo>
                  <a:lnTo>
                    <a:pt x="315" y="54"/>
                  </a:lnTo>
                  <a:lnTo>
                    <a:pt x="327" y="49"/>
                  </a:lnTo>
                  <a:lnTo>
                    <a:pt x="324" y="24"/>
                  </a:lnTo>
                  <a:lnTo>
                    <a:pt x="329" y="1"/>
                  </a:lnTo>
                  <a:lnTo>
                    <a:pt x="338" y="0"/>
                  </a:lnTo>
                  <a:lnTo>
                    <a:pt x="341" y="3"/>
                  </a:lnTo>
                  <a:lnTo>
                    <a:pt x="345" y="7"/>
                  </a:lnTo>
                  <a:lnTo>
                    <a:pt x="351" y="11"/>
                  </a:lnTo>
                  <a:lnTo>
                    <a:pt x="366" y="26"/>
                  </a:lnTo>
                  <a:lnTo>
                    <a:pt x="375" y="32"/>
                  </a:lnTo>
                  <a:lnTo>
                    <a:pt x="385" y="41"/>
                  </a:lnTo>
                  <a:lnTo>
                    <a:pt x="405" y="44"/>
                  </a:lnTo>
                  <a:lnTo>
                    <a:pt x="417" y="52"/>
                  </a:lnTo>
                  <a:lnTo>
                    <a:pt x="425" y="63"/>
                  </a:lnTo>
                  <a:lnTo>
                    <a:pt x="432" y="73"/>
                  </a:lnTo>
                  <a:lnTo>
                    <a:pt x="438" y="82"/>
                  </a:lnTo>
                  <a:lnTo>
                    <a:pt x="441" y="85"/>
                  </a:lnTo>
                  <a:lnTo>
                    <a:pt x="438" y="93"/>
                  </a:lnTo>
                  <a:lnTo>
                    <a:pt x="438" y="102"/>
                  </a:lnTo>
                  <a:lnTo>
                    <a:pt x="440" y="114"/>
                  </a:lnTo>
                  <a:lnTo>
                    <a:pt x="442" y="122"/>
                  </a:lnTo>
                  <a:lnTo>
                    <a:pt x="446" y="126"/>
                  </a:lnTo>
                  <a:lnTo>
                    <a:pt x="448" y="134"/>
                  </a:lnTo>
                  <a:lnTo>
                    <a:pt x="447" y="139"/>
                  </a:lnTo>
                  <a:lnTo>
                    <a:pt x="446" y="146"/>
                  </a:lnTo>
                  <a:lnTo>
                    <a:pt x="449" y="156"/>
                  </a:lnTo>
                  <a:lnTo>
                    <a:pt x="454" y="166"/>
                  </a:lnTo>
                  <a:lnTo>
                    <a:pt x="460" y="174"/>
                  </a:lnTo>
                  <a:lnTo>
                    <a:pt x="464" y="181"/>
                  </a:lnTo>
                  <a:lnTo>
                    <a:pt x="465" y="188"/>
                  </a:lnTo>
                  <a:lnTo>
                    <a:pt x="465" y="194"/>
                  </a:lnTo>
                  <a:lnTo>
                    <a:pt x="461" y="203"/>
                  </a:lnTo>
                  <a:lnTo>
                    <a:pt x="460" y="214"/>
                  </a:lnTo>
                  <a:lnTo>
                    <a:pt x="464" y="225"/>
                  </a:lnTo>
                  <a:lnTo>
                    <a:pt x="471" y="238"/>
                  </a:lnTo>
                  <a:lnTo>
                    <a:pt x="475" y="245"/>
                  </a:lnTo>
                  <a:lnTo>
                    <a:pt x="478" y="252"/>
                  </a:lnTo>
                  <a:lnTo>
                    <a:pt x="475" y="254"/>
                  </a:lnTo>
                  <a:lnTo>
                    <a:pt x="474" y="260"/>
                  </a:lnTo>
                  <a:lnTo>
                    <a:pt x="470" y="255"/>
                  </a:lnTo>
                  <a:lnTo>
                    <a:pt x="463" y="252"/>
                  </a:lnTo>
                  <a:lnTo>
                    <a:pt x="459" y="254"/>
                  </a:lnTo>
                  <a:lnTo>
                    <a:pt x="447" y="255"/>
                  </a:lnTo>
                  <a:lnTo>
                    <a:pt x="445" y="263"/>
                  </a:lnTo>
                  <a:lnTo>
                    <a:pt x="441" y="261"/>
                  </a:lnTo>
                  <a:lnTo>
                    <a:pt x="439" y="261"/>
                  </a:lnTo>
                  <a:lnTo>
                    <a:pt x="436" y="258"/>
                  </a:lnTo>
                  <a:lnTo>
                    <a:pt x="435" y="255"/>
                  </a:lnTo>
                  <a:lnTo>
                    <a:pt x="431" y="253"/>
                  </a:lnTo>
                  <a:lnTo>
                    <a:pt x="430" y="256"/>
                  </a:lnTo>
                  <a:lnTo>
                    <a:pt x="428" y="261"/>
                  </a:lnTo>
                  <a:lnTo>
                    <a:pt x="426" y="261"/>
                  </a:lnTo>
                  <a:lnTo>
                    <a:pt x="423" y="257"/>
                  </a:lnTo>
                  <a:lnTo>
                    <a:pt x="423" y="254"/>
                  </a:lnTo>
                  <a:lnTo>
                    <a:pt x="421" y="254"/>
                  </a:lnTo>
                  <a:lnTo>
                    <a:pt x="418" y="255"/>
                  </a:lnTo>
                  <a:lnTo>
                    <a:pt x="418" y="261"/>
                  </a:lnTo>
                  <a:lnTo>
                    <a:pt x="418" y="268"/>
                  </a:lnTo>
                  <a:lnTo>
                    <a:pt x="417" y="270"/>
                  </a:lnTo>
                  <a:lnTo>
                    <a:pt x="417" y="275"/>
                  </a:lnTo>
                  <a:lnTo>
                    <a:pt x="417" y="279"/>
                  </a:lnTo>
                  <a:lnTo>
                    <a:pt x="415" y="279"/>
                  </a:lnTo>
                  <a:lnTo>
                    <a:pt x="412" y="274"/>
                  </a:lnTo>
                  <a:lnTo>
                    <a:pt x="404" y="270"/>
                  </a:lnTo>
                  <a:lnTo>
                    <a:pt x="404" y="272"/>
                  </a:lnTo>
                  <a:lnTo>
                    <a:pt x="408" y="277"/>
                  </a:lnTo>
                  <a:lnTo>
                    <a:pt x="412" y="281"/>
                  </a:lnTo>
                  <a:lnTo>
                    <a:pt x="412" y="284"/>
                  </a:lnTo>
                  <a:lnTo>
                    <a:pt x="406" y="285"/>
                  </a:lnTo>
                  <a:lnTo>
                    <a:pt x="407" y="289"/>
                  </a:lnTo>
                  <a:lnTo>
                    <a:pt x="407" y="293"/>
                  </a:lnTo>
                  <a:lnTo>
                    <a:pt x="402" y="293"/>
                  </a:lnTo>
                  <a:lnTo>
                    <a:pt x="400" y="292"/>
                  </a:lnTo>
                  <a:lnTo>
                    <a:pt x="397" y="293"/>
                  </a:lnTo>
                  <a:lnTo>
                    <a:pt x="397" y="298"/>
                  </a:lnTo>
                  <a:lnTo>
                    <a:pt x="395" y="300"/>
                  </a:lnTo>
                  <a:lnTo>
                    <a:pt x="391" y="303"/>
                  </a:lnTo>
                  <a:lnTo>
                    <a:pt x="394" y="308"/>
                  </a:lnTo>
                  <a:lnTo>
                    <a:pt x="396" y="312"/>
                  </a:lnTo>
                  <a:lnTo>
                    <a:pt x="398" y="315"/>
                  </a:lnTo>
                  <a:lnTo>
                    <a:pt x="397" y="319"/>
                  </a:lnTo>
                  <a:lnTo>
                    <a:pt x="396" y="324"/>
                  </a:lnTo>
                  <a:lnTo>
                    <a:pt x="395" y="328"/>
                  </a:lnTo>
                  <a:lnTo>
                    <a:pt x="392" y="335"/>
                  </a:lnTo>
                  <a:lnTo>
                    <a:pt x="387" y="338"/>
                  </a:lnTo>
                  <a:lnTo>
                    <a:pt x="387" y="342"/>
                  </a:lnTo>
                  <a:lnTo>
                    <a:pt x="384" y="345"/>
                  </a:lnTo>
                  <a:lnTo>
                    <a:pt x="384" y="348"/>
                  </a:lnTo>
                  <a:lnTo>
                    <a:pt x="387" y="351"/>
                  </a:lnTo>
                  <a:lnTo>
                    <a:pt x="389" y="355"/>
                  </a:lnTo>
                  <a:lnTo>
                    <a:pt x="387" y="356"/>
                  </a:lnTo>
                  <a:lnTo>
                    <a:pt x="389" y="360"/>
                  </a:lnTo>
                  <a:lnTo>
                    <a:pt x="391" y="363"/>
                  </a:lnTo>
                  <a:lnTo>
                    <a:pt x="396" y="367"/>
                  </a:lnTo>
                  <a:lnTo>
                    <a:pt x="399" y="370"/>
                  </a:lnTo>
                  <a:lnTo>
                    <a:pt x="400" y="373"/>
                  </a:lnTo>
                  <a:lnTo>
                    <a:pt x="403" y="376"/>
                  </a:lnTo>
                  <a:lnTo>
                    <a:pt x="402" y="380"/>
                  </a:lnTo>
                  <a:lnTo>
                    <a:pt x="400" y="385"/>
                  </a:lnTo>
                  <a:lnTo>
                    <a:pt x="398" y="388"/>
                  </a:lnTo>
                  <a:lnTo>
                    <a:pt x="398" y="382"/>
                  </a:lnTo>
                  <a:lnTo>
                    <a:pt x="396" y="378"/>
                  </a:lnTo>
                  <a:lnTo>
                    <a:pt x="394" y="382"/>
                  </a:lnTo>
                  <a:lnTo>
                    <a:pt x="391" y="391"/>
                  </a:lnTo>
                  <a:lnTo>
                    <a:pt x="389" y="395"/>
                  </a:lnTo>
                  <a:lnTo>
                    <a:pt x="387" y="399"/>
                  </a:lnTo>
                  <a:lnTo>
                    <a:pt x="383" y="404"/>
                  </a:lnTo>
                  <a:lnTo>
                    <a:pt x="381" y="409"/>
                  </a:lnTo>
                  <a:lnTo>
                    <a:pt x="380" y="415"/>
                  </a:lnTo>
                  <a:lnTo>
                    <a:pt x="376" y="426"/>
                  </a:lnTo>
                  <a:lnTo>
                    <a:pt x="371" y="428"/>
                  </a:lnTo>
                  <a:lnTo>
                    <a:pt x="369" y="432"/>
                  </a:lnTo>
                  <a:lnTo>
                    <a:pt x="367" y="434"/>
                  </a:lnTo>
                  <a:lnTo>
                    <a:pt x="365" y="438"/>
                  </a:lnTo>
                  <a:lnTo>
                    <a:pt x="360" y="440"/>
                  </a:lnTo>
                  <a:lnTo>
                    <a:pt x="358" y="443"/>
                  </a:lnTo>
                  <a:lnTo>
                    <a:pt x="352" y="442"/>
                  </a:lnTo>
                  <a:lnTo>
                    <a:pt x="348" y="446"/>
                  </a:lnTo>
                  <a:lnTo>
                    <a:pt x="346" y="453"/>
                  </a:lnTo>
                  <a:lnTo>
                    <a:pt x="342" y="456"/>
                  </a:lnTo>
                  <a:lnTo>
                    <a:pt x="339" y="459"/>
                  </a:lnTo>
                  <a:lnTo>
                    <a:pt x="334" y="454"/>
                  </a:lnTo>
                  <a:lnTo>
                    <a:pt x="331" y="458"/>
                  </a:lnTo>
                  <a:lnTo>
                    <a:pt x="325" y="463"/>
                  </a:lnTo>
                  <a:lnTo>
                    <a:pt x="323" y="470"/>
                  </a:lnTo>
                  <a:lnTo>
                    <a:pt x="316" y="477"/>
                  </a:lnTo>
                  <a:lnTo>
                    <a:pt x="309" y="475"/>
                  </a:lnTo>
                  <a:lnTo>
                    <a:pt x="304" y="477"/>
                  </a:lnTo>
                  <a:lnTo>
                    <a:pt x="304" y="485"/>
                  </a:lnTo>
                  <a:lnTo>
                    <a:pt x="301" y="486"/>
                  </a:lnTo>
                  <a:lnTo>
                    <a:pt x="300" y="493"/>
                  </a:lnTo>
                  <a:lnTo>
                    <a:pt x="295" y="496"/>
                  </a:lnTo>
                  <a:lnTo>
                    <a:pt x="295" y="499"/>
                  </a:lnTo>
                  <a:lnTo>
                    <a:pt x="293" y="501"/>
                  </a:lnTo>
                  <a:lnTo>
                    <a:pt x="290" y="504"/>
                  </a:lnTo>
                  <a:lnTo>
                    <a:pt x="286" y="503"/>
                  </a:lnTo>
                  <a:lnTo>
                    <a:pt x="290" y="505"/>
                  </a:lnTo>
                  <a:close/>
                  <a:moveTo>
                    <a:pt x="303" y="1001"/>
                  </a:moveTo>
                  <a:lnTo>
                    <a:pt x="305" y="998"/>
                  </a:lnTo>
                  <a:lnTo>
                    <a:pt x="308" y="993"/>
                  </a:lnTo>
                  <a:lnTo>
                    <a:pt x="308" y="988"/>
                  </a:lnTo>
                  <a:lnTo>
                    <a:pt x="305" y="989"/>
                  </a:lnTo>
                  <a:lnTo>
                    <a:pt x="304" y="989"/>
                  </a:lnTo>
                  <a:lnTo>
                    <a:pt x="304" y="983"/>
                  </a:lnTo>
                  <a:lnTo>
                    <a:pt x="302" y="979"/>
                  </a:lnTo>
                  <a:lnTo>
                    <a:pt x="301" y="974"/>
                  </a:lnTo>
                  <a:lnTo>
                    <a:pt x="302" y="966"/>
                  </a:lnTo>
                  <a:lnTo>
                    <a:pt x="302" y="959"/>
                  </a:lnTo>
                  <a:lnTo>
                    <a:pt x="303" y="951"/>
                  </a:lnTo>
                  <a:lnTo>
                    <a:pt x="307" y="941"/>
                  </a:lnTo>
                  <a:lnTo>
                    <a:pt x="322" y="921"/>
                  </a:lnTo>
                  <a:lnTo>
                    <a:pt x="329" y="924"/>
                  </a:lnTo>
                  <a:lnTo>
                    <a:pt x="333" y="919"/>
                  </a:lnTo>
                  <a:lnTo>
                    <a:pt x="338" y="920"/>
                  </a:lnTo>
                  <a:lnTo>
                    <a:pt x="337" y="926"/>
                  </a:lnTo>
                  <a:lnTo>
                    <a:pt x="338" y="931"/>
                  </a:lnTo>
                  <a:lnTo>
                    <a:pt x="334" y="934"/>
                  </a:lnTo>
                  <a:lnTo>
                    <a:pt x="331" y="937"/>
                  </a:lnTo>
                  <a:lnTo>
                    <a:pt x="333" y="954"/>
                  </a:lnTo>
                  <a:lnTo>
                    <a:pt x="334" y="961"/>
                  </a:lnTo>
                  <a:lnTo>
                    <a:pt x="327" y="968"/>
                  </a:lnTo>
                  <a:lnTo>
                    <a:pt x="327" y="972"/>
                  </a:lnTo>
                  <a:lnTo>
                    <a:pt x="322" y="978"/>
                  </a:lnTo>
                  <a:lnTo>
                    <a:pt x="315" y="984"/>
                  </a:lnTo>
                  <a:lnTo>
                    <a:pt x="312" y="991"/>
                  </a:lnTo>
                  <a:lnTo>
                    <a:pt x="308" y="997"/>
                  </a:lnTo>
                  <a:lnTo>
                    <a:pt x="303" y="1001"/>
                  </a:lnTo>
                  <a:close/>
                </a:path>
              </a:pathLst>
            </a:custGeom>
            <a:solidFill>
              <a:srgbClr val="92D050"/>
            </a:solidFill>
            <a:ln w="6350" cmpd="sng">
              <a:solidFill>
                <a:schemeClr val="bg1"/>
              </a:solidFill>
              <a:round/>
              <a:headEnd/>
              <a:tailEnd/>
            </a:ln>
          </p:spPr>
          <p:txBody>
            <a:bodyPr/>
            <a:lstStyle/>
            <a:p>
              <a:endParaRPr lang="it-IT"/>
            </a:p>
          </p:txBody>
        </p:sp>
        <p:sp>
          <p:nvSpPr>
            <p:cNvPr id="57" name="Freeform 54"/>
            <p:cNvSpPr>
              <a:spLocks noEditPoints="1"/>
            </p:cNvSpPr>
            <p:nvPr/>
          </p:nvSpPr>
          <p:spPr bwMode="auto">
            <a:xfrm>
              <a:off x="-1389" y="1460"/>
              <a:ext cx="852" cy="765"/>
            </a:xfrm>
            <a:custGeom>
              <a:avLst/>
              <a:gdLst>
                <a:gd name="T0" fmla="*/ 16 w 852"/>
                <a:gd name="T1" fmla="*/ 0 h 765"/>
                <a:gd name="T2" fmla="*/ 23 w 852"/>
                <a:gd name="T3" fmla="*/ 29 h 765"/>
                <a:gd name="T4" fmla="*/ 850 w 852"/>
                <a:gd name="T5" fmla="*/ 718 h 765"/>
                <a:gd name="T6" fmla="*/ 665 w 852"/>
                <a:gd name="T7" fmla="*/ 726 h 765"/>
                <a:gd name="T8" fmla="*/ 653 w 852"/>
                <a:gd name="T9" fmla="*/ 748 h 765"/>
                <a:gd name="T10" fmla="*/ 657 w 852"/>
                <a:gd name="T11" fmla="*/ 725 h 765"/>
                <a:gd name="T12" fmla="*/ 639 w 852"/>
                <a:gd name="T13" fmla="*/ 677 h 765"/>
                <a:gd name="T14" fmla="*/ 656 w 852"/>
                <a:gd name="T15" fmla="*/ 684 h 765"/>
                <a:gd name="T16" fmla="*/ 662 w 852"/>
                <a:gd name="T17" fmla="*/ 705 h 765"/>
                <a:gd name="T18" fmla="*/ 649 w 852"/>
                <a:gd name="T19" fmla="*/ 723 h 765"/>
                <a:gd name="T20" fmla="*/ 626 w 852"/>
                <a:gd name="T21" fmla="*/ 716 h 765"/>
                <a:gd name="T22" fmla="*/ 613 w 852"/>
                <a:gd name="T23" fmla="*/ 698 h 765"/>
                <a:gd name="T24" fmla="*/ 617 w 852"/>
                <a:gd name="T25" fmla="*/ 684 h 765"/>
                <a:gd name="T26" fmla="*/ 689 w 852"/>
                <a:gd name="T27" fmla="*/ 741 h 765"/>
                <a:gd name="T28" fmla="*/ 700 w 852"/>
                <a:gd name="T29" fmla="*/ 744 h 765"/>
                <a:gd name="T30" fmla="*/ 692 w 852"/>
                <a:gd name="T31" fmla="*/ 755 h 765"/>
                <a:gd name="T32" fmla="*/ 672 w 852"/>
                <a:gd name="T33" fmla="*/ 749 h 765"/>
                <a:gd name="T34" fmla="*/ 672 w 852"/>
                <a:gd name="T35" fmla="*/ 732 h 765"/>
                <a:gd name="T36" fmla="*/ 715 w 852"/>
                <a:gd name="T37" fmla="*/ 739 h 765"/>
                <a:gd name="T38" fmla="*/ 712 w 852"/>
                <a:gd name="T39" fmla="*/ 759 h 765"/>
                <a:gd name="T40" fmla="*/ 704 w 852"/>
                <a:gd name="T41" fmla="*/ 741 h 765"/>
                <a:gd name="T42" fmla="*/ 708 w 852"/>
                <a:gd name="T43" fmla="*/ 649 h 765"/>
                <a:gd name="T44" fmla="*/ 705 w 852"/>
                <a:gd name="T45" fmla="*/ 669 h 765"/>
                <a:gd name="T46" fmla="*/ 711 w 852"/>
                <a:gd name="T47" fmla="*/ 666 h 765"/>
                <a:gd name="T48" fmla="*/ 717 w 852"/>
                <a:gd name="T49" fmla="*/ 662 h 765"/>
                <a:gd name="T50" fmla="*/ 718 w 852"/>
                <a:gd name="T51" fmla="*/ 651 h 765"/>
                <a:gd name="T52" fmla="*/ 732 w 852"/>
                <a:gd name="T53" fmla="*/ 637 h 765"/>
                <a:gd name="T54" fmla="*/ 746 w 852"/>
                <a:gd name="T55" fmla="*/ 663 h 765"/>
                <a:gd name="T56" fmla="*/ 730 w 852"/>
                <a:gd name="T57" fmla="*/ 685 h 765"/>
                <a:gd name="T58" fmla="*/ 736 w 852"/>
                <a:gd name="T59" fmla="*/ 710 h 765"/>
                <a:gd name="T60" fmla="*/ 723 w 852"/>
                <a:gd name="T61" fmla="*/ 723 h 765"/>
                <a:gd name="T62" fmla="*/ 705 w 852"/>
                <a:gd name="T63" fmla="*/ 725 h 765"/>
                <a:gd name="T64" fmla="*/ 704 w 852"/>
                <a:gd name="T65" fmla="*/ 718 h 765"/>
                <a:gd name="T66" fmla="*/ 683 w 852"/>
                <a:gd name="T67" fmla="*/ 713 h 765"/>
                <a:gd name="T68" fmla="*/ 678 w 852"/>
                <a:gd name="T69" fmla="*/ 693 h 765"/>
                <a:gd name="T70" fmla="*/ 682 w 852"/>
                <a:gd name="T71" fmla="*/ 667 h 765"/>
                <a:gd name="T72" fmla="*/ 690 w 852"/>
                <a:gd name="T73" fmla="*/ 648 h 765"/>
                <a:gd name="T74" fmla="*/ 554 w 852"/>
                <a:gd name="T75" fmla="*/ 683 h 765"/>
                <a:gd name="T76" fmla="*/ 537 w 852"/>
                <a:gd name="T77" fmla="*/ 637 h 765"/>
                <a:gd name="T78" fmla="*/ 581 w 852"/>
                <a:gd name="T79" fmla="*/ 545 h 765"/>
                <a:gd name="T80" fmla="*/ 652 w 852"/>
                <a:gd name="T81" fmla="*/ 503 h 765"/>
                <a:gd name="T82" fmla="*/ 642 w 852"/>
                <a:gd name="T83" fmla="*/ 556 h 765"/>
                <a:gd name="T84" fmla="*/ 638 w 852"/>
                <a:gd name="T85" fmla="*/ 591 h 765"/>
                <a:gd name="T86" fmla="*/ 659 w 852"/>
                <a:gd name="T87" fmla="*/ 603 h 765"/>
                <a:gd name="T88" fmla="*/ 642 w 852"/>
                <a:gd name="T89" fmla="*/ 629 h 765"/>
                <a:gd name="T90" fmla="*/ 620 w 852"/>
                <a:gd name="T91" fmla="*/ 660 h 765"/>
                <a:gd name="T92" fmla="*/ 601 w 852"/>
                <a:gd name="T93" fmla="*/ 685 h 765"/>
                <a:gd name="T94" fmla="*/ 591 w 852"/>
                <a:gd name="T95" fmla="*/ 716 h 765"/>
                <a:gd name="T96" fmla="*/ 594 w 852"/>
                <a:gd name="T97" fmla="*/ 729 h 765"/>
                <a:gd name="T98" fmla="*/ 8 w 852"/>
                <a:gd name="T99" fmla="*/ 12 h 765"/>
                <a:gd name="T100" fmla="*/ 8 w 852"/>
                <a:gd name="T101" fmla="*/ 74 h 765"/>
                <a:gd name="T102" fmla="*/ 20 w 852"/>
                <a:gd name="T103" fmla="*/ 44 h 765"/>
                <a:gd name="T104" fmla="*/ 42 w 852"/>
                <a:gd name="T105" fmla="*/ 9 h 765"/>
                <a:gd name="T106" fmla="*/ 39 w 852"/>
                <a:gd name="T107" fmla="*/ 6 h 765"/>
                <a:gd name="T108" fmla="*/ 23 w 852"/>
                <a:gd name="T109" fmla="*/ 1 h 765"/>
                <a:gd name="T110" fmla="*/ 32 w 852"/>
                <a:gd name="T111" fmla="*/ 23 h 7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2" h="765">
                  <a:moveTo>
                    <a:pt x="23" y="29"/>
                  </a:moveTo>
                  <a:lnTo>
                    <a:pt x="19" y="29"/>
                  </a:lnTo>
                  <a:lnTo>
                    <a:pt x="21" y="22"/>
                  </a:lnTo>
                  <a:lnTo>
                    <a:pt x="16" y="15"/>
                  </a:lnTo>
                  <a:lnTo>
                    <a:pt x="13" y="12"/>
                  </a:lnTo>
                  <a:lnTo>
                    <a:pt x="10" y="9"/>
                  </a:lnTo>
                  <a:lnTo>
                    <a:pt x="11" y="6"/>
                  </a:lnTo>
                  <a:lnTo>
                    <a:pt x="16" y="0"/>
                  </a:lnTo>
                  <a:lnTo>
                    <a:pt x="18" y="2"/>
                  </a:lnTo>
                  <a:lnTo>
                    <a:pt x="21" y="7"/>
                  </a:lnTo>
                  <a:lnTo>
                    <a:pt x="23" y="11"/>
                  </a:lnTo>
                  <a:lnTo>
                    <a:pt x="25" y="17"/>
                  </a:lnTo>
                  <a:lnTo>
                    <a:pt x="25" y="24"/>
                  </a:lnTo>
                  <a:lnTo>
                    <a:pt x="24" y="28"/>
                  </a:lnTo>
                  <a:lnTo>
                    <a:pt x="24" y="30"/>
                  </a:lnTo>
                  <a:lnTo>
                    <a:pt x="23" y="29"/>
                  </a:lnTo>
                  <a:close/>
                  <a:moveTo>
                    <a:pt x="852" y="732"/>
                  </a:moveTo>
                  <a:lnTo>
                    <a:pt x="849" y="731"/>
                  </a:lnTo>
                  <a:lnTo>
                    <a:pt x="844" y="731"/>
                  </a:lnTo>
                  <a:lnTo>
                    <a:pt x="838" y="729"/>
                  </a:lnTo>
                  <a:lnTo>
                    <a:pt x="834" y="724"/>
                  </a:lnTo>
                  <a:lnTo>
                    <a:pt x="837" y="710"/>
                  </a:lnTo>
                  <a:lnTo>
                    <a:pt x="843" y="713"/>
                  </a:lnTo>
                  <a:lnTo>
                    <a:pt x="850" y="718"/>
                  </a:lnTo>
                  <a:lnTo>
                    <a:pt x="852" y="729"/>
                  </a:lnTo>
                  <a:lnTo>
                    <a:pt x="852" y="732"/>
                  </a:lnTo>
                  <a:close/>
                  <a:moveTo>
                    <a:pt x="661" y="723"/>
                  </a:moveTo>
                  <a:lnTo>
                    <a:pt x="661" y="716"/>
                  </a:lnTo>
                  <a:lnTo>
                    <a:pt x="663" y="713"/>
                  </a:lnTo>
                  <a:lnTo>
                    <a:pt x="665" y="714"/>
                  </a:lnTo>
                  <a:lnTo>
                    <a:pt x="666" y="717"/>
                  </a:lnTo>
                  <a:lnTo>
                    <a:pt x="665" y="726"/>
                  </a:lnTo>
                  <a:lnTo>
                    <a:pt x="664" y="728"/>
                  </a:lnTo>
                  <a:lnTo>
                    <a:pt x="663" y="730"/>
                  </a:lnTo>
                  <a:lnTo>
                    <a:pt x="660" y="734"/>
                  </a:lnTo>
                  <a:lnTo>
                    <a:pt x="660" y="739"/>
                  </a:lnTo>
                  <a:lnTo>
                    <a:pt x="658" y="742"/>
                  </a:lnTo>
                  <a:lnTo>
                    <a:pt x="655" y="749"/>
                  </a:lnTo>
                  <a:lnTo>
                    <a:pt x="653" y="750"/>
                  </a:lnTo>
                  <a:lnTo>
                    <a:pt x="653" y="748"/>
                  </a:lnTo>
                  <a:lnTo>
                    <a:pt x="653" y="743"/>
                  </a:lnTo>
                  <a:lnTo>
                    <a:pt x="652" y="742"/>
                  </a:lnTo>
                  <a:lnTo>
                    <a:pt x="651" y="740"/>
                  </a:lnTo>
                  <a:lnTo>
                    <a:pt x="650" y="738"/>
                  </a:lnTo>
                  <a:lnTo>
                    <a:pt x="653" y="735"/>
                  </a:lnTo>
                  <a:lnTo>
                    <a:pt x="653" y="731"/>
                  </a:lnTo>
                  <a:lnTo>
                    <a:pt x="654" y="728"/>
                  </a:lnTo>
                  <a:lnTo>
                    <a:pt x="657" y="725"/>
                  </a:lnTo>
                  <a:lnTo>
                    <a:pt x="657" y="723"/>
                  </a:lnTo>
                  <a:lnTo>
                    <a:pt x="659" y="723"/>
                  </a:lnTo>
                  <a:lnTo>
                    <a:pt x="661" y="723"/>
                  </a:lnTo>
                  <a:close/>
                  <a:moveTo>
                    <a:pt x="624" y="681"/>
                  </a:moveTo>
                  <a:lnTo>
                    <a:pt x="628" y="678"/>
                  </a:lnTo>
                  <a:lnTo>
                    <a:pt x="630" y="678"/>
                  </a:lnTo>
                  <a:lnTo>
                    <a:pt x="634" y="677"/>
                  </a:lnTo>
                  <a:lnTo>
                    <a:pt x="639" y="677"/>
                  </a:lnTo>
                  <a:lnTo>
                    <a:pt x="643" y="680"/>
                  </a:lnTo>
                  <a:lnTo>
                    <a:pt x="645" y="683"/>
                  </a:lnTo>
                  <a:lnTo>
                    <a:pt x="648" y="682"/>
                  </a:lnTo>
                  <a:lnTo>
                    <a:pt x="648" y="677"/>
                  </a:lnTo>
                  <a:lnTo>
                    <a:pt x="650" y="675"/>
                  </a:lnTo>
                  <a:lnTo>
                    <a:pt x="653" y="677"/>
                  </a:lnTo>
                  <a:lnTo>
                    <a:pt x="653" y="682"/>
                  </a:lnTo>
                  <a:lnTo>
                    <a:pt x="656" y="684"/>
                  </a:lnTo>
                  <a:lnTo>
                    <a:pt x="657" y="687"/>
                  </a:lnTo>
                  <a:lnTo>
                    <a:pt x="657" y="689"/>
                  </a:lnTo>
                  <a:lnTo>
                    <a:pt x="656" y="694"/>
                  </a:lnTo>
                  <a:lnTo>
                    <a:pt x="657" y="696"/>
                  </a:lnTo>
                  <a:lnTo>
                    <a:pt x="657" y="699"/>
                  </a:lnTo>
                  <a:lnTo>
                    <a:pt x="658" y="701"/>
                  </a:lnTo>
                  <a:lnTo>
                    <a:pt x="663" y="703"/>
                  </a:lnTo>
                  <a:lnTo>
                    <a:pt x="662" y="705"/>
                  </a:lnTo>
                  <a:lnTo>
                    <a:pt x="659" y="705"/>
                  </a:lnTo>
                  <a:lnTo>
                    <a:pt x="658" y="712"/>
                  </a:lnTo>
                  <a:lnTo>
                    <a:pt x="658" y="718"/>
                  </a:lnTo>
                  <a:lnTo>
                    <a:pt x="657" y="720"/>
                  </a:lnTo>
                  <a:lnTo>
                    <a:pt x="656" y="720"/>
                  </a:lnTo>
                  <a:lnTo>
                    <a:pt x="652" y="721"/>
                  </a:lnTo>
                  <a:lnTo>
                    <a:pt x="650" y="721"/>
                  </a:lnTo>
                  <a:lnTo>
                    <a:pt x="649" y="723"/>
                  </a:lnTo>
                  <a:lnTo>
                    <a:pt x="645" y="723"/>
                  </a:lnTo>
                  <a:lnTo>
                    <a:pt x="641" y="723"/>
                  </a:lnTo>
                  <a:lnTo>
                    <a:pt x="639" y="721"/>
                  </a:lnTo>
                  <a:lnTo>
                    <a:pt x="635" y="718"/>
                  </a:lnTo>
                  <a:lnTo>
                    <a:pt x="631" y="718"/>
                  </a:lnTo>
                  <a:lnTo>
                    <a:pt x="628" y="719"/>
                  </a:lnTo>
                  <a:lnTo>
                    <a:pt x="625" y="719"/>
                  </a:lnTo>
                  <a:lnTo>
                    <a:pt x="626" y="716"/>
                  </a:lnTo>
                  <a:lnTo>
                    <a:pt x="628" y="713"/>
                  </a:lnTo>
                  <a:lnTo>
                    <a:pt x="625" y="712"/>
                  </a:lnTo>
                  <a:lnTo>
                    <a:pt x="622" y="709"/>
                  </a:lnTo>
                  <a:lnTo>
                    <a:pt x="620" y="709"/>
                  </a:lnTo>
                  <a:lnTo>
                    <a:pt x="617" y="707"/>
                  </a:lnTo>
                  <a:lnTo>
                    <a:pt x="617" y="704"/>
                  </a:lnTo>
                  <a:lnTo>
                    <a:pt x="616" y="700"/>
                  </a:lnTo>
                  <a:lnTo>
                    <a:pt x="613" y="698"/>
                  </a:lnTo>
                  <a:lnTo>
                    <a:pt x="613" y="695"/>
                  </a:lnTo>
                  <a:lnTo>
                    <a:pt x="614" y="692"/>
                  </a:lnTo>
                  <a:lnTo>
                    <a:pt x="611" y="688"/>
                  </a:lnTo>
                  <a:lnTo>
                    <a:pt x="612" y="687"/>
                  </a:lnTo>
                  <a:lnTo>
                    <a:pt x="610" y="684"/>
                  </a:lnTo>
                  <a:lnTo>
                    <a:pt x="611" y="681"/>
                  </a:lnTo>
                  <a:lnTo>
                    <a:pt x="615" y="681"/>
                  </a:lnTo>
                  <a:lnTo>
                    <a:pt x="617" y="684"/>
                  </a:lnTo>
                  <a:lnTo>
                    <a:pt x="619" y="684"/>
                  </a:lnTo>
                  <a:lnTo>
                    <a:pt x="624" y="681"/>
                  </a:lnTo>
                  <a:close/>
                  <a:moveTo>
                    <a:pt x="679" y="731"/>
                  </a:moveTo>
                  <a:lnTo>
                    <a:pt x="681" y="733"/>
                  </a:lnTo>
                  <a:lnTo>
                    <a:pt x="682" y="736"/>
                  </a:lnTo>
                  <a:lnTo>
                    <a:pt x="684" y="736"/>
                  </a:lnTo>
                  <a:lnTo>
                    <a:pt x="686" y="739"/>
                  </a:lnTo>
                  <a:lnTo>
                    <a:pt x="689" y="741"/>
                  </a:lnTo>
                  <a:lnTo>
                    <a:pt x="691" y="742"/>
                  </a:lnTo>
                  <a:lnTo>
                    <a:pt x="691" y="739"/>
                  </a:lnTo>
                  <a:lnTo>
                    <a:pt x="694" y="739"/>
                  </a:lnTo>
                  <a:lnTo>
                    <a:pt x="696" y="737"/>
                  </a:lnTo>
                  <a:lnTo>
                    <a:pt x="697" y="738"/>
                  </a:lnTo>
                  <a:lnTo>
                    <a:pt x="698" y="740"/>
                  </a:lnTo>
                  <a:lnTo>
                    <a:pt x="699" y="742"/>
                  </a:lnTo>
                  <a:lnTo>
                    <a:pt x="700" y="744"/>
                  </a:lnTo>
                  <a:lnTo>
                    <a:pt x="701" y="746"/>
                  </a:lnTo>
                  <a:lnTo>
                    <a:pt x="702" y="749"/>
                  </a:lnTo>
                  <a:lnTo>
                    <a:pt x="702" y="750"/>
                  </a:lnTo>
                  <a:lnTo>
                    <a:pt x="703" y="754"/>
                  </a:lnTo>
                  <a:lnTo>
                    <a:pt x="703" y="756"/>
                  </a:lnTo>
                  <a:lnTo>
                    <a:pt x="701" y="757"/>
                  </a:lnTo>
                  <a:lnTo>
                    <a:pt x="697" y="757"/>
                  </a:lnTo>
                  <a:lnTo>
                    <a:pt x="692" y="755"/>
                  </a:lnTo>
                  <a:lnTo>
                    <a:pt x="691" y="757"/>
                  </a:lnTo>
                  <a:lnTo>
                    <a:pt x="685" y="759"/>
                  </a:lnTo>
                  <a:lnTo>
                    <a:pt x="682" y="756"/>
                  </a:lnTo>
                  <a:lnTo>
                    <a:pt x="682" y="754"/>
                  </a:lnTo>
                  <a:lnTo>
                    <a:pt x="679" y="753"/>
                  </a:lnTo>
                  <a:lnTo>
                    <a:pt x="678" y="751"/>
                  </a:lnTo>
                  <a:lnTo>
                    <a:pt x="676" y="751"/>
                  </a:lnTo>
                  <a:lnTo>
                    <a:pt x="672" y="749"/>
                  </a:lnTo>
                  <a:lnTo>
                    <a:pt x="670" y="747"/>
                  </a:lnTo>
                  <a:lnTo>
                    <a:pt x="667" y="744"/>
                  </a:lnTo>
                  <a:lnTo>
                    <a:pt x="670" y="743"/>
                  </a:lnTo>
                  <a:lnTo>
                    <a:pt x="673" y="739"/>
                  </a:lnTo>
                  <a:lnTo>
                    <a:pt x="670" y="739"/>
                  </a:lnTo>
                  <a:lnTo>
                    <a:pt x="668" y="736"/>
                  </a:lnTo>
                  <a:lnTo>
                    <a:pt x="668" y="734"/>
                  </a:lnTo>
                  <a:lnTo>
                    <a:pt x="672" y="732"/>
                  </a:lnTo>
                  <a:lnTo>
                    <a:pt x="678" y="732"/>
                  </a:lnTo>
                  <a:lnTo>
                    <a:pt x="679" y="731"/>
                  </a:lnTo>
                  <a:close/>
                  <a:moveTo>
                    <a:pt x="705" y="733"/>
                  </a:moveTo>
                  <a:lnTo>
                    <a:pt x="707" y="732"/>
                  </a:lnTo>
                  <a:lnTo>
                    <a:pt x="710" y="734"/>
                  </a:lnTo>
                  <a:lnTo>
                    <a:pt x="711" y="738"/>
                  </a:lnTo>
                  <a:lnTo>
                    <a:pt x="713" y="738"/>
                  </a:lnTo>
                  <a:lnTo>
                    <a:pt x="715" y="739"/>
                  </a:lnTo>
                  <a:lnTo>
                    <a:pt x="717" y="740"/>
                  </a:lnTo>
                  <a:lnTo>
                    <a:pt x="719" y="742"/>
                  </a:lnTo>
                  <a:lnTo>
                    <a:pt x="719" y="746"/>
                  </a:lnTo>
                  <a:lnTo>
                    <a:pt x="717" y="749"/>
                  </a:lnTo>
                  <a:lnTo>
                    <a:pt x="714" y="750"/>
                  </a:lnTo>
                  <a:lnTo>
                    <a:pt x="714" y="752"/>
                  </a:lnTo>
                  <a:lnTo>
                    <a:pt x="713" y="754"/>
                  </a:lnTo>
                  <a:lnTo>
                    <a:pt x="712" y="759"/>
                  </a:lnTo>
                  <a:lnTo>
                    <a:pt x="712" y="765"/>
                  </a:lnTo>
                  <a:lnTo>
                    <a:pt x="710" y="764"/>
                  </a:lnTo>
                  <a:lnTo>
                    <a:pt x="709" y="761"/>
                  </a:lnTo>
                  <a:lnTo>
                    <a:pt x="710" y="750"/>
                  </a:lnTo>
                  <a:lnTo>
                    <a:pt x="707" y="747"/>
                  </a:lnTo>
                  <a:lnTo>
                    <a:pt x="706" y="745"/>
                  </a:lnTo>
                  <a:lnTo>
                    <a:pt x="705" y="742"/>
                  </a:lnTo>
                  <a:lnTo>
                    <a:pt x="704" y="741"/>
                  </a:lnTo>
                  <a:lnTo>
                    <a:pt x="704" y="739"/>
                  </a:lnTo>
                  <a:lnTo>
                    <a:pt x="701" y="734"/>
                  </a:lnTo>
                  <a:lnTo>
                    <a:pt x="705" y="733"/>
                  </a:lnTo>
                  <a:close/>
                  <a:moveTo>
                    <a:pt x="690" y="648"/>
                  </a:moveTo>
                  <a:lnTo>
                    <a:pt x="692" y="648"/>
                  </a:lnTo>
                  <a:lnTo>
                    <a:pt x="696" y="649"/>
                  </a:lnTo>
                  <a:lnTo>
                    <a:pt x="704" y="650"/>
                  </a:lnTo>
                  <a:lnTo>
                    <a:pt x="708" y="649"/>
                  </a:lnTo>
                  <a:lnTo>
                    <a:pt x="708" y="653"/>
                  </a:lnTo>
                  <a:lnTo>
                    <a:pt x="705" y="655"/>
                  </a:lnTo>
                  <a:lnTo>
                    <a:pt x="705" y="662"/>
                  </a:lnTo>
                  <a:lnTo>
                    <a:pt x="703" y="663"/>
                  </a:lnTo>
                  <a:lnTo>
                    <a:pt x="703" y="665"/>
                  </a:lnTo>
                  <a:lnTo>
                    <a:pt x="704" y="663"/>
                  </a:lnTo>
                  <a:lnTo>
                    <a:pt x="705" y="666"/>
                  </a:lnTo>
                  <a:lnTo>
                    <a:pt x="705" y="669"/>
                  </a:lnTo>
                  <a:lnTo>
                    <a:pt x="704" y="670"/>
                  </a:lnTo>
                  <a:lnTo>
                    <a:pt x="705" y="670"/>
                  </a:lnTo>
                  <a:lnTo>
                    <a:pt x="706" y="672"/>
                  </a:lnTo>
                  <a:lnTo>
                    <a:pt x="705" y="674"/>
                  </a:lnTo>
                  <a:lnTo>
                    <a:pt x="708" y="673"/>
                  </a:lnTo>
                  <a:lnTo>
                    <a:pt x="710" y="670"/>
                  </a:lnTo>
                  <a:lnTo>
                    <a:pt x="710" y="667"/>
                  </a:lnTo>
                  <a:lnTo>
                    <a:pt x="711" y="666"/>
                  </a:lnTo>
                  <a:lnTo>
                    <a:pt x="711" y="663"/>
                  </a:lnTo>
                  <a:lnTo>
                    <a:pt x="713" y="662"/>
                  </a:lnTo>
                  <a:lnTo>
                    <a:pt x="714" y="656"/>
                  </a:lnTo>
                  <a:lnTo>
                    <a:pt x="714" y="655"/>
                  </a:lnTo>
                  <a:lnTo>
                    <a:pt x="715" y="655"/>
                  </a:lnTo>
                  <a:lnTo>
                    <a:pt x="715" y="656"/>
                  </a:lnTo>
                  <a:lnTo>
                    <a:pt x="717" y="660"/>
                  </a:lnTo>
                  <a:lnTo>
                    <a:pt x="717" y="662"/>
                  </a:lnTo>
                  <a:lnTo>
                    <a:pt x="718" y="664"/>
                  </a:lnTo>
                  <a:lnTo>
                    <a:pt x="718" y="669"/>
                  </a:lnTo>
                  <a:lnTo>
                    <a:pt x="715" y="671"/>
                  </a:lnTo>
                  <a:lnTo>
                    <a:pt x="716" y="674"/>
                  </a:lnTo>
                  <a:lnTo>
                    <a:pt x="719" y="674"/>
                  </a:lnTo>
                  <a:lnTo>
                    <a:pt x="721" y="655"/>
                  </a:lnTo>
                  <a:lnTo>
                    <a:pt x="720" y="653"/>
                  </a:lnTo>
                  <a:lnTo>
                    <a:pt x="718" y="651"/>
                  </a:lnTo>
                  <a:lnTo>
                    <a:pt x="715" y="650"/>
                  </a:lnTo>
                  <a:lnTo>
                    <a:pt x="714" y="647"/>
                  </a:lnTo>
                  <a:lnTo>
                    <a:pt x="717" y="644"/>
                  </a:lnTo>
                  <a:lnTo>
                    <a:pt x="720" y="641"/>
                  </a:lnTo>
                  <a:lnTo>
                    <a:pt x="723" y="640"/>
                  </a:lnTo>
                  <a:lnTo>
                    <a:pt x="725" y="639"/>
                  </a:lnTo>
                  <a:lnTo>
                    <a:pt x="728" y="638"/>
                  </a:lnTo>
                  <a:lnTo>
                    <a:pt x="732" y="637"/>
                  </a:lnTo>
                  <a:lnTo>
                    <a:pt x="734" y="637"/>
                  </a:lnTo>
                  <a:lnTo>
                    <a:pt x="739" y="642"/>
                  </a:lnTo>
                  <a:lnTo>
                    <a:pt x="739" y="645"/>
                  </a:lnTo>
                  <a:lnTo>
                    <a:pt x="742" y="653"/>
                  </a:lnTo>
                  <a:lnTo>
                    <a:pt x="744" y="654"/>
                  </a:lnTo>
                  <a:lnTo>
                    <a:pt x="743" y="658"/>
                  </a:lnTo>
                  <a:lnTo>
                    <a:pt x="744" y="662"/>
                  </a:lnTo>
                  <a:lnTo>
                    <a:pt x="746" y="663"/>
                  </a:lnTo>
                  <a:lnTo>
                    <a:pt x="746" y="668"/>
                  </a:lnTo>
                  <a:lnTo>
                    <a:pt x="746" y="670"/>
                  </a:lnTo>
                  <a:lnTo>
                    <a:pt x="748" y="676"/>
                  </a:lnTo>
                  <a:lnTo>
                    <a:pt x="742" y="676"/>
                  </a:lnTo>
                  <a:lnTo>
                    <a:pt x="739" y="679"/>
                  </a:lnTo>
                  <a:lnTo>
                    <a:pt x="735" y="679"/>
                  </a:lnTo>
                  <a:lnTo>
                    <a:pt x="731" y="684"/>
                  </a:lnTo>
                  <a:lnTo>
                    <a:pt x="730" y="685"/>
                  </a:lnTo>
                  <a:lnTo>
                    <a:pt x="728" y="688"/>
                  </a:lnTo>
                  <a:lnTo>
                    <a:pt x="727" y="693"/>
                  </a:lnTo>
                  <a:lnTo>
                    <a:pt x="727" y="695"/>
                  </a:lnTo>
                  <a:lnTo>
                    <a:pt x="732" y="695"/>
                  </a:lnTo>
                  <a:lnTo>
                    <a:pt x="734" y="697"/>
                  </a:lnTo>
                  <a:lnTo>
                    <a:pt x="735" y="699"/>
                  </a:lnTo>
                  <a:lnTo>
                    <a:pt x="736" y="702"/>
                  </a:lnTo>
                  <a:lnTo>
                    <a:pt x="736" y="710"/>
                  </a:lnTo>
                  <a:lnTo>
                    <a:pt x="730" y="712"/>
                  </a:lnTo>
                  <a:lnTo>
                    <a:pt x="727" y="710"/>
                  </a:lnTo>
                  <a:lnTo>
                    <a:pt x="724" y="713"/>
                  </a:lnTo>
                  <a:lnTo>
                    <a:pt x="721" y="715"/>
                  </a:lnTo>
                  <a:lnTo>
                    <a:pt x="721" y="718"/>
                  </a:lnTo>
                  <a:lnTo>
                    <a:pt x="723" y="718"/>
                  </a:lnTo>
                  <a:lnTo>
                    <a:pt x="724" y="721"/>
                  </a:lnTo>
                  <a:lnTo>
                    <a:pt x="723" y="723"/>
                  </a:lnTo>
                  <a:lnTo>
                    <a:pt x="721" y="724"/>
                  </a:lnTo>
                  <a:lnTo>
                    <a:pt x="721" y="730"/>
                  </a:lnTo>
                  <a:lnTo>
                    <a:pt x="716" y="731"/>
                  </a:lnTo>
                  <a:lnTo>
                    <a:pt x="716" y="729"/>
                  </a:lnTo>
                  <a:lnTo>
                    <a:pt x="714" y="728"/>
                  </a:lnTo>
                  <a:lnTo>
                    <a:pt x="711" y="727"/>
                  </a:lnTo>
                  <a:lnTo>
                    <a:pt x="708" y="727"/>
                  </a:lnTo>
                  <a:lnTo>
                    <a:pt x="705" y="725"/>
                  </a:lnTo>
                  <a:lnTo>
                    <a:pt x="701" y="725"/>
                  </a:lnTo>
                  <a:lnTo>
                    <a:pt x="699" y="723"/>
                  </a:lnTo>
                  <a:lnTo>
                    <a:pt x="699" y="721"/>
                  </a:lnTo>
                  <a:lnTo>
                    <a:pt x="700" y="722"/>
                  </a:lnTo>
                  <a:lnTo>
                    <a:pt x="703" y="723"/>
                  </a:lnTo>
                  <a:lnTo>
                    <a:pt x="703" y="720"/>
                  </a:lnTo>
                  <a:lnTo>
                    <a:pt x="702" y="718"/>
                  </a:lnTo>
                  <a:lnTo>
                    <a:pt x="704" y="718"/>
                  </a:lnTo>
                  <a:lnTo>
                    <a:pt x="704" y="715"/>
                  </a:lnTo>
                  <a:lnTo>
                    <a:pt x="701" y="715"/>
                  </a:lnTo>
                  <a:lnTo>
                    <a:pt x="696" y="713"/>
                  </a:lnTo>
                  <a:lnTo>
                    <a:pt x="694" y="713"/>
                  </a:lnTo>
                  <a:lnTo>
                    <a:pt x="692" y="712"/>
                  </a:lnTo>
                  <a:lnTo>
                    <a:pt x="687" y="712"/>
                  </a:lnTo>
                  <a:lnTo>
                    <a:pt x="685" y="713"/>
                  </a:lnTo>
                  <a:lnTo>
                    <a:pt x="683" y="713"/>
                  </a:lnTo>
                  <a:lnTo>
                    <a:pt x="681" y="709"/>
                  </a:lnTo>
                  <a:lnTo>
                    <a:pt x="681" y="705"/>
                  </a:lnTo>
                  <a:lnTo>
                    <a:pt x="678" y="703"/>
                  </a:lnTo>
                  <a:lnTo>
                    <a:pt x="676" y="702"/>
                  </a:lnTo>
                  <a:lnTo>
                    <a:pt x="675" y="699"/>
                  </a:lnTo>
                  <a:lnTo>
                    <a:pt x="675" y="698"/>
                  </a:lnTo>
                  <a:lnTo>
                    <a:pt x="676" y="697"/>
                  </a:lnTo>
                  <a:lnTo>
                    <a:pt x="678" y="693"/>
                  </a:lnTo>
                  <a:lnTo>
                    <a:pt x="679" y="679"/>
                  </a:lnTo>
                  <a:lnTo>
                    <a:pt x="676" y="676"/>
                  </a:lnTo>
                  <a:lnTo>
                    <a:pt x="670" y="675"/>
                  </a:lnTo>
                  <a:lnTo>
                    <a:pt x="669" y="673"/>
                  </a:lnTo>
                  <a:lnTo>
                    <a:pt x="671" y="671"/>
                  </a:lnTo>
                  <a:lnTo>
                    <a:pt x="668" y="669"/>
                  </a:lnTo>
                  <a:lnTo>
                    <a:pt x="670" y="666"/>
                  </a:lnTo>
                  <a:lnTo>
                    <a:pt x="682" y="667"/>
                  </a:lnTo>
                  <a:lnTo>
                    <a:pt x="685" y="666"/>
                  </a:lnTo>
                  <a:lnTo>
                    <a:pt x="687" y="666"/>
                  </a:lnTo>
                  <a:lnTo>
                    <a:pt x="689" y="660"/>
                  </a:lnTo>
                  <a:lnTo>
                    <a:pt x="693" y="659"/>
                  </a:lnTo>
                  <a:lnTo>
                    <a:pt x="695" y="658"/>
                  </a:lnTo>
                  <a:lnTo>
                    <a:pt x="696" y="653"/>
                  </a:lnTo>
                  <a:lnTo>
                    <a:pt x="692" y="648"/>
                  </a:lnTo>
                  <a:lnTo>
                    <a:pt x="690" y="648"/>
                  </a:lnTo>
                  <a:close/>
                  <a:moveTo>
                    <a:pt x="594" y="732"/>
                  </a:moveTo>
                  <a:lnTo>
                    <a:pt x="588" y="732"/>
                  </a:lnTo>
                  <a:lnTo>
                    <a:pt x="582" y="735"/>
                  </a:lnTo>
                  <a:lnTo>
                    <a:pt x="563" y="728"/>
                  </a:lnTo>
                  <a:lnTo>
                    <a:pt x="556" y="728"/>
                  </a:lnTo>
                  <a:lnTo>
                    <a:pt x="555" y="719"/>
                  </a:lnTo>
                  <a:lnTo>
                    <a:pt x="558" y="692"/>
                  </a:lnTo>
                  <a:lnTo>
                    <a:pt x="554" y="683"/>
                  </a:lnTo>
                  <a:lnTo>
                    <a:pt x="549" y="676"/>
                  </a:lnTo>
                  <a:lnTo>
                    <a:pt x="541" y="670"/>
                  </a:lnTo>
                  <a:lnTo>
                    <a:pt x="538" y="672"/>
                  </a:lnTo>
                  <a:lnTo>
                    <a:pt x="534" y="671"/>
                  </a:lnTo>
                  <a:lnTo>
                    <a:pt x="535" y="667"/>
                  </a:lnTo>
                  <a:lnTo>
                    <a:pt x="538" y="658"/>
                  </a:lnTo>
                  <a:lnTo>
                    <a:pt x="538" y="646"/>
                  </a:lnTo>
                  <a:lnTo>
                    <a:pt x="537" y="637"/>
                  </a:lnTo>
                  <a:lnTo>
                    <a:pt x="537" y="613"/>
                  </a:lnTo>
                  <a:lnTo>
                    <a:pt x="538" y="603"/>
                  </a:lnTo>
                  <a:lnTo>
                    <a:pt x="544" y="592"/>
                  </a:lnTo>
                  <a:lnTo>
                    <a:pt x="546" y="582"/>
                  </a:lnTo>
                  <a:lnTo>
                    <a:pt x="554" y="561"/>
                  </a:lnTo>
                  <a:lnTo>
                    <a:pt x="559" y="554"/>
                  </a:lnTo>
                  <a:lnTo>
                    <a:pt x="567" y="546"/>
                  </a:lnTo>
                  <a:lnTo>
                    <a:pt x="581" y="545"/>
                  </a:lnTo>
                  <a:lnTo>
                    <a:pt x="593" y="544"/>
                  </a:lnTo>
                  <a:lnTo>
                    <a:pt x="602" y="543"/>
                  </a:lnTo>
                  <a:lnTo>
                    <a:pt x="611" y="536"/>
                  </a:lnTo>
                  <a:lnTo>
                    <a:pt x="614" y="528"/>
                  </a:lnTo>
                  <a:lnTo>
                    <a:pt x="621" y="521"/>
                  </a:lnTo>
                  <a:lnTo>
                    <a:pt x="628" y="514"/>
                  </a:lnTo>
                  <a:lnTo>
                    <a:pt x="646" y="507"/>
                  </a:lnTo>
                  <a:lnTo>
                    <a:pt x="652" y="503"/>
                  </a:lnTo>
                  <a:lnTo>
                    <a:pt x="653" y="505"/>
                  </a:lnTo>
                  <a:lnTo>
                    <a:pt x="650" y="510"/>
                  </a:lnTo>
                  <a:lnTo>
                    <a:pt x="648" y="518"/>
                  </a:lnTo>
                  <a:lnTo>
                    <a:pt x="650" y="525"/>
                  </a:lnTo>
                  <a:lnTo>
                    <a:pt x="652" y="535"/>
                  </a:lnTo>
                  <a:lnTo>
                    <a:pt x="651" y="541"/>
                  </a:lnTo>
                  <a:lnTo>
                    <a:pt x="645" y="550"/>
                  </a:lnTo>
                  <a:lnTo>
                    <a:pt x="642" y="556"/>
                  </a:lnTo>
                  <a:lnTo>
                    <a:pt x="638" y="566"/>
                  </a:lnTo>
                  <a:lnTo>
                    <a:pt x="638" y="573"/>
                  </a:lnTo>
                  <a:lnTo>
                    <a:pt x="638" y="577"/>
                  </a:lnTo>
                  <a:lnTo>
                    <a:pt x="636" y="585"/>
                  </a:lnTo>
                  <a:lnTo>
                    <a:pt x="629" y="587"/>
                  </a:lnTo>
                  <a:lnTo>
                    <a:pt x="629" y="591"/>
                  </a:lnTo>
                  <a:lnTo>
                    <a:pt x="636" y="589"/>
                  </a:lnTo>
                  <a:lnTo>
                    <a:pt x="638" y="591"/>
                  </a:lnTo>
                  <a:lnTo>
                    <a:pt x="632" y="597"/>
                  </a:lnTo>
                  <a:lnTo>
                    <a:pt x="631" y="601"/>
                  </a:lnTo>
                  <a:lnTo>
                    <a:pt x="632" y="605"/>
                  </a:lnTo>
                  <a:lnTo>
                    <a:pt x="637" y="600"/>
                  </a:lnTo>
                  <a:lnTo>
                    <a:pt x="642" y="601"/>
                  </a:lnTo>
                  <a:lnTo>
                    <a:pt x="645" y="606"/>
                  </a:lnTo>
                  <a:lnTo>
                    <a:pt x="652" y="604"/>
                  </a:lnTo>
                  <a:lnTo>
                    <a:pt x="659" y="603"/>
                  </a:lnTo>
                  <a:lnTo>
                    <a:pt x="664" y="605"/>
                  </a:lnTo>
                  <a:lnTo>
                    <a:pt x="664" y="612"/>
                  </a:lnTo>
                  <a:lnTo>
                    <a:pt x="664" y="620"/>
                  </a:lnTo>
                  <a:lnTo>
                    <a:pt x="655" y="629"/>
                  </a:lnTo>
                  <a:lnTo>
                    <a:pt x="651" y="631"/>
                  </a:lnTo>
                  <a:lnTo>
                    <a:pt x="650" y="628"/>
                  </a:lnTo>
                  <a:lnTo>
                    <a:pt x="645" y="634"/>
                  </a:lnTo>
                  <a:lnTo>
                    <a:pt x="642" y="629"/>
                  </a:lnTo>
                  <a:lnTo>
                    <a:pt x="642" y="624"/>
                  </a:lnTo>
                  <a:lnTo>
                    <a:pt x="638" y="626"/>
                  </a:lnTo>
                  <a:lnTo>
                    <a:pt x="633" y="636"/>
                  </a:lnTo>
                  <a:lnTo>
                    <a:pt x="635" y="646"/>
                  </a:lnTo>
                  <a:lnTo>
                    <a:pt x="630" y="651"/>
                  </a:lnTo>
                  <a:lnTo>
                    <a:pt x="620" y="650"/>
                  </a:lnTo>
                  <a:lnTo>
                    <a:pt x="616" y="652"/>
                  </a:lnTo>
                  <a:lnTo>
                    <a:pt x="620" y="660"/>
                  </a:lnTo>
                  <a:lnTo>
                    <a:pt x="618" y="665"/>
                  </a:lnTo>
                  <a:lnTo>
                    <a:pt x="607" y="663"/>
                  </a:lnTo>
                  <a:lnTo>
                    <a:pt x="602" y="665"/>
                  </a:lnTo>
                  <a:lnTo>
                    <a:pt x="607" y="670"/>
                  </a:lnTo>
                  <a:lnTo>
                    <a:pt x="607" y="673"/>
                  </a:lnTo>
                  <a:lnTo>
                    <a:pt x="603" y="677"/>
                  </a:lnTo>
                  <a:lnTo>
                    <a:pt x="599" y="681"/>
                  </a:lnTo>
                  <a:lnTo>
                    <a:pt x="601" y="685"/>
                  </a:lnTo>
                  <a:lnTo>
                    <a:pt x="600" y="687"/>
                  </a:lnTo>
                  <a:lnTo>
                    <a:pt x="598" y="694"/>
                  </a:lnTo>
                  <a:lnTo>
                    <a:pt x="598" y="701"/>
                  </a:lnTo>
                  <a:lnTo>
                    <a:pt x="600" y="702"/>
                  </a:lnTo>
                  <a:lnTo>
                    <a:pt x="600" y="705"/>
                  </a:lnTo>
                  <a:lnTo>
                    <a:pt x="596" y="707"/>
                  </a:lnTo>
                  <a:lnTo>
                    <a:pt x="591" y="709"/>
                  </a:lnTo>
                  <a:lnTo>
                    <a:pt x="591" y="716"/>
                  </a:lnTo>
                  <a:lnTo>
                    <a:pt x="591" y="721"/>
                  </a:lnTo>
                  <a:lnTo>
                    <a:pt x="596" y="721"/>
                  </a:lnTo>
                  <a:lnTo>
                    <a:pt x="600" y="724"/>
                  </a:lnTo>
                  <a:lnTo>
                    <a:pt x="602" y="728"/>
                  </a:lnTo>
                  <a:lnTo>
                    <a:pt x="602" y="732"/>
                  </a:lnTo>
                  <a:lnTo>
                    <a:pt x="598" y="731"/>
                  </a:lnTo>
                  <a:lnTo>
                    <a:pt x="596" y="729"/>
                  </a:lnTo>
                  <a:lnTo>
                    <a:pt x="594" y="729"/>
                  </a:lnTo>
                  <a:lnTo>
                    <a:pt x="594" y="732"/>
                  </a:lnTo>
                  <a:close/>
                  <a:moveTo>
                    <a:pt x="15" y="18"/>
                  </a:moveTo>
                  <a:lnTo>
                    <a:pt x="11" y="18"/>
                  </a:lnTo>
                  <a:lnTo>
                    <a:pt x="6" y="17"/>
                  </a:lnTo>
                  <a:lnTo>
                    <a:pt x="1" y="14"/>
                  </a:lnTo>
                  <a:lnTo>
                    <a:pt x="0" y="11"/>
                  </a:lnTo>
                  <a:lnTo>
                    <a:pt x="2" y="10"/>
                  </a:lnTo>
                  <a:lnTo>
                    <a:pt x="8" y="12"/>
                  </a:lnTo>
                  <a:lnTo>
                    <a:pt x="12" y="15"/>
                  </a:lnTo>
                  <a:lnTo>
                    <a:pt x="15" y="18"/>
                  </a:lnTo>
                  <a:close/>
                  <a:moveTo>
                    <a:pt x="10" y="55"/>
                  </a:moveTo>
                  <a:lnTo>
                    <a:pt x="11" y="59"/>
                  </a:lnTo>
                  <a:lnTo>
                    <a:pt x="12" y="64"/>
                  </a:lnTo>
                  <a:lnTo>
                    <a:pt x="12" y="69"/>
                  </a:lnTo>
                  <a:lnTo>
                    <a:pt x="10" y="72"/>
                  </a:lnTo>
                  <a:lnTo>
                    <a:pt x="8" y="74"/>
                  </a:lnTo>
                  <a:lnTo>
                    <a:pt x="6" y="72"/>
                  </a:lnTo>
                  <a:lnTo>
                    <a:pt x="6" y="67"/>
                  </a:lnTo>
                  <a:lnTo>
                    <a:pt x="8" y="56"/>
                  </a:lnTo>
                  <a:lnTo>
                    <a:pt x="10" y="53"/>
                  </a:lnTo>
                  <a:lnTo>
                    <a:pt x="10" y="55"/>
                  </a:lnTo>
                  <a:close/>
                  <a:moveTo>
                    <a:pt x="24" y="47"/>
                  </a:moveTo>
                  <a:lnTo>
                    <a:pt x="21" y="47"/>
                  </a:lnTo>
                  <a:lnTo>
                    <a:pt x="20" y="44"/>
                  </a:lnTo>
                  <a:lnTo>
                    <a:pt x="20" y="42"/>
                  </a:lnTo>
                  <a:lnTo>
                    <a:pt x="17" y="39"/>
                  </a:lnTo>
                  <a:lnTo>
                    <a:pt x="19" y="37"/>
                  </a:lnTo>
                  <a:lnTo>
                    <a:pt x="21" y="36"/>
                  </a:lnTo>
                  <a:lnTo>
                    <a:pt x="27" y="39"/>
                  </a:lnTo>
                  <a:lnTo>
                    <a:pt x="26" y="43"/>
                  </a:lnTo>
                  <a:lnTo>
                    <a:pt x="24" y="47"/>
                  </a:lnTo>
                  <a:close/>
                  <a:moveTo>
                    <a:pt x="42" y="9"/>
                  </a:moveTo>
                  <a:lnTo>
                    <a:pt x="41" y="11"/>
                  </a:lnTo>
                  <a:lnTo>
                    <a:pt x="40" y="14"/>
                  </a:lnTo>
                  <a:lnTo>
                    <a:pt x="39" y="15"/>
                  </a:lnTo>
                  <a:lnTo>
                    <a:pt x="37" y="15"/>
                  </a:lnTo>
                  <a:lnTo>
                    <a:pt x="34" y="12"/>
                  </a:lnTo>
                  <a:lnTo>
                    <a:pt x="34" y="7"/>
                  </a:lnTo>
                  <a:lnTo>
                    <a:pt x="35" y="4"/>
                  </a:lnTo>
                  <a:lnTo>
                    <a:pt x="39" y="6"/>
                  </a:lnTo>
                  <a:lnTo>
                    <a:pt x="44" y="9"/>
                  </a:lnTo>
                  <a:lnTo>
                    <a:pt x="42" y="9"/>
                  </a:lnTo>
                  <a:close/>
                  <a:moveTo>
                    <a:pt x="30" y="24"/>
                  </a:moveTo>
                  <a:lnTo>
                    <a:pt x="27" y="22"/>
                  </a:lnTo>
                  <a:lnTo>
                    <a:pt x="27" y="17"/>
                  </a:lnTo>
                  <a:lnTo>
                    <a:pt x="25" y="12"/>
                  </a:lnTo>
                  <a:lnTo>
                    <a:pt x="23" y="7"/>
                  </a:lnTo>
                  <a:lnTo>
                    <a:pt x="23" y="1"/>
                  </a:lnTo>
                  <a:lnTo>
                    <a:pt x="26" y="1"/>
                  </a:lnTo>
                  <a:lnTo>
                    <a:pt x="27" y="3"/>
                  </a:lnTo>
                  <a:lnTo>
                    <a:pt x="27" y="7"/>
                  </a:lnTo>
                  <a:lnTo>
                    <a:pt x="30" y="10"/>
                  </a:lnTo>
                  <a:lnTo>
                    <a:pt x="31" y="13"/>
                  </a:lnTo>
                  <a:lnTo>
                    <a:pt x="32" y="17"/>
                  </a:lnTo>
                  <a:lnTo>
                    <a:pt x="32" y="21"/>
                  </a:lnTo>
                  <a:lnTo>
                    <a:pt x="32" y="23"/>
                  </a:lnTo>
                  <a:lnTo>
                    <a:pt x="30" y="24"/>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58" name="Freeform 55"/>
            <p:cNvSpPr>
              <a:spLocks noEditPoints="1"/>
            </p:cNvSpPr>
            <p:nvPr/>
          </p:nvSpPr>
          <p:spPr bwMode="auto">
            <a:xfrm>
              <a:off x="-244" y="1773"/>
              <a:ext cx="268" cy="176"/>
            </a:xfrm>
            <a:custGeom>
              <a:avLst/>
              <a:gdLst>
                <a:gd name="T0" fmla="*/ 250 w 268"/>
                <a:gd name="T1" fmla="*/ 169 h 176"/>
                <a:gd name="T2" fmla="*/ 232 w 268"/>
                <a:gd name="T3" fmla="*/ 172 h 176"/>
                <a:gd name="T4" fmla="*/ 200 w 268"/>
                <a:gd name="T5" fmla="*/ 164 h 176"/>
                <a:gd name="T6" fmla="*/ 189 w 268"/>
                <a:gd name="T7" fmla="*/ 155 h 176"/>
                <a:gd name="T8" fmla="*/ 171 w 268"/>
                <a:gd name="T9" fmla="*/ 148 h 176"/>
                <a:gd name="T10" fmla="*/ 151 w 268"/>
                <a:gd name="T11" fmla="*/ 149 h 176"/>
                <a:gd name="T12" fmla="*/ 132 w 268"/>
                <a:gd name="T13" fmla="*/ 157 h 176"/>
                <a:gd name="T14" fmla="*/ 113 w 268"/>
                <a:gd name="T15" fmla="*/ 157 h 176"/>
                <a:gd name="T16" fmla="*/ 114 w 268"/>
                <a:gd name="T17" fmla="*/ 127 h 176"/>
                <a:gd name="T18" fmla="*/ 109 w 268"/>
                <a:gd name="T19" fmla="*/ 113 h 176"/>
                <a:gd name="T20" fmla="*/ 95 w 268"/>
                <a:gd name="T21" fmla="*/ 125 h 176"/>
                <a:gd name="T22" fmla="*/ 80 w 268"/>
                <a:gd name="T23" fmla="*/ 118 h 176"/>
                <a:gd name="T24" fmla="*/ 68 w 268"/>
                <a:gd name="T25" fmla="*/ 96 h 176"/>
                <a:gd name="T26" fmla="*/ 77 w 268"/>
                <a:gd name="T27" fmla="*/ 86 h 176"/>
                <a:gd name="T28" fmla="*/ 65 w 268"/>
                <a:gd name="T29" fmla="*/ 81 h 176"/>
                <a:gd name="T30" fmla="*/ 65 w 268"/>
                <a:gd name="T31" fmla="*/ 67 h 176"/>
                <a:gd name="T32" fmla="*/ 62 w 268"/>
                <a:gd name="T33" fmla="*/ 57 h 176"/>
                <a:gd name="T34" fmla="*/ 74 w 268"/>
                <a:gd name="T35" fmla="*/ 44 h 176"/>
                <a:gd name="T36" fmla="*/ 85 w 268"/>
                <a:gd name="T37" fmla="*/ 35 h 176"/>
                <a:gd name="T38" fmla="*/ 98 w 268"/>
                <a:gd name="T39" fmla="*/ 24 h 176"/>
                <a:gd name="T40" fmla="*/ 117 w 268"/>
                <a:gd name="T41" fmla="*/ 17 h 176"/>
                <a:gd name="T42" fmla="*/ 137 w 268"/>
                <a:gd name="T43" fmla="*/ 14 h 176"/>
                <a:gd name="T44" fmla="*/ 143 w 268"/>
                <a:gd name="T45" fmla="*/ 6 h 176"/>
                <a:gd name="T46" fmla="*/ 154 w 268"/>
                <a:gd name="T47" fmla="*/ 6 h 176"/>
                <a:gd name="T48" fmla="*/ 160 w 268"/>
                <a:gd name="T49" fmla="*/ 3 h 176"/>
                <a:gd name="T50" fmla="*/ 185 w 268"/>
                <a:gd name="T51" fmla="*/ 5 h 176"/>
                <a:gd name="T52" fmla="*/ 204 w 268"/>
                <a:gd name="T53" fmla="*/ 11 h 176"/>
                <a:gd name="T54" fmla="*/ 246 w 268"/>
                <a:gd name="T55" fmla="*/ 0 h 176"/>
                <a:gd name="T56" fmla="*/ 262 w 268"/>
                <a:gd name="T57" fmla="*/ 12 h 176"/>
                <a:gd name="T58" fmla="*/ 247 w 268"/>
                <a:gd name="T59" fmla="*/ 50 h 176"/>
                <a:gd name="T60" fmla="*/ 221 w 268"/>
                <a:gd name="T61" fmla="*/ 71 h 176"/>
                <a:gd name="T62" fmla="*/ 245 w 268"/>
                <a:gd name="T63" fmla="*/ 106 h 176"/>
                <a:gd name="T64" fmla="*/ 265 w 268"/>
                <a:gd name="T65" fmla="*/ 136 h 176"/>
                <a:gd name="T66" fmla="*/ 256 w 268"/>
                <a:gd name="T67" fmla="*/ 164 h 176"/>
                <a:gd name="T68" fmla="*/ 52 w 268"/>
                <a:gd name="T69" fmla="*/ 107 h 176"/>
                <a:gd name="T70" fmla="*/ 52 w 268"/>
                <a:gd name="T71" fmla="*/ 115 h 176"/>
                <a:gd name="T72" fmla="*/ 39 w 268"/>
                <a:gd name="T73" fmla="*/ 131 h 176"/>
                <a:gd name="T74" fmla="*/ 26 w 268"/>
                <a:gd name="T75" fmla="*/ 132 h 176"/>
                <a:gd name="T76" fmla="*/ 20 w 268"/>
                <a:gd name="T77" fmla="*/ 140 h 176"/>
                <a:gd name="T78" fmla="*/ 10 w 268"/>
                <a:gd name="T79" fmla="*/ 154 h 176"/>
                <a:gd name="T80" fmla="*/ 8 w 268"/>
                <a:gd name="T81" fmla="*/ 139 h 176"/>
                <a:gd name="T82" fmla="*/ 2 w 268"/>
                <a:gd name="T83" fmla="*/ 127 h 176"/>
                <a:gd name="T84" fmla="*/ 8 w 268"/>
                <a:gd name="T85" fmla="*/ 117 h 176"/>
                <a:gd name="T86" fmla="*/ 20 w 268"/>
                <a:gd name="T87" fmla="*/ 106 h 176"/>
                <a:gd name="T88" fmla="*/ 47 w 268"/>
                <a:gd name="T89" fmla="*/ 102 h 176"/>
                <a:gd name="T90" fmla="*/ 24 w 268"/>
                <a:gd name="T91" fmla="*/ 66 h 176"/>
                <a:gd name="T92" fmla="*/ 37 w 268"/>
                <a:gd name="T93" fmla="*/ 71 h 176"/>
                <a:gd name="T94" fmla="*/ 36 w 268"/>
                <a:gd name="T95" fmla="*/ 83 h 176"/>
                <a:gd name="T96" fmla="*/ 21 w 268"/>
                <a:gd name="T97" fmla="*/ 96 h 176"/>
                <a:gd name="T98" fmla="*/ 7 w 268"/>
                <a:gd name="T99" fmla="*/ 84 h 176"/>
                <a:gd name="T100" fmla="*/ 12 w 268"/>
                <a:gd name="T101" fmla="*/ 78 h 176"/>
                <a:gd name="T102" fmla="*/ 21 w 268"/>
                <a:gd name="T103" fmla="*/ 71 h 1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68" h="176">
                  <a:moveTo>
                    <a:pt x="256" y="164"/>
                  </a:moveTo>
                  <a:lnTo>
                    <a:pt x="258" y="169"/>
                  </a:lnTo>
                  <a:lnTo>
                    <a:pt x="250" y="169"/>
                  </a:lnTo>
                  <a:lnTo>
                    <a:pt x="244" y="168"/>
                  </a:lnTo>
                  <a:lnTo>
                    <a:pt x="238" y="169"/>
                  </a:lnTo>
                  <a:lnTo>
                    <a:pt x="232" y="172"/>
                  </a:lnTo>
                  <a:lnTo>
                    <a:pt x="226" y="176"/>
                  </a:lnTo>
                  <a:lnTo>
                    <a:pt x="220" y="176"/>
                  </a:lnTo>
                  <a:lnTo>
                    <a:pt x="200" y="164"/>
                  </a:lnTo>
                  <a:lnTo>
                    <a:pt x="199" y="162"/>
                  </a:lnTo>
                  <a:lnTo>
                    <a:pt x="195" y="157"/>
                  </a:lnTo>
                  <a:lnTo>
                    <a:pt x="189" y="155"/>
                  </a:lnTo>
                  <a:lnTo>
                    <a:pt x="182" y="154"/>
                  </a:lnTo>
                  <a:lnTo>
                    <a:pt x="177" y="151"/>
                  </a:lnTo>
                  <a:lnTo>
                    <a:pt x="171" y="148"/>
                  </a:lnTo>
                  <a:lnTo>
                    <a:pt x="164" y="147"/>
                  </a:lnTo>
                  <a:lnTo>
                    <a:pt x="157" y="147"/>
                  </a:lnTo>
                  <a:lnTo>
                    <a:pt x="151" y="149"/>
                  </a:lnTo>
                  <a:lnTo>
                    <a:pt x="144" y="151"/>
                  </a:lnTo>
                  <a:lnTo>
                    <a:pt x="137" y="153"/>
                  </a:lnTo>
                  <a:lnTo>
                    <a:pt x="132" y="157"/>
                  </a:lnTo>
                  <a:lnTo>
                    <a:pt x="128" y="162"/>
                  </a:lnTo>
                  <a:lnTo>
                    <a:pt x="115" y="165"/>
                  </a:lnTo>
                  <a:lnTo>
                    <a:pt x="113" y="157"/>
                  </a:lnTo>
                  <a:lnTo>
                    <a:pt x="114" y="147"/>
                  </a:lnTo>
                  <a:lnTo>
                    <a:pt x="114" y="137"/>
                  </a:lnTo>
                  <a:lnTo>
                    <a:pt x="114" y="127"/>
                  </a:lnTo>
                  <a:lnTo>
                    <a:pt x="115" y="118"/>
                  </a:lnTo>
                  <a:lnTo>
                    <a:pt x="114" y="114"/>
                  </a:lnTo>
                  <a:lnTo>
                    <a:pt x="109" y="113"/>
                  </a:lnTo>
                  <a:lnTo>
                    <a:pt x="103" y="114"/>
                  </a:lnTo>
                  <a:lnTo>
                    <a:pt x="101" y="120"/>
                  </a:lnTo>
                  <a:lnTo>
                    <a:pt x="95" y="125"/>
                  </a:lnTo>
                  <a:lnTo>
                    <a:pt x="90" y="118"/>
                  </a:lnTo>
                  <a:lnTo>
                    <a:pt x="86" y="119"/>
                  </a:lnTo>
                  <a:lnTo>
                    <a:pt x="80" y="118"/>
                  </a:lnTo>
                  <a:lnTo>
                    <a:pt x="75" y="110"/>
                  </a:lnTo>
                  <a:lnTo>
                    <a:pt x="70" y="104"/>
                  </a:lnTo>
                  <a:lnTo>
                    <a:pt x="68" y="96"/>
                  </a:lnTo>
                  <a:lnTo>
                    <a:pt x="70" y="88"/>
                  </a:lnTo>
                  <a:lnTo>
                    <a:pt x="73" y="88"/>
                  </a:lnTo>
                  <a:lnTo>
                    <a:pt x="77" y="86"/>
                  </a:lnTo>
                  <a:lnTo>
                    <a:pt x="76" y="83"/>
                  </a:lnTo>
                  <a:lnTo>
                    <a:pt x="65" y="83"/>
                  </a:lnTo>
                  <a:lnTo>
                    <a:pt x="65" y="81"/>
                  </a:lnTo>
                  <a:lnTo>
                    <a:pt x="65" y="73"/>
                  </a:lnTo>
                  <a:lnTo>
                    <a:pt x="67" y="71"/>
                  </a:lnTo>
                  <a:lnTo>
                    <a:pt x="65" y="67"/>
                  </a:lnTo>
                  <a:lnTo>
                    <a:pt x="62" y="67"/>
                  </a:lnTo>
                  <a:lnTo>
                    <a:pt x="62" y="61"/>
                  </a:lnTo>
                  <a:lnTo>
                    <a:pt x="62" y="57"/>
                  </a:lnTo>
                  <a:lnTo>
                    <a:pt x="62" y="50"/>
                  </a:lnTo>
                  <a:lnTo>
                    <a:pt x="65" y="47"/>
                  </a:lnTo>
                  <a:lnTo>
                    <a:pt x="74" y="44"/>
                  </a:lnTo>
                  <a:lnTo>
                    <a:pt x="80" y="40"/>
                  </a:lnTo>
                  <a:lnTo>
                    <a:pt x="85" y="39"/>
                  </a:lnTo>
                  <a:lnTo>
                    <a:pt x="85" y="35"/>
                  </a:lnTo>
                  <a:lnTo>
                    <a:pt x="87" y="32"/>
                  </a:lnTo>
                  <a:lnTo>
                    <a:pt x="93" y="29"/>
                  </a:lnTo>
                  <a:lnTo>
                    <a:pt x="98" y="24"/>
                  </a:lnTo>
                  <a:lnTo>
                    <a:pt x="113" y="23"/>
                  </a:lnTo>
                  <a:lnTo>
                    <a:pt x="114" y="15"/>
                  </a:lnTo>
                  <a:lnTo>
                    <a:pt x="117" y="17"/>
                  </a:lnTo>
                  <a:lnTo>
                    <a:pt x="122" y="19"/>
                  </a:lnTo>
                  <a:lnTo>
                    <a:pt x="131" y="16"/>
                  </a:lnTo>
                  <a:lnTo>
                    <a:pt x="137" y="14"/>
                  </a:lnTo>
                  <a:lnTo>
                    <a:pt x="141" y="11"/>
                  </a:lnTo>
                  <a:lnTo>
                    <a:pt x="139" y="6"/>
                  </a:lnTo>
                  <a:lnTo>
                    <a:pt x="143" y="6"/>
                  </a:lnTo>
                  <a:lnTo>
                    <a:pt x="146" y="6"/>
                  </a:lnTo>
                  <a:lnTo>
                    <a:pt x="147" y="1"/>
                  </a:lnTo>
                  <a:lnTo>
                    <a:pt x="154" y="6"/>
                  </a:lnTo>
                  <a:lnTo>
                    <a:pt x="156" y="5"/>
                  </a:lnTo>
                  <a:lnTo>
                    <a:pt x="159" y="5"/>
                  </a:lnTo>
                  <a:lnTo>
                    <a:pt x="160" y="3"/>
                  </a:lnTo>
                  <a:lnTo>
                    <a:pt x="166" y="3"/>
                  </a:lnTo>
                  <a:lnTo>
                    <a:pt x="176" y="6"/>
                  </a:lnTo>
                  <a:lnTo>
                    <a:pt x="185" y="5"/>
                  </a:lnTo>
                  <a:lnTo>
                    <a:pt x="191" y="5"/>
                  </a:lnTo>
                  <a:lnTo>
                    <a:pt x="195" y="9"/>
                  </a:lnTo>
                  <a:lnTo>
                    <a:pt x="204" y="11"/>
                  </a:lnTo>
                  <a:lnTo>
                    <a:pt x="227" y="7"/>
                  </a:lnTo>
                  <a:lnTo>
                    <a:pt x="238" y="6"/>
                  </a:lnTo>
                  <a:lnTo>
                    <a:pt x="246" y="0"/>
                  </a:lnTo>
                  <a:lnTo>
                    <a:pt x="248" y="1"/>
                  </a:lnTo>
                  <a:lnTo>
                    <a:pt x="257" y="6"/>
                  </a:lnTo>
                  <a:lnTo>
                    <a:pt x="262" y="12"/>
                  </a:lnTo>
                  <a:lnTo>
                    <a:pt x="264" y="23"/>
                  </a:lnTo>
                  <a:lnTo>
                    <a:pt x="253" y="46"/>
                  </a:lnTo>
                  <a:lnTo>
                    <a:pt x="247" y="50"/>
                  </a:lnTo>
                  <a:lnTo>
                    <a:pt x="225" y="60"/>
                  </a:lnTo>
                  <a:lnTo>
                    <a:pt x="220" y="65"/>
                  </a:lnTo>
                  <a:lnTo>
                    <a:pt x="221" y="71"/>
                  </a:lnTo>
                  <a:lnTo>
                    <a:pt x="232" y="87"/>
                  </a:lnTo>
                  <a:lnTo>
                    <a:pt x="238" y="105"/>
                  </a:lnTo>
                  <a:lnTo>
                    <a:pt x="245" y="106"/>
                  </a:lnTo>
                  <a:lnTo>
                    <a:pt x="249" y="118"/>
                  </a:lnTo>
                  <a:lnTo>
                    <a:pt x="264" y="130"/>
                  </a:lnTo>
                  <a:lnTo>
                    <a:pt x="265" y="136"/>
                  </a:lnTo>
                  <a:lnTo>
                    <a:pt x="268" y="142"/>
                  </a:lnTo>
                  <a:lnTo>
                    <a:pt x="262" y="145"/>
                  </a:lnTo>
                  <a:lnTo>
                    <a:pt x="256" y="164"/>
                  </a:lnTo>
                  <a:close/>
                  <a:moveTo>
                    <a:pt x="47" y="102"/>
                  </a:moveTo>
                  <a:lnTo>
                    <a:pt x="50" y="104"/>
                  </a:lnTo>
                  <a:lnTo>
                    <a:pt x="52" y="107"/>
                  </a:lnTo>
                  <a:lnTo>
                    <a:pt x="57" y="110"/>
                  </a:lnTo>
                  <a:lnTo>
                    <a:pt x="58" y="113"/>
                  </a:lnTo>
                  <a:lnTo>
                    <a:pt x="52" y="115"/>
                  </a:lnTo>
                  <a:lnTo>
                    <a:pt x="49" y="120"/>
                  </a:lnTo>
                  <a:lnTo>
                    <a:pt x="41" y="125"/>
                  </a:lnTo>
                  <a:lnTo>
                    <a:pt x="39" y="131"/>
                  </a:lnTo>
                  <a:lnTo>
                    <a:pt x="35" y="133"/>
                  </a:lnTo>
                  <a:lnTo>
                    <a:pt x="31" y="133"/>
                  </a:lnTo>
                  <a:lnTo>
                    <a:pt x="26" y="132"/>
                  </a:lnTo>
                  <a:lnTo>
                    <a:pt x="22" y="131"/>
                  </a:lnTo>
                  <a:lnTo>
                    <a:pt x="21" y="134"/>
                  </a:lnTo>
                  <a:lnTo>
                    <a:pt x="20" y="140"/>
                  </a:lnTo>
                  <a:lnTo>
                    <a:pt x="15" y="151"/>
                  </a:lnTo>
                  <a:lnTo>
                    <a:pt x="10" y="160"/>
                  </a:lnTo>
                  <a:lnTo>
                    <a:pt x="10" y="154"/>
                  </a:lnTo>
                  <a:lnTo>
                    <a:pt x="14" y="147"/>
                  </a:lnTo>
                  <a:lnTo>
                    <a:pt x="12" y="141"/>
                  </a:lnTo>
                  <a:lnTo>
                    <a:pt x="8" y="139"/>
                  </a:lnTo>
                  <a:lnTo>
                    <a:pt x="2" y="133"/>
                  </a:lnTo>
                  <a:lnTo>
                    <a:pt x="1" y="129"/>
                  </a:lnTo>
                  <a:lnTo>
                    <a:pt x="2" y="127"/>
                  </a:lnTo>
                  <a:lnTo>
                    <a:pt x="1" y="122"/>
                  </a:lnTo>
                  <a:lnTo>
                    <a:pt x="0" y="115"/>
                  </a:lnTo>
                  <a:lnTo>
                    <a:pt x="8" y="117"/>
                  </a:lnTo>
                  <a:lnTo>
                    <a:pt x="11" y="114"/>
                  </a:lnTo>
                  <a:lnTo>
                    <a:pt x="16" y="114"/>
                  </a:lnTo>
                  <a:lnTo>
                    <a:pt x="20" y="106"/>
                  </a:lnTo>
                  <a:lnTo>
                    <a:pt x="30" y="105"/>
                  </a:lnTo>
                  <a:lnTo>
                    <a:pt x="42" y="101"/>
                  </a:lnTo>
                  <a:lnTo>
                    <a:pt x="47" y="102"/>
                  </a:lnTo>
                  <a:close/>
                  <a:moveTo>
                    <a:pt x="21" y="71"/>
                  </a:moveTo>
                  <a:lnTo>
                    <a:pt x="22" y="69"/>
                  </a:lnTo>
                  <a:lnTo>
                    <a:pt x="24" y="66"/>
                  </a:lnTo>
                  <a:lnTo>
                    <a:pt x="28" y="66"/>
                  </a:lnTo>
                  <a:lnTo>
                    <a:pt x="33" y="69"/>
                  </a:lnTo>
                  <a:lnTo>
                    <a:pt x="37" y="71"/>
                  </a:lnTo>
                  <a:lnTo>
                    <a:pt x="42" y="74"/>
                  </a:lnTo>
                  <a:lnTo>
                    <a:pt x="43" y="81"/>
                  </a:lnTo>
                  <a:lnTo>
                    <a:pt x="36" y="83"/>
                  </a:lnTo>
                  <a:lnTo>
                    <a:pt x="30" y="88"/>
                  </a:lnTo>
                  <a:lnTo>
                    <a:pt x="27" y="95"/>
                  </a:lnTo>
                  <a:lnTo>
                    <a:pt x="21" y="96"/>
                  </a:lnTo>
                  <a:lnTo>
                    <a:pt x="18" y="89"/>
                  </a:lnTo>
                  <a:lnTo>
                    <a:pt x="14" y="83"/>
                  </a:lnTo>
                  <a:lnTo>
                    <a:pt x="7" y="84"/>
                  </a:lnTo>
                  <a:lnTo>
                    <a:pt x="4" y="82"/>
                  </a:lnTo>
                  <a:lnTo>
                    <a:pt x="7" y="79"/>
                  </a:lnTo>
                  <a:lnTo>
                    <a:pt x="12" y="78"/>
                  </a:lnTo>
                  <a:lnTo>
                    <a:pt x="17" y="77"/>
                  </a:lnTo>
                  <a:lnTo>
                    <a:pt x="19" y="77"/>
                  </a:lnTo>
                  <a:lnTo>
                    <a:pt x="21" y="71"/>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59" name="Freeform 56"/>
            <p:cNvSpPr>
              <a:spLocks noEditPoints="1"/>
            </p:cNvSpPr>
            <p:nvPr/>
          </p:nvSpPr>
          <p:spPr bwMode="auto">
            <a:xfrm>
              <a:off x="-621" y="2870"/>
              <a:ext cx="352" cy="342"/>
            </a:xfrm>
            <a:custGeom>
              <a:avLst/>
              <a:gdLst>
                <a:gd name="T0" fmla="*/ 186 w 352"/>
                <a:gd name="T1" fmla="*/ 278 h 342"/>
                <a:gd name="T2" fmla="*/ 197 w 352"/>
                <a:gd name="T3" fmla="*/ 284 h 342"/>
                <a:gd name="T4" fmla="*/ 184 w 352"/>
                <a:gd name="T5" fmla="*/ 286 h 342"/>
                <a:gd name="T6" fmla="*/ 171 w 352"/>
                <a:gd name="T7" fmla="*/ 281 h 342"/>
                <a:gd name="T8" fmla="*/ 166 w 352"/>
                <a:gd name="T9" fmla="*/ 8 h 342"/>
                <a:gd name="T10" fmla="*/ 199 w 352"/>
                <a:gd name="T11" fmla="*/ 42 h 342"/>
                <a:gd name="T12" fmla="*/ 238 w 352"/>
                <a:gd name="T13" fmla="*/ 67 h 342"/>
                <a:gd name="T14" fmla="*/ 286 w 352"/>
                <a:gd name="T15" fmla="*/ 70 h 342"/>
                <a:gd name="T16" fmla="*/ 309 w 352"/>
                <a:gd name="T17" fmla="*/ 86 h 342"/>
                <a:gd name="T18" fmla="*/ 352 w 352"/>
                <a:gd name="T19" fmla="*/ 122 h 342"/>
                <a:gd name="T20" fmla="*/ 319 w 352"/>
                <a:gd name="T21" fmla="*/ 146 h 342"/>
                <a:gd name="T22" fmla="*/ 290 w 352"/>
                <a:gd name="T23" fmla="*/ 130 h 342"/>
                <a:gd name="T24" fmla="*/ 265 w 352"/>
                <a:gd name="T25" fmla="*/ 125 h 342"/>
                <a:gd name="T26" fmla="*/ 232 w 352"/>
                <a:gd name="T27" fmla="*/ 129 h 342"/>
                <a:gd name="T28" fmla="*/ 213 w 352"/>
                <a:gd name="T29" fmla="*/ 125 h 342"/>
                <a:gd name="T30" fmla="*/ 172 w 352"/>
                <a:gd name="T31" fmla="*/ 116 h 342"/>
                <a:gd name="T32" fmla="*/ 136 w 352"/>
                <a:gd name="T33" fmla="*/ 112 h 342"/>
                <a:gd name="T34" fmla="*/ 143 w 352"/>
                <a:gd name="T35" fmla="*/ 163 h 342"/>
                <a:gd name="T36" fmla="*/ 150 w 352"/>
                <a:gd name="T37" fmla="*/ 202 h 342"/>
                <a:gd name="T38" fmla="*/ 175 w 352"/>
                <a:gd name="T39" fmla="*/ 216 h 342"/>
                <a:gd name="T40" fmla="*/ 201 w 352"/>
                <a:gd name="T41" fmla="*/ 254 h 342"/>
                <a:gd name="T42" fmla="*/ 218 w 352"/>
                <a:gd name="T43" fmla="*/ 275 h 342"/>
                <a:gd name="T44" fmla="*/ 248 w 352"/>
                <a:gd name="T45" fmla="*/ 302 h 342"/>
                <a:gd name="T46" fmla="*/ 290 w 352"/>
                <a:gd name="T47" fmla="*/ 342 h 342"/>
                <a:gd name="T48" fmla="*/ 253 w 352"/>
                <a:gd name="T49" fmla="*/ 322 h 342"/>
                <a:gd name="T50" fmla="*/ 212 w 352"/>
                <a:gd name="T51" fmla="*/ 308 h 342"/>
                <a:gd name="T52" fmla="*/ 235 w 352"/>
                <a:gd name="T53" fmla="*/ 313 h 342"/>
                <a:gd name="T54" fmla="*/ 230 w 352"/>
                <a:gd name="T55" fmla="*/ 302 h 342"/>
                <a:gd name="T56" fmla="*/ 179 w 352"/>
                <a:gd name="T57" fmla="*/ 268 h 342"/>
                <a:gd name="T58" fmla="*/ 146 w 352"/>
                <a:gd name="T59" fmla="*/ 268 h 342"/>
                <a:gd name="T60" fmla="*/ 127 w 352"/>
                <a:gd name="T61" fmla="*/ 244 h 342"/>
                <a:gd name="T62" fmla="*/ 96 w 352"/>
                <a:gd name="T63" fmla="*/ 215 h 342"/>
                <a:gd name="T64" fmla="*/ 110 w 352"/>
                <a:gd name="T65" fmla="*/ 202 h 342"/>
                <a:gd name="T66" fmla="*/ 79 w 352"/>
                <a:gd name="T67" fmla="*/ 165 h 342"/>
                <a:gd name="T68" fmla="*/ 72 w 352"/>
                <a:gd name="T69" fmla="*/ 133 h 342"/>
                <a:gd name="T70" fmla="*/ 47 w 352"/>
                <a:gd name="T71" fmla="*/ 118 h 342"/>
                <a:gd name="T72" fmla="*/ 21 w 352"/>
                <a:gd name="T73" fmla="*/ 159 h 342"/>
                <a:gd name="T74" fmla="*/ 2 w 352"/>
                <a:gd name="T75" fmla="*/ 127 h 342"/>
                <a:gd name="T76" fmla="*/ 16 w 352"/>
                <a:gd name="T77" fmla="*/ 106 h 342"/>
                <a:gd name="T78" fmla="*/ 47 w 352"/>
                <a:gd name="T79" fmla="*/ 91 h 342"/>
                <a:gd name="T80" fmla="*/ 85 w 352"/>
                <a:gd name="T81" fmla="*/ 103 h 342"/>
                <a:gd name="T82" fmla="*/ 95 w 352"/>
                <a:gd name="T83" fmla="*/ 79 h 342"/>
                <a:gd name="T84" fmla="*/ 106 w 352"/>
                <a:gd name="T85" fmla="*/ 38 h 342"/>
                <a:gd name="T86" fmla="*/ 149 w 352"/>
                <a:gd name="T87" fmla="*/ 19 h 342"/>
                <a:gd name="T88" fmla="*/ 186 w 352"/>
                <a:gd name="T89" fmla="*/ 313 h 342"/>
                <a:gd name="T90" fmla="*/ 212 w 352"/>
                <a:gd name="T91" fmla="*/ 311 h 342"/>
                <a:gd name="T92" fmla="*/ 202 w 352"/>
                <a:gd name="T93" fmla="*/ 316 h 342"/>
                <a:gd name="T94" fmla="*/ 186 w 352"/>
                <a:gd name="T95" fmla="*/ 313 h 342"/>
                <a:gd name="T96" fmla="*/ 63 w 352"/>
                <a:gd name="T97" fmla="*/ 140 h 342"/>
                <a:gd name="T98" fmla="*/ 66 w 352"/>
                <a:gd name="T99" fmla="*/ 146 h 342"/>
                <a:gd name="T100" fmla="*/ 52 w 352"/>
                <a:gd name="T101" fmla="*/ 140 h 342"/>
                <a:gd name="T102" fmla="*/ 44 w 352"/>
                <a:gd name="T103" fmla="*/ 133 h 342"/>
                <a:gd name="T104" fmla="*/ 47 w 352"/>
                <a:gd name="T105" fmla="*/ 135 h 342"/>
                <a:gd name="T106" fmla="*/ 49 w 352"/>
                <a:gd name="T107" fmla="*/ 149 h 342"/>
                <a:gd name="T108" fmla="*/ 45 w 352"/>
                <a:gd name="T109" fmla="*/ 161 h 342"/>
                <a:gd name="T110" fmla="*/ 44 w 352"/>
                <a:gd name="T111" fmla="*/ 153 h 342"/>
                <a:gd name="T112" fmla="*/ 45 w 352"/>
                <a:gd name="T113" fmla="*/ 139 h 3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52" h="342">
                  <a:moveTo>
                    <a:pt x="170" y="277"/>
                  </a:moveTo>
                  <a:lnTo>
                    <a:pt x="171" y="276"/>
                  </a:lnTo>
                  <a:lnTo>
                    <a:pt x="186" y="278"/>
                  </a:lnTo>
                  <a:lnTo>
                    <a:pt x="192" y="281"/>
                  </a:lnTo>
                  <a:lnTo>
                    <a:pt x="195" y="281"/>
                  </a:lnTo>
                  <a:lnTo>
                    <a:pt x="197" y="284"/>
                  </a:lnTo>
                  <a:lnTo>
                    <a:pt x="195" y="285"/>
                  </a:lnTo>
                  <a:lnTo>
                    <a:pt x="190" y="285"/>
                  </a:lnTo>
                  <a:lnTo>
                    <a:pt x="184" y="286"/>
                  </a:lnTo>
                  <a:lnTo>
                    <a:pt x="178" y="286"/>
                  </a:lnTo>
                  <a:lnTo>
                    <a:pt x="172" y="285"/>
                  </a:lnTo>
                  <a:lnTo>
                    <a:pt x="171" y="281"/>
                  </a:lnTo>
                  <a:lnTo>
                    <a:pt x="170" y="277"/>
                  </a:lnTo>
                  <a:close/>
                  <a:moveTo>
                    <a:pt x="163" y="0"/>
                  </a:moveTo>
                  <a:lnTo>
                    <a:pt x="166" y="8"/>
                  </a:lnTo>
                  <a:lnTo>
                    <a:pt x="175" y="21"/>
                  </a:lnTo>
                  <a:lnTo>
                    <a:pt x="188" y="26"/>
                  </a:lnTo>
                  <a:lnTo>
                    <a:pt x="199" y="42"/>
                  </a:lnTo>
                  <a:lnTo>
                    <a:pt x="214" y="49"/>
                  </a:lnTo>
                  <a:lnTo>
                    <a:pt x="226" y="64"/>
                  </a:lnTo>
                  <a:lnTo>
                    <a:pt x="238" y="67"/>
                  </a:lnTo>
                  <a:lnTo>
                    <a:pt x="254" y="77"/>
                  </a:lnTo>
                  <a:lnTo>
                    <a:pt x="272" y="75"/>
                  </a:lnTo>
                  <a:lnTo>
                    <a:pt x="286" y="70"/>
                  </a:lnTo>
                  <a:lnTo>
                    <a:pt x="299" y="62"/>
                  </a:lnTo>
                  <a:lnTo>
                    <a:pt x="309" y="73"/>
                  </a:lnTo>
                  <a:lnTo>
                    <a:pt x="309" y="86"/>
                  </a:lnTo>
                  <a:lnTo>
                    <a:pt x="317" y="90"/>
                  </a:lnTo>
                  <a:lnTo>
                    <a:pt x="316" y="103"/>
                  </a:lnTo>
                  <a:lnTo>
                    <a:pt x="352" y="122"/>
                  </a:lnTo>
                  <a:lnTo>
                    <a:pt x="334" y="122"/>
                  </a:lnTo>
                  <a:lnTo>
                    <a:pt x="330" y="143"/>
                  </a:lnTo>
                  <a:lnTo>
                    <a:pt x="319" y="146"/>
                  </a:lnTo>
                  <a:lnTo>
                    <a:pt x="311" y="138"/>
                  </a:lnTo>
                  <a:lnTo>
                    <a:pt x="302" y="125"/>
                  </a:lnTo>
                  <a:lnTo>
                    <a:pt x="290" y="130"/>
                  </a:lnTo>
                  <a:lnTo>
                    <a:pt x="279" y="126"/>
                  </a:lnTo>
                  <a:lnTo>
                    <a:pt x="269" y="129"/>
                  </a:lnTo>
                  <a:lnTo>
                    <a:pt x="265" y="125"/>
                  </a:lnTo>
                  <a:lnTo>
                    <a:pt x="255" y="130"/>
                  </a:lnTo>
                  <a:lnTo>
                    <a:pt x="244" y="126"/>
                  </a:lnTo>
                  <a:lnTo>
                    <a:pt x="232" y="129"/>
                  </a:lnTo>
                  <a:lnTo>
                    <a:pt x="229" y="124"/>
                  </a:lnTo>
                  <a:lnTo>
                    <a:pt x="219" y="121"/>
                  </a:lnTo>
                  <a:lnTo>
                    <a:pt x="213" y="125"/>
                  </a:lnTo>
                  <a:lnTo>
                    <a:pt x="197" y="113"/>
                  </a:lnTo>
                  <a:lnTo>
                    <a:pt x="189" y="120"/>
                  </a:lnTo>
                  <a:lnTo>
                    <a:pt x="172" y="116"/>
                  </a:lnTo>
                  <a:lnTo>
                    <a:pt x="166" y="130"/>
                  </a:lnTo>
                  <a:lnTo>
                    <a:pt x="159" y="135"/>
                  </a:lnTo>
                  <a:lnTo>
                    <a:pt x="136" y="112"/>
                  </a:lnTo>
                  <a:lnTo>
                    <a:pt x="125" y="132"/>
                  </a:lnTo>
                  <a:lnTo>
                    <a:pt x="125" y="150"/>
                  </a:lnTo>
                  <a:lnTo>
                    <a:pt x="143" y="163"/>
                  </a:lnTo>
                  <a:lnTo>
                    <a:pt x="154" y="191"/>
                  </a:lnTo>
                  <a:lnTo>
                    <a:pt x="149" y="197"/>
                  </a:lnTo>
                  <a:lnTo>
                    <a:pt x="150" y="202"/>
                  </a:lnTo>
                  <a:lnTo>
                    <a:pt x="156" y="201"/>
                  </a:lnTo>
                  <a:lnTo>
                    <a:pt x="161" y="209"/>
                  </a:lnTo>
                  <a:lnTo>
                    <a:pt x="175" y="216"/>
                  </a:lnTo>
                  <a:lnTo>
                    <a:pt x="187" y="232"/>
                  </a:lnTo>
                  <a:lnTo>
                    <a:pt x="199" y="239"/>
                  </a:lnTo>
                  <a:lnTo>
                    <a:pt x="201" y="254"/>
                  </a:lnTo>
                  <a:lnTo>
                    <a:pt x="211" y="256"/>
                  </a:lnTo>
                  <a:lnTo>
                    <a:pt x="219" y="260"/>
                  </a:lnTo>
                  <a:lnTo>
                    <a:pt x="218" y="275"/>
                  </a:lnTo>
                  <a:lnTo>
                    <a:pt x="240" y="289"/>
                  </a:lnTo>
                  <a:lnTo>
                    <a:pt x="244" y="301"/>
                  </a:lnTo>
                  <a:lnTo>
                    <a:pt x="248" y="302"/>
                  </a:lnTo>
                  <a:lnTo>
                    <a:pt x="269" y="315"/>
                  </a:lnTo>
                  <a:lnTo>
                    <a:pt x="294" y="336"/>
                  </a:lnTo>
                  <a:lnTo>
                    <a:pt x="290" y="342"/>
                  </a:lnTo>
                  <a:lnTo>
                    <a:pt x="284" y="338"/>
                  </a:lnTo>
                  <a:lnTo>
                    <a:pt x="262" y="323"/>
                  </a:lnTo>
                  <a:lnTo>
                    <a:pt x="253" y="322"/>
                  </a:lnTo>
                  <a:lnTo>
                    <a:pt x="244" y="321"/>
                  </a:lnTo>
                  <a:lnTo>
                    <a:pt x="226" y="311"/>
                  </a:lnTo>
                  <a:lnTo>
                    <a:pt x="212" y="308"/>
                  </a:lnTo>
                  <a:lnTo>
                    <a:pt x="216" y="303"/>
                  </a:lnTo>
                  <a:lnTo>
                    <a:pt x="228" y="306"/>
                  </a:lnTo>
                  <a:lnTo>
                    <a:pt x="235" y="313"/>
                  </a:lnTo>
                  <a:lnTo>
                    <a:pt x="240" y="313"/>
                  </a:lnTo>
                  <a:lnTo>
                    <a:pt x="239" y="308"/>
                  </a:lnTo>
                  <a:lnTo>
                    <a:pt x="230" y="302"/>
                  </a:lnTo>
                  <a:lnTo>
                    <a:pt x="215" y="286"/>
                  </a:lnTo>
                  <a:lnTo>
                    <a:pt x="199" y="275"/>
                  </a:lnTo>
                  <a:lnTo>
                    <a:pt x="179" y="268"/>
                  </a:lnTo>
                  <a:lnTo>
                    <a:pt x="165" y="267"/>
                  </a:lnTo>
                  <a:lnTo>
                    <a:pt x="150" y="268"/>
                  </a:lnTo>
                  <a:lnTo>
                    <a:pt x="146" y="268"/>
                  </a:lnTo>
                  <a:lnTo>
                    <a:pt x="143" y="260"/>
                  </a:lnTo>
                  <a:lnTo>
                    <a:pt x="139" y="250"/>
                  </a:lnTo>
                  <a:lnTo>
                    <a:pt x="127" y="244"/>
                  </a:lnTo>
                  <a:lnTo>
                    <a:pt x="120" y="238"/>
                  </a:lnTo>
                  <a:lnTo>
                    <a:pt x="108" y="230"/>
                  </a:lnTo>
                  <a:lnTo>
                    <a:pt x="96" y="215"/>
                  </a:lnTo>
                  <a:lnTo>
                    <a:pt x="95" y="209"/>
                  </a:lnTo>
                  <a:lnTo>
                    <a:pt x="99" y="204"/>
                  </a:lnTo>
                  <a:lnTo>
                    <a:pt x="110" y="202"/>
                  </a:lnTo>
                  <a:lnTo>
                    <a:pt x="98" y="191"/>
                  </a:lnTo>
                  <a:lnTo>
                    <a:pt x="88" y="184"/>
                  </a:lnTo>
                  <a:lnTo>
                    <a:pt x="79" y="165"/>
                  </a:lnTo>
                  <a:lnTo>
                    <a:pt x="79" y="150"/>
                  </a:lnTo>
                  <a:lnTo>
                    <a:pt x="76" y="139"/>
                  </a:lnTo>
                  <a:lnTo>
                    <a:pt x="72" y="133"/>
                  </a:lnTo>
                  <a:lnTo>
                    <a:pt x="68" y="133"/>
                  </a:lnTo>
                  <a:lnTo>
                    <a:pt x="59" y="122"/>
                  </a:lnTo>
                  <a:lnTo>
                    <a:pt x="47" y="118"/>
                  </a:lnTo>
                  <a:lnTo>
                    <a:pt x="39" y="137"/>
                  </a:lnTo>
                  <a:lnTo>
                    <a:pt x="27" y="158"/>
                  </a:lnTo>
                  <a:lnTo>
                    <a:pt x="21" y="159"/>
                  </a:lnTo>
                  <a:lnTo>
                    <a:pt x="16" y="155"/>
                  </a:lnTo>
                  <a:lnTo>
                    <a:pt x="8" y="136"/>
                  </a:lnTo>
                  <a:lnTo>
                    <a:pt x="2" y="127"/>
                  </a:lnTo>
                  <a:lnTo>
                    <a:pt x="0" y="107"/>
                  </a:lnTo>
                  <a:lnTo>
                    <a:pt x="12" y="109"/>
                  </a:lnTo>
                  <a:lnTo>
                    <a:pt x="16" y="106"/>
                  </a:lnTo>
                  <a:lnTo>
                    <a:pt x="30" y="106"/>
                  </a:lnTo>
                  <a:lnTo>
                    <a:pt x="41" y="100"/>
                  </a:lnTo>
                  <a:lnTo>
                    <a:pt x="47" y="91"/>
                  </a:lnTo>
                  <a:lnTo>
                    <a:pt x="67" y="103"/>
                  </a:lnTo>
                  <a:lnTo>
                    <a:pt x="72" y="99"/>
                  </a:lnTo>
                  <a:lnTo>
                    <a:pt x="85" y="103"/>
                  </a:lnTo>
                  <a:lnTo>
                    <a:pt x="94" y="100"/>
                  </a:lnTo>
                  <a:lnTo>
                    <a:pt x="91" y="91"/>
                  </a:lnTo>
                  <a:lnTo>
                    <a:pt x="95" y="79"/>
                  </a:lnTo>
                  <a:lnTo>
                    <a:pt x="88" y="71"/>
                  </a:lnTo>
                  <a:lnTo>
                    <a:pt x="102" y="66"/>
                  </a:lnTo>
                  <a:lnTo>
                    <a:pt x="106" y="38"/>
                  </a:lnTo>
                  <a:lnTo>
                    <a:pt x="130" y="33"/>
                  </a:lnTo>
                  <a:lnTo>
                    <a:pt x="136" y="26"/>
                  </a:lnTo>
                  <a:lnTo>
                    <a:pt x="149" y="19"/>
                  </a:lnTo>
                  <a:lnTo>
                    <a:pt x="150" y="5"/>
                  </a:lnTo>
                  <a:lnTo>
                    <a:pt x="163" y="0"/>
                  </a:lnTo>
                  <a:close/>
                  <a:moveTo>
                    <a:pt x="186" y="313"/>
                  </a:moveTo>
                  <a:lnTo>
                    <a:pt x="188" y="310"/>
                  </a:lnTo>
                  <a:lnTo>
                    <a:pt x="208" y="310"/>
                  </a:lnTo>
                  <a:lnTo>
                    <a:pt x="212" y="311"/>
                  </a:lnTo>
                  <a:lnTo>
                    <a:pt x="214" y="315"/>
                  </a:lnTo>
                  <a:lnTo>
                    <a:pt x="207" y="315"/>
                  </a:lnTo>
                  <a:lnTo>
                    <a:pt x="202" y="316"/>
                  </a:lnTo>
                  <a:lnTo>
                    <a:pt x="187" y="316"/>
                  </a:lnTo>
                  <a:lnTo>
                    <a:pt x="186" y="314"/>
                  </a:lnTo>
                  <a:lnTo>
                    <a:pt x="186" y="313"/>
                  </a:lnTo>
                  <a:close/>
                  <a:moveTo>
                    <a:pt x="57" y="127"/>
                  </a:moveTo>
                  <a:lnTo>
                    <a:pt x="60" y="138"/>
                  </a:lnTo>
                  <a:lnTo>
                    <a:pt x="63" y="140"/>
                  </a:lnTo>
                  <a:lnTo>
                    <a:pt x="67" y="143"/>
                  </a:lnTo>
                  <a:lnTo>
                    <a:pt x="69" y="146"/>
                  </a:lnTo>
                  <a:lnTo>
                    <a:pt x="66" y="146"/>
                  </a:lnTo>
                  <a:lnTo>
                    <a:pt x="61" y="143"/>
                  </a:lnTo>
                  <a:lnTo>
                    <a:pt x="55" y="143"/>
                  </a:lnTo>
                  <a:lnTo>
                    <a:pt x="52" y="140"/>
                  </a:lnTo>
                  <a:lnTo>
                    <a:pt x="54" y="130"/>
                  </a:lnTo>
                  <a:lnTo>
                    <a:pt x="57" y="127"/>
                  </a:lnTo>
                  <a:close/>
                  <a:moveTo>
                    <a:pt x="44" y="133"/>
                  </a:moveTo>
                  <a:lnTo>
                    <a:pt x="43" y="131"/>
                  </a:lnTo>
                  <a:lnTo>
                    <a:pt x="45" y="131"/>
                  </a:lnTo>
                  <a:lnTo>
                    <a:pt x="47" y="135"/>
                  </a:lnTo>
                  <a:lnTo>
                    <a:pt x="47" y="142"/>
                  </a:lnTo>
                  <a:lnTo>
                    <a:pt x="48" y="144"/>
                  </a:lnTo>
                  <a:lnTo>
                    <a:pt x="49" y="149"/>
                  </a:lnTo>
                  <a:lnTo>
                    <a:pt x="48" y="159"/>
                  </a:lnTo>
                  <a:lnTo>
                    <a:pt x="52" y="172"/>
                  </a:lnTo>
                  <a:lnTo>
                    <a:pt x="45" y="161"/>
                  </a:lnTo>
                  <a:lnTo>
                    <a:pt x="42" y="155"/>
                  </a:lnTo>
                  <a:lnTo>
                    <a:pt x="42" y="154"/>
                  </a:lnTo>
                  <a:lnTo>
                    <a:pt x="44" y="153"/>
                  </a:lnTo>
                  <a:lnTo>
                    <a:pt x="47" y="149"/>
                  </a:lnTo>
                  <a:lnTo>
                    <a:pt x="47" y="143"/>
                  </a:lnTo>
                  <a:lnTo>
                    <a:pt x="45" y="139"/>
                  </a:lnTo>
                  <a:lnTo>
                    <a:pt x="44" y="135"/>
                  </a:lnTo>
                  <a:lnTo>
                    <a:pt x="44" y="133"/>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60" name="Freeform 57"/>
            <p:cNvSpPr>
              <a:spLocks/>
            </p:cNvSpPr>
            <p:nvPr/>
          </p:nvSpPr>
          <p:spPr bwMode="auto">
            <a:xfrm>
              <a:off x="-319" y="2122"/>
              <a:ext cx="151" cy="116"/>
            </a:xfrm>
            <a:custGeom>
              <a:avLst/>
              <a:gdLst>
                <a:gd name="T0" fmla="*/ 150 w 151"/>
                <a:gd name="T1" fmla="*/ 99 h 116"/>
                <a:gd name="T2" fmla="*/ 133 w 151"/>
                <a:gd name="T3" fmla="*/ 103 h 116"/>
                <a:gd name="T4" fmla="*/ 111 w 151"/>
                <a:gd name="T5" fmla="*/ 111 h 116"/>
                <a:gd name="T6" fmla="*/ 97 w 151"/>
                <a:gd name="T7" fmla="*/ 113 h 116"/>
                <a:gd name="T8" fmla="*/ 85 w 151"/>
                <a:gd name="T9" fmla="*/ 114 h 116"/>
                <a:gd name="T10" fmla="*/ 69 w 151"/>
                <a:gd name="T11" fmla="*/ 116 h 116"/>
                <a:gd name="T12" fmla="*/ 52 w 151"/>
                <a:gd name="T13" fmla="*/ 114 h 116"/>
                <a:gd name="T14" fmla="*/ 39 w 151"/>
                <a:gd name="T15" fmla="*/ 113 h 116"/>
                <a:gd name="T16" fmla="*/ 27 w 151"/>
                <a:gd name="T17" fmla="*/ 112 h 116"/>
                <a:gd name="T18" fmla="*/ 12 w 151"/>
                <a:gd name="T19" fmla="*/ 110 h 116"/>
                <a:gd name="T20" fmla="*/ 0 w 151"/>
                <a:gd name="T21" fmla="*/ 107 h 116"/>
                <a:gd name="T22" fmla="*/ 1 w 151"/>
                <a:gd name="T23" fmla="*/ 104 h 116"/>
                <a:gd name="T24" fmla="*/ 10 w 151"/>
                <a:gd name="T25" fmla="*/ 97 h 116"/>
                <a:gd name="T26" fmla="*/ 11 w 151"/>
                <a:gd name="T27" fmla="*/ 92 h 116"/>
                <a:gd name="T28" fmla="*/ 12 w 151"/>
                <a:gd name="T29" fmla="*/ 88 h 116"/>
                <a:gd name="T30" fmla="*/ 15 w 151"/>
                <a:gd name="T31" fmla="*/ 80 h 116"/>
                <a:gd name="T32" fmla="*/ 15 w 151"/>
                <a:gd name="T33" fmla="*/ 69 h 116"/>
                <a:gd name="T34" fmla="*/ 18 w 151"/>
                <a:gd name="T35" fmla="*/ 64 h 116"/>
                <a:gd name="T36" fmla="*/ 25 w 151"/>
                <a:gd name="T37" fmla="*/ 64 h 116"/>
                <a:gd name="T38" fmla="*/ 37 w 151"/>
                <a:gd name="T39" fmla="*/ 62 h 116"/>
                <a:gd name="T40" fmla="*/ 43 w 151"/>
                <a:gd name="T41" fmla="*/ 56 h 116"/>
                <a:gd name="T42" fmla="*/ 49 w 151"/>
                <a:gd name="T43" fmla="*/ 50 h 116"/>
                <a:gd name="T44" fmla="*/ 53 w 151"/>
                <a:gd name="T45" fmla="*/ 43 h 116"/>
                <a:gd name="T46" fmla="*/ 60 w 151"/>
                <a:gd name="T47" fmla="*/ 28 h 116"/>
                <a:gd name="T48" fmla="*/ 62 w 151"/>
                <a:gd name="T49" fmla="*/ 19 h 116"/>
                <a:gd name="T50" fmla="*/ 63 w 151"/>
                <a:gd name="T51" fmla="*/ 12 h 116"/>
                <a:gd name="T52" fmla="*/ 63 w 151"/>
                <a:gd name="T53" fmla="*/ 4 h 116"/>
                <a:gd name="T54" fmla="*/ 64 w 151"/>
                <a:gd name="T55" fmla="*/ 0 h 116"/>
                <a:gd name="T56" fmla="*/ 65 w 151"/>
                <a:gd name="T57" fmla="*/ 12 h 116"/>
                <a:gd name="T58" fmla="*/ 62 w 151"/>
                <a:gd name="T59" fmla="*/ 23 h 116"/>
                <a:gd name="T60" fmla="*/ 60 w 151"/>
                <a:gd name="T61" fmla="*/ 32 h 116"/>
                <a:gd name="T62" fmla="*/ 56 w 151"/>
                <a:gd name="T63" fmla="*/ 40 h 116"/>
                <a:gd name="T64" fmla="*/ 51 w 151"/>
                <a:gd name="T65" fmla="*/ 48 h 116"/>
                <a:gd name="T66" fmla="*/ 46 w 151"/>
                <a:gd name="T67" fmla="*/ 56 h 116"/>
                <a:gd name="T68" fmla="*/ 49 w 151"/>
                <a:gd name="T69" fmla="*/ 63 h 116"/>
                <a:gd name="T70" fmla="*/ 54 w 151"/>
                <a:gd name="T71" fmla="*/ 61 h 116"/>
                <a:gd name="T72" fmla="*/ 62 w 151"/>
                <a:gd name="T73" fmla="*/ 65 h 116"/>
                <a:gd name="T74" fmla="*/ 72 w 151"/>
                <a:gd name="T75" fmla="*/ 63 h 116"/>
                <a:gd name="T76" fmla="*/ 73 w 151"/>
                <a:gd name="T77" fmla="*/ 56 h 116"/>
                <a:gd name="T78" fmla="*/ 72 w 151"/>
                <a:gd name="T79" fmla="*/ 42 h 116"/>
                <a:gd name="T80" fmla="*/ 74 w 151"/>
                <a:gd name="T81" fmla="*/ 39 h 116"/>
                <a:gd name="T82" fmla="*/ 75 w 151"/>
                <a:gd name="T83" fmla="*/ 39 h 116"/>
                <a:gd name="T84" fmla="*/ 82 w 151"/>
                <a:gd name="T85" fmla="*/ 38 h 116"/>
                <a:gd name="T86" fmla="*/ 87 w 151"/>
                <a:gd name="T87" fmla="*/ 43 h 116"/>
                <a:gd name="T88" fmla="*/ 94 w 151"/>
                <a:gd name="T89" fmla="*/ 44 h 116"/>
                <a:gd name="T90" fmla="*/ 100 w 151"/>
                <a:gd name="T91" fmla="*/ 48 h 116"/>
                <a:gd name="T92" fmla="*/ 106 w 151"/>
                <a:gd name="T93" fmla="*/ 50 h 116"/>
                <a:gd name="T94" fmla="*/ 113 w 151"/>
                <a:gd name="T95" fmla="*/ 50 h 116"/>
                <a:gd name="T96" fmla="*/ 121 w 151"/>
                <a:gd name="T97" fmla="*/ 50 h 116"/>
                <a:gd name="T98" fmla="*/ 127 w 151"/>
                <a:gd name="T99" fmla="*/ 49 h 116"/>
                <a:gd name="T100" fmla="*/ 134 w 151"/>
                <a:gd name="T101" fmla="*/ 47 h 116"/>
                <a:gd name="T102" fmla="*/ 140 w 151"/>
                <a:gd name="T103" fmla="*/ 51 h 116"/>
                <a:gd name="T104" fmla="*/ 148 w 151"/>
                <a:gd name="T105" fmla="*/ 63 h 116"/>
                <a:gd name="T106" fmla="*/ 151 w 151"/>
                <a:gd name="T107" fmla="*/ 69 h 116"/>
                <a:gd name="T108" fmla="*/ 150 w 151"/>
                <a:gd name="T109" fmla="*/ 76 h 116"/>
                <a:gd name="T110" fmla="*/ 148 w 151"/>
                <a:gd name="T111" fmla="*/ 83 h 116"/>
                <a:gd name="T112" fmla="*/ 148 w 151"/>
                <a:gd name="T113" fmla="*/ 90 h 116"/>
                <a:gd name="T114" fmla="*/ 150 w 151"/>
                <a:gd name="T115" fmla="*/ 97 h 116"/>
                <a:gd name="T116" fmla="*/ 150 w 151"/>
                <a:gd name="T117" fmla="*/ 99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1" h="116">
                  <a:moveTo>
                    <a:pt x="150" y="99"/>
                  </a:moveTo>
                  <a:lnTo>
                    <a:pt x="133" y="103"/>
                  </a:lnTo>
                  <a:lnTo>
                    <a:pt x="111" y="111"/>
                  </a:lnTo>
                  <a:lnTo>
                    <a:pt x="97" y="113"/>
                  </a:lnTo>
                  <a:lnTo>
                    <a:pt x="85" y="114"/>
                  </a:lnTo>
                  <a:lnTo>
                    <a:pt x="69" y="116"/>
                  </a:lnTo>
                  <a:lnTo>
                    <a:pt x="52" y="114"/>
                  </a:lnTo>
                  <a:lnTo>
                    <a:pt x="39" y="113"/>
                  </a:lnTo>
                  <a:lnTo>
                    <a:pt x="27" y="112"/>
                  </a:lnTo>
                  <a:lnTo>
                    <a:pt x="12" y="110"/>
                  </a:lnTo>
                  <a:lnTo>
                    <a:pt x="0" y="107"/>
                  </a:lnTo>
                  <a:lnTo>
                    <a:pt x="1" y="104"/>
                  </a:lnTo>
                  <a:lnTo>
                    <a:pt x="10" y="97"/>
                  </a:lnTo>
                  <a:lnTo>
                    <a:pt x="11" y="92"/>
                  </a:lnTo>
                  <a:lnTo>
                    <a:pt x="12" y="88"/>
                  </a:lnTo>
                  <a:lnTo>
                    <a:pt x="15" y="80"/>
                  </a:lnTo>
                  <a:lnTo>
                    <a:pt x="15" y="69"/>
                  </a:lnTo>
                  <a:lnTo>
                    <a:pt x="18" y="64"/>
                  </a:lnTo>
                  <a:lnTo>
                    <a:pt x="25" y="64"/>
                  </a:lnTo>
                  <a:lnTo>
                    <a:pt x="37" y="62"/>
                  </a:lnTo>
                  <a:lnTo>
                    <a:pt x="43" y="56"/>
                  </a:lnTo>
                  <a:lnTo>
                    <a:pt x="49" y="50"/>
                  </a:lnTo>
                  <a:lnTo>
                    <a:pt x="53" y="43"/>
                  </a:lnTo>
                  <a:lnTo>
                    <a:pt x="60" y="28"/>
                  </a:lnTo>
                  <a:lnTo>
                    <a:pt x="62" y="19"/>
                  </a:lnTo>
                  <a:lnTo>
                    <a:pt x="63" y="12"/>
                  </a:lnTo>
                  <a:lnTo>
                    <a:pt x="63" y="4"/>
                  </a:lnTo>
                  <a:lnTo>
                    <a:pt x="64" y="0"/>
                  </a:lnTo>
                  <a:lnTo>
                    <a:pt x="65" y="12"/>
                  </a:lnTo>
                  <a:lnTo>
                    <a:pt x="62" y="23"/>
                  </a:lnTo>
                  <a:lnTo>
                    <a:pt x="60" y="32"/>
                  </a:lnTo>
                  <a:lnTo>
                    <a:pt x="56" y="40"/>
                  </a:lnTo>
                  <a:lnTo>
                    <a:pt x="51" y="48"/>
                  </a:lnTo>
                  <a:lnTo>
                    <a:pt x="46" y="56"/>
                  </a:lnTo>
                  <a:lnTo>
                    <a:pt x="49" y="63"/>
                  </a:lnTo>
                  <a:lnTo>
                    <a:pt x="54" y="61"/>
                  </a:lnTo>
                  <a:lnTo>
                    <a:pt x="62" y="65"/>
                  </a:lnTo>
                  <a:lnTo>
                    <a:pt x="72" y="63"/>
                  </a:lnTo>
                  <a:lnTo>
                    <a:pt x="73" y="56"/>
                  </a:lnTo>
                  <a:lnTo>
                    <a:pt x="72" y="42"/>
                  </a:lnTo>
                  <a:lnTo>
                    <a:pt x="74" y="39"/>
                  </a:lnTo>
                  <a:lnTo>
                    <a:pt x="75" y="39"/>
                  </a:lnTo>
                  <a:lnTo>
                    <a:pt x="82" y="38"/>
                  </a:lnTo>
                  <a:lnTo>
                    <a:pt x="87" y="43"/>
                  </a:lnTo>
                  <a:lnTo>
                    <a:pt x="94" y="44"/>
                  </a:lnTo>
                  <a:lnTo>
                    <a:pt x="100" y="48"/>
                  </a:lnTo>
                  <a:lnTo>
                    <a:pt x="106" y="50"/>
                  </a:lnTo>
                  <a:lnTo>
                    <a:pt x="113" y="50"/>
                  </a:lnTo>
                  <a:lnTo>
                    <a:pt x="121" y="50"/>
                  </a:lnTo>
                  <a:lnTo>
                    <a:pt x="127" y="49"/>
                  </a:lnTo>
                  <a:lnTo>
                    <a:pt x="134" y="47"/>
                  </a:lnTo>
                  <a:lnTo>
                    <a:pt x="140" y="51"/>
                  </a:lnTo>
                  <a:lnTo>
                    <a:pt x="148" y="63"/>
                  </a:lnTo>
                  <a:lnTo>
                    <a:pt x="151" y="69"/>
                  </a:lnTo>
                  <a:lnTo>
                    <a:pt x="150" y="76"/>
                  </a:lnTo>
                  <a:lnTo>
                    <a:pt x="148" y="83"/>
                  </a:lnTo>
                  <a:lnTo>
                    <a:pt x="148" y="90"/>
                  </a:lnTo>
                  <a:lnTo>
                    <a:pt x="150" y="97"/>
                  </a:lnTo>
                  <a:lnTo>
                    <a:pt x="150" y="99"/>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61" name="Freeform 58"/>
            <p:cNvSpPr>
              <a:spLocks/>
            </p:cNvSpPr>
            <p:nvPr/>
          </p:nvSpPr>
          <p:spPr bwMode="auto">
            <a:xfrm>
              <a:off x="-331" y="3122"/>
              <a:ext cx="120" cy="143"/>
            </a:xfrm>
            <a:custGeom>
              <a:avLst/>
              <a:gdLst>
                <a:gd name="T0" fmla="*/ 49 w 120"/>
                <a:gd name="T1" fmla="*/ 2 h 143"/>
                <a:gd name="T2" fmla="*/ 52 w 120"/>
                <a:gd name="T3" fmla="*/ 6 h 143"/>
                <a:gd name="T4" fmla="*/ 54 w 120"/>
                <a:gd name="T5" fmla="*/ 11 h 143"/>
                <a:gd name="T6" fmla="*/ 59 w 120"/>
                <a:gd name="T7" fmla="*/ 14 h 143"/>
                <a:gd name="T8" fmla="*/ 66 w 120"/>
                <a:gd name="T9" fmla="*/ 19 h 143"/>
                <a:gd name="T10" fmla="*/ 69 w 120"/>
                <a:gd name="T11" fmla="*/ 22 h 143"/>
                <a:gd name="T12" fmla="*/ 72 w 120"/>
                <a:gd name="T13" fmla="*/ 28 h 143"/>
                <a:gd name="T14" fmla="*/ 75 w 120"/>
                <a:gd name="T15" fmla="*/ 30 h 143"/>
                <a:gd name="T16" fmla="*/ 79 w 120"/>
                <a:gd name="T17" fmla="*/ 30 h 143"/>
                <a:gd name="T18" fmla="*/ 82 w 120"/>
                <a:gd name="T19" fmla="*/ 29 h 143"/>
                <a:gd name="T20" fmla="*/ 85 w 120"/>
                <a:gd name="T21" fmla="*/ 32 h 143"/>
                <a:gd name="T22" fmla="*/ 87 w 120"/>
                <a:gd name="T23" fmla="*/ 34 h 143"/>
                <a:gd name="T24" fmla="*/ 91 w 120"/>
                <a:gd name="T25" fmla="*/ 34 h 143"/>
                <a:gd name="T26" fmla="*/ 95 w 120"/>
                <a:gd name="T27" fmla="*/ 34 h 143"/>
                <a:gd name="T28" fmla="*/ 99 w 120"/>
                <a:gd name="T29" fmla="*/ 37 h 143"/>
                <a:gd name="T30" fmla="*/ 109 w 120"/>
                <a:gd name="T31" fmla="*/ 45 h 143"/>
                <a:gd name="T32" fmla="*/ 117 w 120"/>
                <a:gd name="T33" fmla="*/ 47 h 143"/>
                <a:gd name="T34" fmla="*/ 120 w 120"/>
                <a:gd name="T35" fmla="*/ 50 h 143"/>
                <a:gd name="T36" fmla="*/ 120 w 120"/>
                <a:gd name="T37" fmla="*/ 55 h 143"/>
                <a:gd name="T38" fmla="*/ 117 w 120"/>
                <a:gd name="T39" fmla="*/ 59 h 143"/>
                <a:gd name="T40" fmla="*/ 114 w 120"/>
                <a:gd name="T41" fmla="*/ 60 h 143"/>
                <a:gd name="T42" fmla="*/ 110 w 120"/>
                <a:gd name="T43" fmla="*/ 60 h 143"/>
                <a:gd name="T44" fmla="*/ 104 w 120"/>
                <a:gd name="T45" fmla="*/ 63 h 143"/>
                <a:gd name="T46" fmla="*/ 110 w 120"/>
                <a:gd name="T47" fmla="*/ 87 h 143"/>
                <a:gd name="T48" fmla="*/ 94 w 120"/>
                <a:gd name="T49" fmla="*/ 86 h 143"/>
                <a:gd name="T50" fmla="*/ 78 w 120"/>
                <a:gd name="T51" fmla="*/ 90 h 143"/>
                <a:gd name="T52" fmla="*/ 66 w 120"/>
                <a:gd name="T53" fmla="*/ 113 h 143"/>
                <a:gd name="T54" fmla="*/ 65 w 120"/>
                <a:gd name="T55" fmla="*/ 143 h 143"/>
                <a:gd name="T56" fmla="*/ 50 w 120"/>
                <a:gd name="T57" fmla="*/ 125 h 143"/>
                <a:gd name="T58" fmla="*/ 27 w 120"/>
                <a:gd name="T59" fmla="*/ 107 h 143"/>
                <a:gd name="T60" fmla="*/ 15 w 120"/>
                <a:gd name="T61" fmla="*/ 98 h 143"/>
                <a:gd name="T62" fmla="*/ 0 w 120"/>
                <a:gd name="T63" fmla="*/ 90 h 143"/>
                <a:gd name="T64" fmla="*/ 5 w 120"/>
                <a:gd name="T65" fmla="*/ 81 h 143"/>
                <a:gd name="T66" fmla="*/ 10 w 120"/>
                <a:gd name="T67" fmla="*/ 75 h 143"/>
                <a:gd name="T68" fmla="*/ 5 w 120"/>
                <a:gd name="T69" fmla="*/ 56 h 143"/>
                <a:gd name="T70" fmla="*/ 10 w 120"/>
                <a:gd name="T71" fmla="*/ 44 h 143"/>
                <a:gd name="T72" fmla="*/ 24 w 120"/>
                <a:gd name="T73" fmla="*/ 37 h 143"/>
                <a:gd name="T74" fmla="*/ 12 w 120"/>
                <a:gd name="T75" fmla="*/ 14 h 143"/>
                <a:gd name="T76" fmla="*/ 19 w 120"/>
                <a:gd name="T77" fmla="*/ 6 h 143"/>
                <a:gd name="T78" fmla="*/ 42 w 120"/>
                <a:gd name="T79" fmla="*/ 23 h 143"/>
                <a:gd name="T80" fmla="*/ 35 w 120"/>
                <a:gd name="T81" fmla="*/ 4 h 143"/>
                <a:gd name="T82" fmla="*/ 46 w 120"/>
                <a:gd name="T83" fmla="*/ 0 h 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 h="143">
                  <a:moveTo>
                    <a:pt x="46" y="0"/>
                  </a:moveTo>
                  <a:lnTo>
                    <a:pt x="49" y="2"/>
                  </a:lnTo>
                  <a:lnTo>
                    <a:pt x="51" y="3"/>
                  </a:lnTo>
                  <a:lnTo>
                    <a:pt x="52" y="6"/>
                  </a:lnTo>
                  <a:lnTo>
                    <a:pt x="53" y="9"/>
                  </a:lnTo>
                  <a:lnTo>
                    <a:pt x="54" y="11"/>
                  </a:lnTo>
                  <a:lnTo>
                    <a:pt x="56" y="12"/>
                  </a:lnTo>
                  <a:lnTo>
                    <a:pt x="59" y="14"/>
                  </a:lnTo>
                  <a:lnTo>
                    <a:pt x="62" y="16"/>
                  </a:lnTo>
                  <a:lnTo>
                    <a:pt x="66" y="19"/>
                  </a:lnTo>
                  <a:lnTo>
                    <a:pt x="68" y="21"/>
                  </a:lnTo>
                  <a:lnTo>
                    <a:pt x="69" y="22"/>
                  </a:lnTo>
                  <a:lnTo>
                    <a:pt x="71" y="26"/>
                  </a:lnTo>
                  <a:lnTo>
                    <a:pt x="72" y="28"/>
                  </a:lnTo>
                  <a:lnTo>
                    <a:pt x="73" y="29"/>
                  </a:lnTo>
                  <a:lnTo>
                    <a:pt x="75" y="30"/>
                  </a:lnTo>
                  <a:lnTo>
                    <a:pt x="77" y="30"/>
                  </a:lnTo>
                  <a:lnTo>
                    <a:pt x="79" y="30"/>
                  </a:lnTo>
                  <a:lnTo>
                    <a:pt x="81" y="29"/>
                  </a:lnTo>
                  <a:lnTo>
                    <a:pt x="82" y="29"/>
                  </a:lnTo>
                  <a:lnTo>
                    <a:pt x="84" y="30"/>
                  </a:lnTo>
                  <a:lnTo>
                    <a:pt x="85" y="32"/>
                  </a:lnTo>
                  <a:lnTo>
                    <a:pt x="85" y="33"/>
                  </a:lnTo>
                  <a:lnTo>
                    <a:pt x="87" y="34"/>
                  </a:lnTo>
                  <a:lnTo>
                    <a:pt x="89" y="35"/>
                  </a:lnTo>
                  <a:lnTo>
                    <a:pt x="91" y="34"/>
                  </a:lnTo>
                  <a:lnTo>
                    <a:pt x="93" y="34"/>
                  </a:lnTo>
                  <a:lnTo>
                    <a:pt x="95" y="34"/>
                  </a:lnTo>
                  <a:lnTo>
                    <a:pt x="97" y="35"/>
                  </a:lnTo>
                  <a:lnTo>
                    <a:pt x="99" y="37"/>
                  </a:lnTo>
                  <a:lnTo>
                    <a:pt x="101" y="40"/>
                  </a:lnTo>
                  <a:lnTo>
                    <a:pt x="109" y="45"/>
                  </a:lnTo>
                  <a:lnTo>
                    <a:pt x="114" y="46"/>
                  </a:lnTo>
                  <a:lnTo>
                    <a:pt x="117" y="47"/>
                  </a:lnTo>
                  <a:lnTo>
                    <a:pt x="118" y="48"/>
                  </a:lnTo>
                  <a:lnTo>
                    <a:pt x="120" y="50"/>
                  </a:lnTo>
                  <a:lnTo>
                    <a:pt x="120" y="53"/>
                  </a:lnTo>
                  <a:lnTo>
                    <a:pt x="120" y="55"/>
                  </a:lnTo>
                  <a:lnTo>
                    <a:pt x="119" y="56"/>
                  </a:lnTo>
                  <a:lnTo>
                    <a:pt x="117" y="59"/>
                  </a:lnTo>
                  <a:lnTo>
                    <a:pt x="116" y="60"/>
                  </a:lnTo>
                  <a:lnTo>
                    <a:pt x="114" y="60"/>
                  </a:lnTo>
                  <a:lnTo>
                    <a:pt x="112" y="60"/>
                  </a:lnTo>
                  <a:lnTo>
                    <a:pt x="110" y="60"/>
                  </a:lnTo>
                  <a:lnTo>
                    <a:pt x="107" y="61"/>
                  </a:lnTo>
                  <a:lnTo>
                    <a:pt x="104" y="63"/>
                  </a:lnTo>
                  <a:lnTo>
                    <a:pt x="105" y="73"/>
                  </a:lnTo>
                  <a:lnTo>
                    <a:pt x="110" y="87"/>
                  </a:lnTo>
                  <a:lnTo>
                    <a:pt x="96" y="86"/>
                  </a:lnTo>
                  <a:lnTo>
                    <a:pt x="94" y="86"/>
                  </a:lnTo>
                  <a:lnTo>
                    <a:pt x="85" y="79"/>
                  </a:lnTo>
                  <a:lnTo>
                    <a:pt x="78" y="90"/>
                  </a:lnTo>
                  <a:lnTo>
                    <a:pt x="71" y="97"/>
                  </a:lnTo>
                  <a:lnTo>
                    <a:pt x="66" y="113"/>
                  </a:lnTo>
                  <a:lnTo>
                    <a:pt x="70" y="125"/>
                  </a:lnTo>
                  <a:lnTo>
                    <a:pt x="65" y="143"/>
                  </a:lnTo>
                  <a:lnTo>
                    <a:pt x="58" y="138"/>
                  </a:lnTo>
                  <a:lnTo>
                    <a:pt x="50" y="125"/>
                  </a:lnTo>
                  <a:lnTo>
                    <a:pt x="40" y="118"/>
                  </a:lnTo>
                  <a:lnTo>
                    <a:pt x="27" y="107"/>
                  </a:lnTo>
                  <a:lnTo>
                    <a:pt x="19" y="102"/>
                  </a:lnTo>
                  <a:lnTo>
                    <a:pt x="15" y="98"/>
                  </a:lnTo>
                  <a:lnTo>
                    <a:pt x="5" y="93"/>
                  </a:lnTo>
                  <a:lnTo>
                    <a:pt x="0" y="90"/>
                  </a:lnTo>
                  <a:lnTo>
                    <a:pt x="4" y="84"/>
                  </a:lnTo>
                  <a:lnTo>
                    <a:pt x="5" y="81"/>
                  </a:lnTo>
                  <a:lnTo>
                    <a:pt x="10" y="79"/>
                  </a:lnTo>
                  <a:lnTo>
                    <a:pt x="10" y="75"/>
                  </a:lnTo>
                  <a:lnTo>
                    <a:pt x="3" y="64"/>
                  </a:lnTo>
                  <a:lnTo>
                    <a:pt x="5" y="56"/>
                  </a:lnTo>
                  <a:lnTo>
                    <a:pt x="3" y="49"/>
                  </a:lnTo>
                  <a:lnTo>
                    <a:pt x="10" y="44"/>
                  </a:lnTo>
                  <a:lnTo>
                    <a:pt x="15" y="44"/>
                  </a:lnTo>
                  <a:lnTo>
                    <a:pt x="24" y="37"/>
                  </a:lnTo>
                  <a:lnTo>
                    <a:pt x="20" y="28"/>
                  </a:lnTo>
                  <a:lnTo>
                    <a:pt x="12" y="14"/>
                  </a:lnTo>
                  <a:lnTo>
                    <a:pt x="13" y="6"/>
                  </a:lnTo>
                  <a:lnTo>
                    <a:pt x="19" y="6"/>
                  </a:lnTo>
                  <a:lnTo>
                    <a:pt x="26" y="15"/>
                  </a:lnTo>
                  <a:lnTo>
                    <a:pt x="42" y="23"/>
                  </a:lnTo>
                  <a:lnTo>
                    <a:pt x="44" y="19"/>
                  </a:lnTo>
                  <a:lnTo>
                    <a:pt x="35" y="4"/>
                  </a:lnTo>
                  <a:lnTo>
                    <a:pt x="42" y="2"/>
                  </a:lnTo>
                  <a:lnTo>
                    <a:pt x="46" y="0"/>
                  </a:lnTo>
                  <a:close/>
                </a:path>
              </a:pathLst>
            </a:custGeom>
            <a:solidFill>
              <a:schemeClr val="bg1">
                <a:lumMod val="75000"/>
              </a:schemeClr>
            </a:solidFill>
            <a:ln w="6350" cmpd="sng">
              <a:solidFill>
                <a:schemeClr val="bg1"/>
              </a:solidFill>
              <a:round/>
              <a:headEnd/>
              <a:tailEnd/>
            </a:ln>
          </p:spPr>
          <p:txBody>
            <a:bodyPr/>
            <a:lstStyle/>
            <a:p>
              <a:endParaRPr lang="it-IT"/>
            </a:p>
          </p:txBody>
        </p:sp>
        <p:sp>
          <p:nvSpPr>
            <p:cNvPr id="62" name="Freeform 59"/>
            <p:cNvSpPr>
              <a:spLocks/>
            </p:cNvSpPr>
            <p:nvPr/>
          </p:nvSpPr>
          <p:spPr bwMode="auto">
            <a:xfrm>
              <a:off x="-121" y="805"/>
              <a:ext cx="944" cy="2033"/>
            </a:xfrm>
            <a:custGeom>
              <a:avLst/>
              <a:gdLst>
                <a:gd name="T0" fmla="*/ 438 w 944"/>
                <a:gd name="T1" fmla="*/ 1533 h 2033"/>
                <a:gd name="T2" fmla="*/ 404 w 944"/>
                <a:gd name="T3" fmla="*/ 1484 h 2033"/>
                <a:gd name="T4" fmla="*/ 392 w 944"/>
                <a:gd name="T5" fmla="*/ 1445 h 2033"/>
                <a:gd name="T6" fmla="*/ 453 w 944"/>
                <a:gd name="T7" fmla="*/ 1415 h 2033"/>
                <a:gd name="T8" fmla="*/ 415 w 944"/>
                <a:gd name="T9" fmla="*/ 1391 h 2033"/>
                <a:gd name="T10" fmla="*/ 374 w 944"/>
                <a:gd name="T11" fmla="*/ 1369 h 2033"/>
                <a:gd name="T12" fmla="*/ 338 w 944"/>
                <a:gd name="T13" fmla="*/ 1310 h 2033"/>
                <a:gd name="T14" fmla="*/ 317 w 944"/>
                <a:gd name="T15" fmla="*/ 1263 h 2033"/>
                <a:gd name="T16" fmla="*/ 265 w 944"/>
                <a:gd name="T17" fmla="*/ 1260 h 2033"/>
                <a:gd name="T18" fmla="*/ 216 w 944"/>
                <a:gd name="T19" fmla="*/ 1247 h 2033"/>
                <a:gd name="T20" fmla="*/ 169 w 944"/>
                <a:gd name="T21" fmla="*/ 1197 h 2033"/>
                <a:gd name="T22" fmla="*/ 151 w 944"/>
                <a:gd name="T23" fmla="*/ 1150 h 2033"/>
                <a:gd name="T24" fmla="*/ 145 w 944"/>
                <a:gd name="T25" fmla="*/ 1110 h 2033"/>
                <a:gd name="T26" fmla="*/ 98 w 944"/>
                <a:gd name="T27" fmla="*/ 1039 h 2033"/>
                <a:gd name="T28" fmla="*/ 134 w 944"/>
                <a:gd name="T29" fmla="*/ 974 h 2033"/>
                <a:gd name="T30" fmla="*/ 132 w 944"/>
                <a:gd name="T31" fmla="*/ 950 h 2033"/>
                <a:gd name="T32" fmla="*/ 175 w 944"/>
                <a:gd name="T33" fmla="*/ 917 h 2033"/>
                <a:gd name="T34" fmla="*/ 193 w 944"/>
                <a:gd name="T35" fmla="*/ 901 h 2033"/>
                <a:gd name="T36" fmla="*/ 125 w 944"/>
                <a:gd name="T37" fmla="*/ 878 h 2033"/>
                <a:gd name="T38" fmla="*/ 97 w 944"/>
                <a:gd name="T39" fmla="*/ 883 h 2033"/>
                <a:gd name="T40" fmla="*/ 173 w 944"/>
                <a:gd name="T41" fmla="*/ 760 h 2033"/>
                <a:gd name="T42" fmla="*/ 154 w 944"/>
                <a:gd name="T43" fmla="*/ 627 h 2033"/>
                <a:gd name="T44" fmla="*/ 96 w 944"/>
                <a:gd name="T45" fmla="*/ 485 h 2033"/>
                <a:gd name="T46" fmla="*/ 58 w 944"/>
                <a:gd name="T47" fmla="*/ 323 h 2033"/>
                <a:gd name="T48" fmla="*/ 11 w 944"/>
                <a:gd name="T49" fmla="*/ 188 h 2033"/>
                <a:gd name="T50" fmla="*/ 52 w 944"/>
                <a:gd name="T51" fmla="*/ 120 h 2033"/>
                <a:gd name="T52" fmla="*/ 75 w 944"/>
                <a:gd name="T53" fmla="*/ 115 h 2033"/>
                <a:gd name="T54" fmla="*/ 87 w 944"/>
                <a:gd name="T55" fmla="*/ 101 h 2033"/>
                <a:gd name="T56" fmla="*/ 113 w 944"/>
                <a:gd name="T57" fmla="*/ 107 h 2033"/>
                <a:gd name="T58" fmla="*/ 96 w 944"/>
                <a:gd name="T59" fmla="*/ 122 h 2033"/>
                <a:gd name="T60" fmla="*/ 101 w 944"/>
                <a:gd name="T61" fmla="*/ 133 h 2033"/>
                <a:gd name="T62" fmla="*/ 116 w 944"/>
                <a:gd name="T63" fmla="*/ 134 h 2033"/>
                <a:gd name="T64" fmla="*/ 132 w 944"/>
                <a:gd name="T65" fmla="*/ 141 h 2033"/>
                <a:gd name="T66" fmla="*/ 157 w 944"/>
                <a:gd name="T67" fmla="*/ 136 h 2033"/>
                <a:gd name="T68" fmla="*/ 191 w 944"/>
                <a:gd name="T69" fmla="*/ 132 h 2033"/>
                <a:gd name="T70" fmla="*/ 361 w 944"/>
                <a:gd name="T71" fmla="*/ 178 h 2033"/>
                <a:gd name="T72" fmla="*/ 324 w 944"/>
                <a:gd name="T73" fmla="*/ 343 h 2033"/>
                <a:gd name="T74" fmla="*/ 172 w 944"/>
                <a:gd name="T75" fmla="*/ 352 h 2033"/>
                <a:gd name="T76" fmla="*/ 263 w 944"/>
                <a:gd name="T77" fmla="*/ 434 h 2033"/>
                <a:gd name="T78" fmla="*/ 322 w 944"/>
                <a:gd name="T79" fmla="*/ 509 h 2033"/>
                <a:gd name="T80" fmla="*/ 335 w 944"/>
                <a:gd name="T81" fmla="*/ 462 h 2033"/>
                <a:gd name="T82" fmla="*/ 401 w 944"/>
                <a:gd name="T83" fmla="*/ 443 h 2033"/>
                <a:gd name="T84" fmla="*/ 441 w 944"/>
                <a:gd name="T85" fmla="*/ 343 h 2033"/>
                <a:gd name="T86" fmla="*/ 527 w 944"/>
                <a:gd name="T87" fmla="*/ 281 h 2033"/>
                <a:gd name="T88" fmla="*/ 501 w 944"/>
                <a:gd name="T89" fmla="*/ 195 h 2033"/>
                <a:gd name="T90" fmla="*/ 476 w 944"/>
                <a:gd name="T91" fmla="*/ 86 h 2033"/>
                <a:gd name="T92" fmla="*/ 545 w 944"/>
                <a:gd name="T93" fmla="*/ 171 h 2033"/>
                <a:gd name="T94" fmla="*/ 631 w 944"/>
                <a:gd name="T95" fmla="*/ 88 h 2033"/>
                <a:gd name="T96" fmla="*/ 944 w 944"/>
                <a:gd name="T97" fmla="*/ 1524 h 2033"/>
                <a:gd name="T98" fmla="*/ 833 w 944"/>
                <a:gd name="T99" fmla="*/ 1996 h 2033"/>
                <a:gd name="T100" fmla="*/ 895 w 944"/>
                <a:gd name="T101" fmla="*/ 1886 h 2033"/>
                <a:gd name="T102" fmla="*/ 872 w 944"/>
                <a:gd name="T103" fmla="*/ 1814 h 2033"/>
                <a:gd name="T104" fmla="*/ 907 w 944"/>
                <a:gd name="T105" fmla="*/ 1758 h 2033"/>
                <a:gd name="T106" fmla="*/ 923 w 944"/>
                <a:gd name="T107" fmla="*/ 1696 h 2033"/>
                <a:gd name="T108" fmla="*/ 908 w 944"/>
                <a:gd name="T109" fmla="*/ 1658 h 2033"/>
                <a:gd name="T110" fmla="*/ 899 w 944"/>
                <a:gd name="T111" fmla="*/ 1601 h 2033"/>
                <a:gd name="T112" fmla="*/ 833 w 944"/>
                <a:gd name="T113" fmla="*/ 1605 h 2033"/>
                <a:gd name="T114" fmla="*/ 788 w 944"/>
                <a:gd name="T115" fmla="*/ 1611 h 2033"/>
                <a:gd name="T116" fmla="*/ 698 w 944"/>
                <a:gd name="T117" fmla="*/ 1610 h 2033"/>
                <a:gd name="T118" fmla="*/ 645 w 944"/>
                <a:gd name="T119" fmla="*/ 1594 h 2033"/>
                <a:gd name="T120" fmla="*/ 576 w 944"/>
                <a:gd name="T121" fmla="*/ 1564 h 2033"/>
                <a:gd name="T122" fmla="*/ 545 w 944"/>
                <a:gd name="T123" fmla="*/ 1507 h 2033"/>
                <a:gd name="T124" fmla="*/ 496 w 944"/>
                <a:gd name="T125" fmla="*/ 1497 h 20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44" h="2033">
                  <a:moveTo>
                    <a:pt x="475" y="1507"/>
                  </a:moveTo>
                  <a:lnTo>
                    <a:pt x="460" y="1508"/>
                  </a:lnTo>
                  <a:lnTo>
                    <a:pt x="454" y="1514"/>
                  </a:lnTo>
                  <a:lnTo>
                    <a:pt x="454" y="1522"/>
                  </a:lnTo>
                  <a:lnTo>
                    <a:pt x="451" y="1528"/>
                  </a:lnTo>
                  <a:lnTo>
                    <a:pt x="446" y="1534"/>
                  </a:lnTo>
                  <a:lnTo>
                    <a:pt x="438" y="1533"/>
                  </a:lnTo>
                  <a:lnTo>
                    <a:pt x="432" y="1530"/>
                  </a:lnTo>
                  <a:lnTo>
                    <a:pt x="423" y="1511"/>
                  </a:lnTo>
                  <a:lnTo>
                    <a:pt x="422" y="1504"/>
                  </a:lnTo>
                  <a:lnTo>
                    <a:pt x="417" y="1498"/>
                  </a:lnTo>
                  <a:lnTo>
                    <a:pt x="410" y="1495"/>
                  </a:lnTo>
                  <a:lnTo>
                    <a:pt x="410" y="1488"/>
                  </a:lnTo>
                  <a:lnTo>
                    <a:pt x="404" y="1484"/>
                  </a:lnTo>
                  <a:lnTo>
                    <a:pt x="405" y="1477"/>
                  </a:lnTo>
                  <a:lnTo>
                    <a:pt x="402" y="1470"/>
                  </a:lnTo>
                  <a:lnTo>
                    <a:pt x="395" y="1467"/>
                  </a:lnTo>
                  <a:lnTo>
                    <a:pt x="389" y="1463"/>
                  </a:lnTo>
                  <a:lnTo>
                    <a:pt x="386" y="1456"/>
                  </a:lnTo>
                  <a:lnTo>
                    <a:pt x="392" y="1452"/>
                  </a:lnTo>
                  <a:lnTo>
                    <a:pt x="392" y="1445"/>
                  </a:lnTo>
                  <a:lnTo>
                    <a:pt x="397" y="1441"/>
                  </a:lnTo>
                  <a:lnTo>
                    <a:pt x="404" y="1440"/>
                  </a:lnTo>
                  <a:lnTo>
                    <a:pt x="417" y="1446"/>
                  </a:lnTo>
                  <a:lnTo>
                    <a:pt x="432" y="1444"/>
                  </a:lnTo>
                  <a:lnTo>
                    <a:pt x="446" y="1427"/>
                  </a:lnTo>
                  <a:lnTo>
                    <a:pt x="448" y="1420"/>
                  </a:lnTo>
                  <a:lnTo>
                    <a:pt x="453" y="1415"/>
                  </a:lnTo>
                  <a:lnTo>
                    <a:pt x="449" y="1403"/>
                  </a:lnTo>
                  <a:lnTo>
                    <a:pt x="440" y="1404"/>
                  </a:lnTo>
                  <a:lnTo>
                    <a:pt x="435" y="1400"/>
                  </a:lnTo>
                  <a:lnTo>
                    <a:pt x="435" y="1393"/>
                  </a:lnTo>
                  <a:lnTo>
                    <a:pt x="428" y="1392"/>
                  </a:lnTo>
                  <a:lnTo>
                    <a:pt x="422" y="1389"/>
                  </a:lnTo>
                  <a:lnTo>
                    <a:pt x="415" y="1391"/>
                  </a:lnTo>
                  <a:lnTo>
                    <a:pt x="402" y="1397"/>
                  </a:lnTo>
                  <a:lnTo>
                    <a:pt x="397" y="1391"/>
                  </a:lnTo>
                  <a:lnTo>
                    <a:pt x="396" y="1384"/>
                  </a:lnTo>
                  <a:lnTo>
                    <a:pt x="394" y="1378"/>
                  </a:lnTo>
                  <a:lnTo>
                    <a:pt x="388" y="1373"/>
                  </a:lnTo>
                  <a:lnTo>
                    <a:pt x="381" y="1372"/>
                  </a:lnTo>
                  <a:lnTo>
                    <a:pt x="374" y="1369"/>
                  </a:lnTo>
                  <a:lnTo>
                    <a:pt x="369" y="1364"/>
                  </a:lnTo>
                  <a:lnTo>
                    <a:pt x="352" y="1342"/>
                  </a:lnTo>
                  <a:lnTo>
                    <a:pt x="348" y="1336"/>
                  </a:lnTo>
                  <a:lnTo>
                    <a:pt x="337" y="1328"/>
                  </a:lnTo>
                  <a:lnTo>
                    <a:pt x="333" y="1322"/>
                  </a:lnTo>
                  <a:lnTo>
                    <a:pt x="333" y="1315"/>
                  </a:lnTo>
                  <a:lnTo>
                    <a:pt x="338" y="1310"/>
                  </a:lnTo>
                  <a:lnTo>
                    <a:pt x="337" y="1296"/>
                  </a:lnTo>
                  <a:lnTo>
                    <a:pt x="334" y="1290"/>
                  </a:lnTo>
                  <a:lnTo>
                    <a:pt x="328" y="1286"/>
                  </a:lnTo>
                  <a:lnTo>
                    <a:pt x="327" y="1279"/>
                  </a:lnTo>
                  <a:lnTo>
                    <a:pt x="327" y="1272"/>
                  </a:lnTo>
                  <a:lnTo>
                    <a:pt x="324" y="1263"/>
                  </a:lnTo>
                  <a:lnTo>
                    <a:pt x="317" y="1263"/>
                  </a:lnTo>
                  <a:lnTo>
                    <a:pt x="301" y="1250"/>
                  </a:lnTo>
                  <a:lnTo>
                    <a:pt x="295" y="1248"/>
                  </a:lnTo>
                  <a:lnTo>
                    <a:pt x="288" y="1249"/>
                  </a:lnTo>
                  <a:lnTo>
                    <a:pt x="281" y="1250"/>
                  </a:lnTo>
                  <a:lnTo>
                    <a:pt x="275" y="1253"/>
                  </a:lnTo>
                  <a:lnTo>
                    <a:pt x="271" y="1258"/>
                  </a:lnTo>
                  <a:lnTo>
                    <a:pt x="265" y="1260"/>
                  </a:lnTo>
                  <a:lnTo>
                    <a:pt x="260" y="1266"/>
                  </a:lnTo>
                  <a:lnTo>
                    <a:pt x="255" y="1269"/>
                  </a:lnTo>
                  <a:lnTo>
                    <a:pt x="252" y="1252"/>
                  </a:lnTo>
                  <a:lnTo>
                    <a:pt x="249" y="1251"/>
                  </a:lnTo>
                  <a:lnTo>
                    <a:pt x="241" y="1247"/>
                  </a:lnTo>
                  <a:lnTo>
                    <a:pt x="222" y="1252"/>
                  </a:lnTo>
                  <a:lnTo>
                    <a:pt x="216" y="1247"/>
                  </a:lnTo>
                  <a:lnTo>
                    <a:pt x="210" y="1245"/>
                  </a:lnTo>
                  <a:lnTo>
                    <a:pt x="196" y="1250"/>
                  </a:lnTo>
                  <a:lnTo>
                    <a:pt x="194" y="1244"/>
                  </a:lnTo>
                  <a:lnTo>
                    <a:pt x="190" y="1224"/>
                  </a:lnTo>
                  <a:lnTo>
                    <a:pt x="186" y="1219"/>
                  </a:lnTo>
                  <a:lnTo>
                    <a:pt x="183" y="1212"/>
                  </a:lnTo>
                  <a:lnTo>
                    <a:pt x="169" y="1197"/>
                  </a:lnTo>
                  <a:lnTo>
                    <a:pt x="168" y="1191"/>
                  </a:lnTo>
                  <a:lnTo>
                    <a:pt x="162" y="1188"/>
                  </a:lnTo>
                  <a:lnTo>
                    <a:pt x="155" y="1187"/>
                  </a:lnTo>
                  <a:lnTo>
                    <a:pt x="157" y="1174"/>
                  </a:lnTo>
                  <a:lnTo>
                    <a:pt x="157" y="1161"/>
                  </a:lnTo>
                  <a:lnTo>
                    <a:pt x="155" y="1155"/>
                  </a:lnTo>
                  <a:lnTo>
                    <a:pt x="151" y="1150"/>
                  </a:lnTo>
                  <a:lnTo>
                    <a:pt x="145" y="1147"/>
                  </a:lnTo>
                  <a:lnTo>
                    <a:pt x="141" y="1142"/>
                  </a:lnTo>
                  <a:lnTo>
                    <a:pt x="135" y="1137"/>
                  </a:lnTo>
                  <a:lnTo>
                    <a:pt x="133" y="1132"/>
                  </a:lnTo>
                  <a:lnTo>
                    <a:pt x="135" y="1126"/>
                  </a:lnTo>
                  <a:lnTo>
                    <a:pt x="139" y="1113"/>
                  </a:lnTo>
                  <a:lnTo>
                    <a:pt x="145" y="1110"/>
                  </a:lnTo>
                  <a:lnTo>
                    <a:pt x="142" y="1104"/>
                  </a:lnTo>
                  <a:lnTo>
                    <a:pt x="141" y="1098"/>
                  </a:lnTo>
                  <a:lnTo>
                    <a:pt x="126" y="1086"/>
                  </a:lnTo>
                  <a:lnTo>
                    <a:pt x="122" y="1074"/>
                  </a:lnTo>
                  <a:lnTo>
                    <a:pt x="115" y="1073"/>
                  </a:lnTo>
                  <a:lnTo>
                    <a:pt x="109" y="1055"/>
                  </a:lnTo>
                  <a:lnTo>
                    <a:pt x="98" y="1039"/>
                  </a:lnTo>
                  <a:lnTo>
                    <a:pt x="97" y="1033"/>
                  </a:lnTo>
                  <a:lnTo>
                    <a:pt x="102" y="1028"/>
                  </a:lnTo>
                  <a:lnTo>
                    <a:pt x="124" y="1018"/>
                  </a:lnTo>
                  <a:lnTo>
                    <a:pt x="130" y="1014"/>
                  </a:lnTo>
                  <a:lnTo>
                    <a:pt x="141" y="991"/>
                  </a:lnTo>
                  <a:lnTo>
                    <a:pt x="139" y="980"/>
                  </a:lnTo>
                  <a:lnTo>
                    <a:pt x="134" y="974"/>
                  </a:lnTo>
                  <a:lnTo>
                    <a:pt x="125" y="969"/>
                  </a:lnTo>
                  <a:lnTo>
                    <a:pt x="123" y="968"/>
                  </a:lnTo>
                  <a:lnTo>
                    <a:pt x="123" y="963"/>
                  </a:lnTo>
                  <a:lnTo>
                    <a:pt x="119" y="952"/>
                  </a:lnTo>
                  <a:lnTo>
                    <a:pt x="120" y="945"/>
                  </a:lnTo>
                  <a:lnTo>
                    <a:pt x="126" y="946"/>
                  </a:lnTo>
                  <a:lnTo>
                    <a:pt x="132" y="950"/>
                  </a:lnTo>
                  <a:lnTo>
                    <a:pt x="135" y="946"/>
                  </a:lnTo>
                  <a:lnTo>
                    <a:pt x="137" y="939"/>
                  </a:lnTo>
                  <a:lnTo>
                    <a:pt x="141" y="935"/>
                  </a:lnTo>
                  <a:lnTo>
                    <a:pt x="148" y="938"/>
                  </a:lnTo>
                  <a:lnTo>
                    <a:pt x="157" y="930"/>
                  </a:lnTo>
                  <a:lnTo>
                    <a:pt x="161" y="919"/>
                  </a:lnTo>
                  <a:lnTo>
                    <a:pt x="175" y="917"/>
                  </a:lnTo>
                  <a:lnTo>
                    <a:pt x="182" y="918"/>
                  </a:lnTo>
                  <a:lnTo>
                    <a:pt x="196" y="918"/>
                  </a:lnTo>
                  <a:lnTo>
                    <a:pt x="202" y="917"/>
                  </a:lnTo>
                  <a:lnTo>
                    <a:pt x="206" y="913"/>
                  </a:lnTo>
                  <a:lnTo>
                    <a:pt x="204" y="909"/>
                  </a:lnTo>
                  <a:lnTo>
                    <a:pt x="194" y="908"/>
                  </a:lnTo>
                  <a:lnTo>
                    <a:pt x="193" y="901"/>
                  </a:lnTo>
                  <a:lnTo>
                    <a:pt x="184" y="898"/>
                  </a:lnTo>
                  <a:lnTo>
                    <a:pt x="177" y="897"/>
                  </a:lnTo>
                  <a:lnTo>
                    <a:pt x="156" y="904"/>
                  </a:lnTo>
                  <a:lnTo>
                    <a:pt x="136" y="894"/>
                  </a:lnTo>
                  <a:lnTo>
                    <a:pt x="132" y="895"/>
                  </a:lnTo>
                  <a:lnTo>
                    <a:pt x="127" y="889"/>
                  </a:lnTo>
                  <a:lnTo>
                    <a:pt x="125" y="878"/>
                  </a:lnTo>
                  <a:lnTo>
                    <a:pt x="128" y="879"/>
                  </a:lnTo>
                  <a:lnTo>
                    <a:pt x="132" y="884"/>
                  </a:lnTo>
                  <a:lnTo>
                    <a:pt x="131" y="866"/>
                  </a:lnTo>
                  <a:lnTo>
                    <a:pt x="129" y="862"/>
                  </a:lnTo>
                  <a:lnTo>
                    <a:pt x="117" y="872"/>
                  </a:lnTo>
                  <a:lnTo>
                    <a:pt x="111" y="882"/>
                  </a:lnTo>
                  <a:lnTo>
                    <a:pt x="97" y="883"/>
                  </a:lnTo>
                  <a:lnTo>
                    <a:pt x="92" y="883"/>
                  </a:lnTo>
                  <a:lnTo>
                    <a:pt x="104" y="874"/>
                  </a:lnTo>
                  <a:lnTo>
                    <a:pt x="115" y="858"/>
                  </a:lnTo>
                  <a:lnTo>
                    <a:pt x="143" y="816"/>
                  </a:lnTo>
                  <a:lnTo>
                    <a:pt x="154" y="799"/>
                  </a:lnTo>
                  <a:lnTo>
                    <a:pt x="164" y="778"/>
                  </a:lnTo>
                  <a:lnTo>
                    <a:pt x="173" y="760"/>
                  </a:lnTo>
                  <a:lnTo>
                    <a:pt x="181" y="741"/>
                  </a:lnTo>
                  <a:lnTo>
                    <a:pt x="195" y="708"/>
                  </a:lnTo>
                  <a:lnTo>
                    <a:pt x="200" y="680"/>
                  </a:lnTo>
                  <a:lnTo>
                    <a:pt x="195" y="654"/>
                  </a:lnTo>
                  <a:lnTo>
                    <a:pt x="183" y="648"/>
                  </a:lnTo>
                  <a:lnTo>
                    <a:pt x="171" y="634"/>
                  </a:lnTo>
                  <a:lnTo>
                    <a:pt x="154" y="627"/>
                  </a:lnTo>
                  <a:lnTo>
                    <a:pt x="140" y="609"/>
                  </a:lnTo>
                  <a:lnTo>
                    <a:pt x="145" y="587"/>
                  </a:lnTo>
                  <a:lnTo>
                    <a:pt x="143" y="562"/>
                  </a:lnTo>
                  <a:lnTo>
                    <a:pt x="124" y="545"/>
                  </a:lnTo>
                  <a:lnTo>
                    <a:pt x="115" y="523"/>
                  </a:lnTo>
                  <a:lnTo>
                    <a:pt x="101" y="510"/>
                  </a:lnTo>
                  <a:lnTo>
                    <a:pt x="96" y="485"/>
                  </a:lnTo>
                  <a:lnTo>
                    <a:pt x="95" y="461"/>
                  </a:lnTo>
                  <a:lnTo>
                    <a:pt x="96" y="433"/>
                  </a:lnTo>
                  <a:lnTo>
                    <a:pt x="84" y="414"/>
                  </a:lnTo>
                  <a:lnTo>
                    <a:pt x="72" y="400"/>
                  </a:lnTo>
                  <a:lnTo>
                    <a:pt x="62" y="380"/>
                  </a:lnTo>
                  <a:lnTo>
                    <a:pt x="53" y="350"/>
                  </a:lnTo>
                  <a:lnTo>
                    <a:pt x="58" y="323"/>
                  </a:lnTo>
                  <a:lnTo>
                    <a:pt x="60" y="288"/>
                  </a:lnTo>
                  <a:lnTo>
                    <a:pt x="44" y="272"/>
                  </a:lnTo>
                  <a:lnTo>
                    <a:pt x="28" y="260"/>
                  </a:lnTo>
                  <a:lnTo>
                    <a:pt x="10" y="254"/>
                  </a:lnTo>
                  <a:lnTo>
                    <a:pt x="0" y="226"/>
                  </a:lnTo>
                  <a:lnTo>
                    <a:pt x="1" y="201"/>
                  </a:lnTo>
                  <a:lnTo>
                    <a:pt x="11" y="188"/>
                  </a:lnTo>
                  <a:lnTo>
                    <a:pt x="16" y="170"/>
                  </a:lnTo>
                  <a:lnTo>
                    <a:pt x="31" y="157"/>
                  </a:lnTo>
                  <a:lnTo>
                    <a:pt x="34" y="140"/>
                  </a:lnTo>
                  <a:lnTo>
                    <a:pt x="42" y="139"/>
                  </a:lnTo>
                  <a:lnTo>
                    <a:pt x="51" y="139"/>
                  </a:lnTo>
                  <a:lnTo>
                    <a:pt x="54" y="121"/>
                  </a:lnTo>
                  <a:lnTo>
                    <a:pt x="52" y="120"/>
                  </a:lnTo>
                  <a:lnTo>
                    <a:pt x="59" y="121"/>
                  </a:lnTo>
                  <a:lnTo>
                    <a:pt x="64" y="122"/>
                  </a:lnTo>
                  <a:lnTo>
                    <a:pt x="68" y="123"/>
                  </a:lnTo>
                  <a:lnTo>
                    <a:pt x="71" y="126"/>
                  </a:lnTo>
                  <a:lnTo>
                    <a:pt x="76" y="125"/>
                  </a:lnTo>
                  <a:lnTo>
                    <a:pt x="78" y="121"/>
                  </a:lnTo>
                  <a:lnTo>
                    <a:pt x="75" y="115"/>
                  </a:lnTo>
                  <a:lnTo>
                    <a:pt x="75" y="111"/>
                  </a:lnTo>
                  <a:lnTo>
                    <a:pt x="79" y="114"/>
                  </a:lnTo>
                  <a:lnTo>
                    <a:pt x="83" y="112"/>
                  </a:lnTo>
                  <a:lnTo>
                    <a:pt x="81" y="104"/>
                  </a:lnTo>
                  <a:lnTo>
                    <a:pt x="77" y="100"/>
                  </a:lnTo>
                  <a:lnTo>
                    <a:pt x="80" y="101"/>
                  </a:lnTo>
                  <a:lnTo>
                    <a:pt x="87" y="101"/>
                  </a:lnTo>
                  <a:lnTo>
                    <a:pt x="95" y="104"/>
                  </a:lnTo>
                  <a:lnTo>
                    <a:pt x="97" y="106"/>
                  </a:lnTo>
                  <a:lnTo>
                    <a:pt x="101" y="108"/>
                  </a:lnTo>
                  <a:lnTo>
                    <a:pt x="105" y="107"/>
                  </a:lnTo>
                  <a:lnTo>
                    <a:pt x="109" y="107"/>
                  </a:lnTo>
                  <a:lnTo>
                    <a:pt x="110" y="108"/>
                  </a:lnTo>
                  <a:lnTo>
                    <a:pt x="113" y="107"/>
                  </a:lnTo>
                  <a:lnTo>
                    <a:pt x="116" y="108"/>
                  </a:lnTo>
                  <a:lnTo>
                    <a:pt x="116" y="113"/>
                  </a:lnTo>
                  <a:lnTo>
                    <a:pt x="113" y="122"/>
                  </a:lnTo>
                  <a:lnTo>
                    <a:pt x="109" y="122"/>
                  </a:lnTo>
                  <a:lnTo>
                    <a:pt x="103" y="123"/>
                  </a:lnTo>
                  <a:lnTo>
                    <a:pt x="99" y="121"/>
                  </a:lnTo>
                  <a:lnTo>
                    <a:pt x="96" y="122"/>
                  </a:lnTo>
                  <a:lnTo>
                    <a:pt x="92" y="120"/>
                  </a:lnTo>
                  <a:lnTo>
                    <a:pt x="89" y="114"/>
                  </a:lnTo>
                  <a:lnTo>
                    <a:pt x="88" y="123"/>
                  </a:lnTo>
                  <a:lnTo>
                    <a:pt x="89" y="130"/>
                  </a:lnTo>
                  <a:lnTo>
                    <a:pt x="97" y="127"/>
                  </a:lnTo>
                  <a:lnTo>
                    <a:pt x="100" y="130"/>
                  </a:lnTo>
                  <a:lnTo>
                    <a:pt x="101" y="133"/>
                  </a:lnTo>
                  <a:lnTo>
                    <a:pt x="101" y="137"/>
                  </a:lnTo>
                  <a:lnTo>
                    <a:pt x="105" y="134"/>
                  </a:lnTo>
                  <a:lnTo>
                    <a:pt x="108" y="132"/>
                  </a:lnTo>
                  <a:lnTo>
                    <a:pt x="112" y="131"/>
                  </a:lnTo>
                  <a:lnTo>
                    <a:pt x="113" y="132"/>
                  </a:lnTo>
                  <a:lnTo>
                    <a:pt x="114" y="137"/>
                  </a:lnTo>
                  <a:lnTo>
                    <a:pt x="116" y="134"/>
                  </a:lnTo>
                  <a:lnTo>
                    <a:pt x="119" y="132"/>
                  </a:lnTo>
                  <a:lnTo>
                    <a:pt x="119" y="143"/>
                  </a:lnTo>
                  <a:lnTo>
                    <a:pt x="123" y="138"/>
                  </a:lnTo>
                  <a:lnTo>
                    <a:pt x="127" y="132"/>
                  </a:lnTo>
                  <a:lnTo>
                    <a:pt x="129" y="133"/>
                  </a:lnTo>
                  <a:lnTo>
                    <a:pt x="129" y="140"/>
                  </a:lnTo>
                  <a:lnTo>
                    <a:pt x="132" y="141"/>
                  </a:lnTo>
                  <a:lnTo>
                    <a:pt x="134" y="144"/>
                  </a:lnTo>
                  <a:lnTo>
                    <a:pt x="135" y="145"/>
                  </a:lnTo>
                  <a:lnTo>
                    <a:pt x="138" y="141"/>
                  </a:lnTo>
                  <a:lnTo>
                    <a:pt x="143" y="140"/>
                  </a:lnTo>
                  <a:lnTo>
                    <a:pt x="147" y="138"/>
                  </a:lnTo>
                  <a:lnTo>
                    <a:pt x="148" y="134"/>
                  </a:lnTo>
                  <a:lnTo>
                    <a:pt x="157" y="136"/>
                  </a:lnTo>
                  <a:lnTo>
                    <a:pt x="163" y="135"/>
                  </a:lnTo>
                  <a:lnTo>
                    <a:pt x="170" y="135"/>
                  </a:lnTo>
                  <a:lnTo>
                    <a:pt x="177" y="134"/>
                  </a:lnTo>
                  <a:lnTo>
                    <a:pt x="182" y="135"/>
                  </a:lnTo>
                  <a:lnTo>
                    <a:pt x="187" y="136"/>
                  </a:lnTo>
                  <a:lnTo>
                    <a:pt x="190" y="135"/>
                  </a:lnTo>
                  <a:lnTo>
                    <a:pt x="191" y="132"/>
                  </a:lnTo>
                  <a:lnTo>
                    <a:pt x="189" y="130"/>
                  </a:lnTo>
                  <a:lnTo>
                    <a:pt x="207" y="128"/>
                  </a:lnTo>
                  <a:lnTo>
                    <a:pt x="248" y="137"/>
                  </a:lnTo>
                  <a:lnTo>
                    <a:pt x="286" y="153"/>
                  </a:lnTo>
                  <a:lnTo>
                    <a:pt x="309" y="172"/>
                  </a:lnTo>
                  <a:lnTo>
                    <a:pt x="325" y="169"/>
                  </a:lnTo>
                  <a:lnTo>
                    <a:pt x="361" y="178"/>
                  </a:lnTo>
                  <a:lnTo>
                    <a:pt x="398" y="193"/>
                  </a:lnTo>
                  <a:lnTo>
                    <a:pt x="421" y="221"/>
                  </a:lnTo>
                  <a:lnTo>
                    <a:pt x="436" y="259"/>
                  </a:lnTo>
                  <a:lnTo>
                    <a:pt x="425" y="293"/>
                  </a:lnTo>
                  <a:lnTo>
                    <a:pt x="398" y="325"/>
                  </a:lnTo>
                  <a:lnTo>
                    <a:pt x="363" y="344"/>
                  </a:lnTo>
                  <a:lnTo>
                    <a:pt x="324" y="343"/>
                  </a:lnTo>
                  <a:lnTo>
                    <a:pt x="290" y="347"/>
                  </a:lnTo>
                  <a:lnTo>
                    <a:pt x="259" y="349"/>
                  </a:lnTo>
                  <a:lnTo>
                    <a:pt x="221" y="339"/>
                  </a:lnTo>
                  <a:lnTo>
                    <a:pt x="179" y="336"/>
                  </a:lnTo>
                  <a:lnTo>
                    <a:pt x="143" y="317"/>
                  </a:lnTo>
                  <a:lnTo>
                    <a:pt x="137" y="328"/>
                  </a:lnTo>
                  <a:lnTo>
                    <a:pt x="172" y="352"/>
                  </a:lnTo>
                  <a:lnTo>
                    <a:pt x="191" y="364"/>
                  </a:lnTo>
                  <a:lnTo>
                    <a:pt x="199" y="364"/>
                  </a:lnTo>
                  <a:lnTo>
                    <a:pt x="205" y="375"/>
                  </a:lnTo>
                  <a:lnTo>
                    <a:pt x="222" y="377"/>
                  </a:lnTo>
                  <a:lnTo>
                    <a:pt x="247" y="389"/>
                  </a:lnTo>
                  <a:lnTo>
                    <a:pt x="255" y="401"/>
                  </a:lnTo>
                  <a:lnTo>
                    <a:pt x="263" y="434"/>
                  </a:lnTo>
                  <a:lnTo>
                    <a:pt x="254" y="440"/>
                  </a:lnTo>
                  <a:lnTo>
                    <a:pt x="254" y="445"/>
                  </a:lnTo>
                  <a:lnTo>
                    <a:pt x="280" y="477"/>
                  </a:lnTo>
                  <a:lnTo>
                    <a:pt x="291" y="506"/>
                  </a:lnTo>
                  <a:lnTo>
                    <a:pt x="300" y="514"/>
                  </a:lnTo>
                  <a:lnTo>
                    <a:pt x="314" y="516"/>
                  </a:lnTo>
                  <a:lnTo>
                    <a:pt x="322" y="509"/>
                  </a:lnTo>
                  <a:lnTo>
                    <a:pt x="349" y="528"/>
                  </a:lnTo>
                  <a:lnTo>
                    <a:pt x="399" y="532"/>
                  </a:lnTo>
                  <a:lnTo>
                    <a:pt x="407" y="517"/>
                  </a:lnTo>
                  <a:lnTo>
                    <a:pt x="419" y="517"/>
                  </a:lnTo>
                  <a:lnTo>
                    <a:pt x="397" y="478"/>
                  </a:lnTo>
                  <a:lnTo>
                    <a:pt x="377" y="492"/>
                  </a:lnTo>
                  <a:lnTo>
                    <a:pt x="335" y="462"/>
                  </a:lnTo>
                  <a:lnTo>
                    <a:pt x="341" y="456"/>
                  </a:lnTo>
                  <a:lnTo>
                    <a:pt x="344" y="441"/>
                  </a:lnTo>
                  <a:lnTo>
                    <a:pt x="341" y="431"/>
                  </a:lnTo>
                  <a:lnTo>
                    <a:pt x="364" y="433"/>
                  </a:lnTo>
                  <a:lnTo>
                    <a:pt x="377" y="437"/>
                  </a:lnTo>
                  <a:lnTo>
                    <a:pt x="379" y="444"/>
                  </a:lnTo>
                  <a:lnTo>
                    <a:pt x="401" y="443"/>
                  </a:lnTo>
                  <a:lnTo>
                    <a:pt x="450" y="448"/>
                  </a:lnTo>
                  <a:lnTo>
                    <a:pt x="479" y="438"/>
                  </a:lnTo>
                  <a:lnTo>
                    <a:pt x="485" y="429"/>
                  </a:lnTo>
                  <a:lnTo>
                    <a:pt x="451" y="400"/>
                  </a:lnTo>
                  <a:lnTo>
                    <a:pt x="436" y="386"/>
                  </a:lnTo>
                  <a:lnTo>
                    <a:pt x="425" y="366"/>
                  </a:lnTo>
                  <a:lnTo>
                    <a:pt x="441" y="343"/>
                  </a:lnTo>
                  <a:lnTo>
                    <a:pt x="444" y="327"/>
                  </a:lnTo>
                  <a:lnTo>
                    <a:pt x="464" y="307"/>
                  </a:lnTo>
                  <a:lnTo>
                    <a:pt x="474" y="273"/>
                  </a:lnTo>
                  <a:lnTo>
                    <a:pt x="479" y="265"/>
                  </a:lnTo>
                  <a:lnTo>
                    <a:pt x="507" y="263"/>
                  </a:lnTo>
                  <a:lnTo>
                    <a:pt x="524" y="266"/>
                  </a:lnTo>
                  <a:lnTo>
                    <a:pt x="527" y="281"/>
                  </a:lnTo>
                  <a:lnTo>
                    <a:pt x="537" y="269"/>
                  </a:lnTo>
                  <a:lnTo>
                    <a:pt x="551" y="286"/>
                  </a:lnTo>
                  <a:lnTo>
                    <a:pt x="553" y="279"/>
                  </a:lnTo>
                  <a:lnTo>
                    <a:pt x="540" y="258"/>
                  </a:lnTo>
                  <a:lnTo>
                    <a:pt x="544" y="236"/>
                  </a:lnTo>
                  <a:lnTo>
                    <a:pt x="521" y="194"/>
                  </a:lnTo>
                  <a:lnTo>
                    <a:pt x="501" y="195"/>
                  </a:lnTo>
                  <a:lnTo>
                    <a:pt x="494" y="176"/>
                  </a:lnTo>
                  <a:lnTo>
                    <a:pt x="495" y="153"/>
                  </a:lnTo>
                  <a:lnTo>
                    <a:pt x="475" y="109"/>
                  </a:lnTo>
                  <a:lnTo>
                    <a:pt x="441" y="95"/>
                  </a:lnTo>
                  <a:lnTo>
                    <a:pt x="435" y="89"/>
                  </a:lnTo>
                  <a:lnTo>
                    <a:pt x="464" y="90"/>
                  </a:lnTo>
                  <a:lnTo>
                    <a:pt x="476" y="86"/>
                  </a:lnTo>
                  <a:lnTo>
                    <a:pt x="509" y="71"/>
                  </a:lnTo>
                  <a:lnTo>
                    <a:pt x="525" y="78"/>
                  </a:lnTo>
                  <a:lnTo>
                    <a:pt x="556" y="99"/>
                  </a:lnTo>
                  <a:lnTo>
                    <a:pt x="561" y="107"/>
                  </a:lnTo>
                  <a:lnTo>
                    <a:pt x="531" y="134"/>
                  </a:lnTo>
                  <a:lnTo>
                    <a:pt x="525" y="156"/>
                  </a:lnTo>
                  <a:lnTo>
                    <a:pt x="545" y="171"/>
                  </a:lnTo>
                  <a:lnTo>
                    <a:pt x="562" y="176"/>
                  </a:lnTo>
                  <a:lnTo>
                    <a:pt x="571" y="185"/>
                  </a:lnTo>
                  <a:lnTo>
                    <a:pt x="587" y="186"/>
                  </a:lnTo>
                  <a:lnTo>
                    <a:pt x="608" y="176"/>
                  </a:lnTo>
                  <a:lnTo>
                    <a:pt x="623" y="153"/>
                  </a:lnTo>
                  <a:lnTo>
                    <a:pt x="610" y="108"/>
                  </a:lnTo>
                  <a:lnTo>
                    <a:pt x="631" y="88"/>
                  </a:lnTo>
                  <a:lnTo>
                    <a:pt x="625" y="78"/>
                  </a:lnTo>
                  <a:lnTo>
                    <a:pt x="650" y="37"/>
                  </a:lnTo>
                  <a:lnTo>
                    <a:pt x="662" y="0"/>
                  </a:lnTo>
                  <a:lnTo>
                    <a:pt x="944" y="0"/>
                  </a:lnTo>
                  <a:lnTo>
                    <a:pt x="944" y="507"/>
                  </a:lnTo>
                  <a:lnTo>
                    <a:pt x="944" y="1016"/>
                  </a:lnTo>
                  <a:lnTo>
                    <a:pt x="944" y="1524"/>
                  </a:lnTo>
                  <a:lnTo>
                    <a:pt x="944" y="2032"/>
                  </a:lnTo>
                  <a:lnTo>
                    <a:pt x="931" y="2033"/>
                  </a:lnTo>
                  <a:lnTo>
                    <a:pt x="907" y="2027"/>
                  </a:lnTo>
                  <a:lnTo>
                    <a:pt x="880" y="2022"/>
                  </a:lnTo>
                  <a:lnTo>
                    <a:pt x="857" y="2000"/>
                  </a:lnTo>
                  <a:lnTo>
                    <a:pt x="839" y="2006"/>
                  </a:lnTo>
                  <a:lnTo>
                    <a:pt x="833" y="1996"/>
                  </a:lnTo>
                  <a:lnTo>
                    <a:pt x="842" y="1989"/>
                  </a:lnTo>
                  <a:lnTo>
                    <a:pt x="840" y="1983"/>
                  </a:lnTo>
                  <a:lnTo>
                    <a:pt x="842" y="1977"/>
                  </a:lnTo>
                  <a:lnTo>
                    <a:pt x="844" y="1976"/>
                  </a:lnTo>
                  <a:lnTo>
                    <a:pt x="869" y="1974"/>
                  </a:lnTo>
                  <a:lnTo>
                    <a:pt x="879" y="1928"/>
                  </a:lnTo>
                  <a:lnTo>
                    <a:pt x="895" y="1886"/>
                  </a:lnTo>
                  <a:lnTo>
                    <a:pt x="873" y="1879"/>
                  </a:lnTo>
                  <a:lnTo>
                    <a:pt x="853" y="1864"/>
                  </a:lnTo>
                  <a:lnTo>
                    <a:pt x="880" y="1855"/>
                  </a:lnTo>
                  <a:lnTo>
                    <a:pt x="902" y="1818"/>
                  </a:lnTo>
                  <a:lnTo>
                    <a:pt x="931" y="1801"/>
                  </a:lnTo>
                  <a:lnTo>
                    <a:pt x="908" y="1794"/>
                  </a:lnTo>
                  <a:lnTo>
                    <a:pt x="872" y="1814"/>
                  </a:lnTo>
                  <a:lnTo>
                    <a:pt x="868" y="1806"/>
                  </a:lnTo>
                  <a:lnTo>
                    <a:pt x="870" y="1790"/>
                  </a:lnTo>
                  <a:lnTo>
                    <a:pt x="876" y="1784"/>
                  </a:lnTo>
                  <a:lnTo>
                    <a:pt x="883" y="1779"/>
                  </a:lnTo>
                  <a:lnTo>
                    <a:pt x="891" y="1756"/>
                  </a:lnTo>
                  <a:lnTo>
                    <a:pt x="899" y="1757"/>
                  </a:lnTo>
                  <a:lnTo>
                    <a:pt x="907" y="1758"/>
                  </a:lnTo>
                  <a:lnTo>
                    <a:pt x="914" y="1754"/>
                  </a:lnTo>
                  <a:lnTo>
                    <a:pt x="922" y="1752"/>
                  </a:lnTo>
                  <a:lnTo>
                    <a:pt x="930" y="1752"/>
                  </a:lnTo>
                  <a:lnTo>
                    <a:pt x="936" y="1747"/>
                  </a:lnTo>
                  <a:lnTo>
                    <a:pt x="932" y="1706"/>
                  </a:lnTo>
                  <a:lnTo>
                    <a:pt x="924" y="1704"/>
                  </a:lnTo>
                  <a:lnTo>
                    <a:pt x="923" y="1696"/>
                  </a:lnTo>
                  <a:lnTo>
                    <a:pt x="918" y="1690"/>
                  </a:lnTo>
                  <a:lnTo>
                    <a:pt x="911" y="1686"/>
                  </a:lnTo>
                  <a:lnTo>
                    <a:pt x="910" y="1670"/>
                  </a:lnTo>
                  <a:lnTo>
                    <a:pt x="916" y="1666"/>
                  </a:lnTo>
                  <a:lnTo>
                    <a:pt x="923" y="1661"/>
                  </a:lnTo>
                  <a:lnTo>
                    <a:pt x="916" y="1656"/>
                  </a:lnTo>
                  <a:lnTo>
                    <a:pt x="908" y="1658"/>
                  </a:lnTo>
                  <a:lnTo>
                    <a:pt x="901" y="1653"/>
                  </a:lnTo>
                  <a:lnTo>
                    <a:pt x="908" y="1648"/>
                  </a:lnTo>
                  <a:lnTo>
                    <a:pt x="915" y="1644"/>
                  </a:lnTo>
                  <a:lnTo>
                    <a:pt x="917" y="1628"/>
                  </a:lnTo>
                  <a:lnTo>
                    <a:pt x="902" y="1609"/>
                  </a:lnTo>
                  <a:lnTo>
                    <a:pt x="907" y="1603"/>
                  </a:lnTo>
                  <a:lnTo>
                    <a:pt x="899" y="1601"/>
                  </a:lnTo>
                  <a:lnTo>
                    <a:pt x="892" y="1604"/>
                  </a:lnTo>
                  <a:lnTo>
                    <a:pt x="884" y="1606"/>
                  </a:lnTo>
                  <a:lnTo>
                    <a:pt x="869" y="1600"/>
                  </a:lnTo>
                  <a:lnTo>
                    <a:pt x="862" y="1603"/>
                  </a:lnTo>
                  <a:lnTo>
                    <a:pt x="847" y="1599"/>
                  </a:lnTo>
                  <a:lnTo>
                    <a:pt x="841" y="1602"/>
                  </a:lnTo>
                  <a:lnTo>
                    <a:pt x="833" y="1605"/>
                  </a:lnTo>
                  <a:lnTo>
                    <a:pt x="826" y="1601"/>
                  </a:lnTo>
                  <a:lnTo>
                    <a:pt x="818" y="1600"/>
                  </a:lnTo>
                  <a:lnTo>
                    <a:pt x="811" y="1602"/>
                  </a:lnTo>
                  <a:lnTo>
                    <a:pt x="804" y="1597"/>
                  </a:lnTo>
                  <a:lnTo>
                    <a:pt x="796" y="1600"/>
                  </a:lnTo>
                  <a:lnTo>
                    <a:pt x="795" y="1608"/>
                  </a:lnTo>
                  <a:lnTo>
                    <a:pt x="788" y="1611"/>
                  </a:lnTo>
                  <a:lnTo>
                    <a:pt x="775" y="1603"/>
                  </a:lnTo>
                  <a:lnTo>
                    <a:pt x="751" y="1581"/>
                  </a:lnTo>
                  <a:lnTo>
                    <a:pt x="743" y="1582"/>
                  </a:lnTo>
                  <a:lnTo>
                    <a:pt x="719" y="1603"/>
                  </a:lnTo>
                  <a:lnTo>
                    <a:pt x="712" y="1607"/>
                  </a:lnTo>
                  <a:lnTo>
                    <a:pt x="704" y="1606"/>
                  </a:lnTo>
                  <a:lnTo>
                    <a:pt x="698" y="1610"/>
                  </a:lnTo>
                  <a:lnTo>
                    <a:pt x="684" y="1604"/>
                  </a:lnTo>
                  <a:lnTo>
                    <a:pt x="677" y="1604"/>
                  </a:lnTo>
                  <a:lnTo>
                    <a:pt x="670" y="1608"/>
                  </a:lnTo>
                  <a:lnTo>
                    <a:pt x="664" y="1614"/>
                  </a:lnTo>
                  <a:lnTo>
                    <a:pt x="649" y="1608"/>
                  </a:lnTo>
                  <a:lnTo>
                    <a:pt x="644" y="1602"/>
                  </a:lnTo>
                  <a:lnTo>
                    <a:pt x="645" y="1594"/>
                  </a:lnTo>
                  <a:lnTo>
                    <a:pt x="630" y="1571"/>
                  </a:lnTo>
                  <a:lnTo>
                    <a:pt x="624" y="1567"/>
                  </a:lnTo>
                  <a:lnTo>
                    <a:pt x="617" y="1563"/>
                  </a:lnTo>
                  <a:lnTo>
                    <a:pt x="613" y="1557"/>
                  </a:lnTo>
                  <a:lnTo>
                    <a:pt x="605" y="1559"/>
                  </a:lnTo>
                  <a:lnTo>
                    <a:pt x="599" y="1564"/>
                  </a:lnTo>
                  <a:lnTo>
                    <a:pt x="576" y="1564"/>
                  </a:lnTo>
                  <a:lnTo>
                    <a:pt x="569" y="1561"/>
                  </a:lnTo>
                  <a:lnTo>
                    <a:pt x="559" y="1541"/>
                  </a:lnTo>
                  <a:lnTo>
                    <a:pt x="554" y="1535"/>
                  </a:lnTo>
                  <a:lnTo>
                    <a:pt x="561" y="1532"/>
                  </a:lnTo>
                  <a:lnTo>
                    <a:pt x="567" y="1527"/>
                  </a:lnTo>
                  <a:lnTo>
                    <a:pt x="565" y="1519"/>
                  </a:lnTo>
                  <a:lnTo>
                    <a:pt x="545" y="1507"/>
                  </a:lnTo>
                  <a:lnTo>
                    <a:pt x="543" y="1500"/>
                  </a:lnTo>
                  <a:lnTo>
                    <a:pt x="537" y="1494"/>
                  </a:lnTo>
                  <a:lnTo>
                    <a:pt x="523" y="1488"/>
                  </a:lnTo>
                  <a:lnTo>
                    <a:pt x="516" y="1491"/>
                  </a:lnTo>
                  <a:lnTo>
                    <a:pt x="511" y="1495"/>
                  </a:lnTo>
                  <a:lnTo>
                    <a:pt x="503" y="1497"/>
                  </a:lnTo>
                  <a:lnTo>
                    <a:pt x="496" y="1497"/>
                  </a:lnTo>
                  <a:lnTo>
                    <a:pt x="489" y="1501"/>
                  </a:lnTo>
                  <a:lnTo>
                    <a:pt x="483" y="1505"/>
                  </a:lnTo>
                  <a:lnTo>
                    <a:pt x="475" y="1507"/>
                  </a:lnTo>
                  <a:close/>
                </a:path>
              </a:pathLst>
            </a:custGeom>
            <a:solidFill>
              <a:srgbClr val="00B050"/>
            </a:solidFill>
            <a:ln w="6350" cmpd="sng">
              <a:solidFill>
                <a:schemeClr val="bg1"/>
              </a:solidFill>
              <a:round/>
              <a:headEnd/>
              <a:tailEnd/>
            </a:ln>
          </p:spPr>
          <p:txBody>
            <a:bodyPr/>
            <a:lstStyle/>
            <a:p>
              <a:endParaRPr lang="it-IT"/>
            </a:p>
          </p:txBody>
        </p:sp>
      </p:grpSp>
      <p:sp>
        <p:nvSpPr>
          <p:cNvPr id="5" name="Rettangolo 4"/>
          <p:cNvSpPr/>
          <p:nvPr/>
        </p:nvSpPr>
        <p:spPr bwMode="auto">
          <a:xfrm>
            <a:off x="759520" y="3284456"/>
            <a:ext cx="3302117" cy="1188000"/>
          </a:xfrm>
          <a:prstGeom prst="rect">
            <a:avLst/>
          </a:prstGeom>
          <a:solidFill>
            <a:schemeClr val="accent5">
              <a:lumMod val="20000"/>
              <a:lumOff val="80000"/>
            </a:schemeClr>
          </a:solidFill>
          <a:ln w="12700">
            <a:solidFill>
              <a:srgbClr val="0B2163"/>
            </a:solidFill>
            <a:miter lim="800000"/>
            <a:headEnd type="none" w="sm" len="sm"/>
            <a:tailEnd type="none" w="sm" len="sm"/>
          </a:ln>
        </p:spPr>
        <p:txBody>
          <a:bodyPr wrap="square" tIns="0" rtlCol="0" anchor="ctr">
            <a:noAutofit/>
          </a:bodyPr>
          <a:lstStyle/>
          <a:p>
            <a:pPr algn="just" defTabSz="762000" eaLnBrk="0" hangingPunct="0">
              <a:spcBef>
                <a:spcPct val="55000"/>
              </a:spcBef>
              <a:buClr>
                <a:schemeClr val="accent1"/>
              </a:buClr>
              <a:buSzPct val="85000"/>
              <a:buFont typeface="Wingdings" pitchFamily="2" charset="2"/>
              <a:buNone/>
              <a:tabLst>
                <a:tab pos="762000" algn="l"/>
              </a:tabLst>
            </a:pPr>
            <a:r>
              <a:rPr lang="it-IT" sz="1200" kern="0" dirty="0">
                <a:latin typeface="Calibri (Corpo)"/>
              </a:rPr>
              <a:t>L’Italia è il secondo mercato Europeo per consumi, ma produce circa </a:t>
            </a:r>
            <a:r>
              <a:rPr lang="it-IT" sz="1200" b="1" kern="0" dirty="0" smtClean="0">
                <a:latin typeface="Calibri (Corpo)"/>
              </a:rPr>
              <a:t>1,1 Mln di </a:t>
            </a:r>
            <a:r>
              <a:rPr lang="it-IT" sz="1200" b="1" kern="0" dirty="0">
                <a:latin typeface="Calibri (Corpo)"/>
              </a:rPr>
              <a:t>tonnellate </a:t>
            </a:r>
            <a:r>
              <a:rPr lang="it-IT" sz="1200" kern="0" dirty="0">
                <a:latin typeface="Calibri (Corpo)"/>
              </a:rPr>
              <a:t>in meno rispetto al consumato ed è quindi un </a:t>
            </a:r>
            <a:r>
              <a:rPr lang="it-IT" sz="1200" kern="0" dirty="0" smtClean="0">
                <a:latin typeface="Calibri (Corpo)"/>
              </a:rPr>
              <a:t>importatore netto. </a:t>
            </a:r>
            <a:r>
              <a:rPr lang="it-IT" sz="1200" kern="0" dirty="0">
                <a:latin typeface="Calibri (Corpo)"/>
              </a:rPr>
              <a:t>C’è dunque uno spazio significativo di crescita per la produzione di carta di qualità oggi importata. </a:t>
            </a:r>
          </a:p>
        </p:txBody>
      </p:sp>
      <p:pic>
        <p:nvPicPr>
          <p:cNvPr id="4" name="Picture 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000" y="772843"/>
            <a:ext cx="247650" cy="54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a:t>Il mercato</a:t>
            </a:r>
            <a:endParaRPr lang="it-IT" dirty="0">
              <a:solidFill>
                <a:srgbClr val="002060"/>
              </a:solidFill>
            </a:endParaRPr>
          </a:p>
        </p:txBody>
      </p:sp>
      <p:sp>
        <p:nvSpPr>
          <p:cNvPr id="8" name="Rectangle 6"/>
          <p:cNvSpPr>
            <a:spLocks noChangeArrowheads="1"/>
          </p:cNvSpPr>
          <p:nvPr/>
        </p:nvSpPr>
        <p:spPr bwMode="auto">
          <a:xfrm>
            <a:off x="735700" y="783956"/>
            <a:ext cx="8717300" cy="252000"/>
          </a:xfrm>
          <a:prstGeom prst="rect">
            <a:avLst/>
          </a:prstGeom>
          <a:solidFill>
            <a:srgbClr val="00B050"/>
          </a:solidFill>
          <a:ln>
            <a:solidFill>
              <a:srgbClr val="0B2163"/>
            </a:solidFill>
          </a:ln>
          <a:extLst/>
        </p:spPr>
        <p:txBody>
          <a:bodyPr lIns="36000" tIns="36000" rIns="36000" bIns="36000" anchor="ctr"/>
          <a:lstStyle/>
          <a:p>
            <a:r>
              <a:rPr lang="it-IT" sz="1400" b="1" dirty="0" smtClean="0">
                <a:solidFill>
                  <a:schemeClr val="bg1"/>
                </a:solidFill>
                <a:latin typeface="+mn-lt"/>
              </a:rPr>
              <a:t>CARTA PER ONDULATORI: Caratteristiche e trend principali del mercato della carta per ondulatori</a:t>
            </a:r>
            <a:endParaRPr lang="en-GB" sz="1400" b="1" dirty="0">
              <a:solidFill>
                <a:schemeClr val="bg1"/>
              </a:solidFill>
              <a:latin typeface="+mn-lt"/>
            </a:endParaRPr>
          </a:p>
        </p:txBody>
      </p:sp>
      <p:sp>
        <p:nvSpPr>
          <p:cNvPr id="3" name="CasellaDiTesto 2"/>
          <p:cNvSpPr txBox="1"/>
          <p:nvPr/>
        </p:nvSpPr>
        <p:spPr>
          <a:xfrm>
            <a:off x="5506435" y="4697107"/>
            <a:ext cx="163902" cy="261610"/>
          </a:xfrm>
          <a:prstGeom prst="rect">
            <a:avLst/>
          </a:prstGeom>
          <a:noFill/>
        </p:spPr>
        <p:txBody>
          <a:bodyPr vert="vert270" wrap="square" lIns="0" tIns="0" rIns="0" bIns="0" rtlCol="0">
            <a:noAutofit/>
          </a:bodyPr>
          <a:lstStyle/>
          <a:p>
            <a:endParaRPr lang="it-IT" dirty="0"/>
          </a:p>
        </p:txBody>
      </p:sp>
      <p:sp>
        <p:nvSpPr>
          <p:cNvPr id="64" name="Rectangle 6"/>
          <p:cNvSpPr>
            <a:spLocks noChangeArrowheads="1"/>
          </p:cNvSpPr>
          <p:nvPr/>
        </p:nvSpPr>
        <p:spPr bwMode="auto">
          <a:xfrm>
            <a:off x="4117355" y="1090344"/>
            <a:ext cx="5335644" cy="252000"/>
          </a:xfrm>
          <a:prstGeom prst="rect">
            <a:avLst/>
          </a:prstGeom>
          <a:solidFill>
            <a:srgbClr val="0B2163"/>
          </a:solidFill>
          <a:ln>
            <a:solidFill>
              <a:srgbClr val="0B2163"/>
            </a:solidFill>
          </a:ln>
          <a:extLst/>
        </p:spPr>
        <p:txBody>
          <a:bodyPr lIns="36000" tIns="36000" rIns="36000" bIns="36000" anchor="ctr"/>
          <a:lstStyle/>
          <a:p>
            <a:pPr algn="ctr"/>
            <a:r>
              <a:rPr lang="it-IT" sz="1400" b="1" dirty="0" smtClean="0">
                <a:solidFill>
                  <a:schemeClr val="bg1"/>
                </a:solidFill>
                <a:latin typeface="+mn-lt"/>
              </a:rPr>
              <a:t>Domanda </a:t>
            </a:r>
            <a:r>
              <a:rPr lang="it-IT" sz="1400" b="1" dirty="0">
                <a:solidFill>
                  <a:schemeClr val="bg1"/>
                </a:solidFill>
                <a:latin typeface="+mn-lt"/>
              </a:rPr>
              <a:t>di carte per </a:t>
            </a:r>
            <a:r>
              <a:rPr lang="it-IT" sz="1400" b="1" dirty="0" smtClean="0">
                <a:solidFill>
                  <a:schemeClr val="bg1"/>
                </a:solidFill>
                <a:latin typeface="+mn-lt"/>
              </a:rPr>
              <a:t>ondulatori nel 2014 </a:t>
            </a:r>
            <a:endParaRPr lang="it-IT" sz="1400" b="1" dirty="0">
              <a:solidFill>
                <a:schemeClr val="bg1"/>
              </a:solidFill>
              <a:latin typeface="+mn-lt"/>
            </a:endParaRPr>
          </a:p>
        </p:txBody>
      </p:sp>
      <p:sp>
        <p:nvSpPr>
          <p:cNvPr id="66" name="Rettangolo 65"/>
          <p:cNvSpPr/>
          <p:nvPr/>
        </p:nvSpPr>
        <p:spPr bwMode="auto">
          <a:xfrm>
            <a:off x="5824429" y="5998302"/>
            <a:ext cx="144000" cy="144000"/>
          </a:xfrm>
          <a:prstGeom prst="rect">
            <a:avLst/>
          </a:prstGeom>
          <a:solidFill>
            <a:srgbClr val="00B050"/>
          </a:solidFill>
          <a:ln w="12700">
            <a:noFill/>
            <a:miter lim="800000"/>
            <a:headEnd type="none" w="sm" len="sm"/>
            <a:tailEnd type="none" w="sm" len="sm"/>
          </a:ln>
        </p:spPr>
        <p:txBody>
          <a:bodyPr wrap="square" lIns="0" tIns="0" rIns="0" b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6" name="CasellaDiTesto 75"/>
          <p:cNvSpPr txBox="1"/>
          <p:nvPr/>
        </p:nvSpPr>
        <p:spPr>
          <a:xfrm>
            <a:off x="6071628" y="5954887"/>
            <a:ext cx="1039734" cy="217956"/>
          </a:xfrm>
          <a:prstGeom prst="rect">
            <a:avLst/>
          </a:prstGeom>
          <a:noFill/>
        </p:spPr>
        <p:txBody>
          <a:bodyPr wrap="square" lIns="36000" tIns="0" rIns="0" bIns="0" rtlCol="0" anchor="ctr">
            <a:noAutofit/>
          </a:bodyPr>
          <a:lstStyle/>
          <a:p>
            <a:r>
              <a:rPr lang="it-IT" sz="800" dirty="0" smtClean="0">
                <a:latin typeface="+mn-lt"/>
              </a:rPr>
              <a:t>Mercati superiori a 2 milioni di tonnellate</a:t>
            </a:r>
            <a:endParaRPr lang="it-IT" sz="800" dirty="0">
              <a:latin typeface="+mn-lt"/>
            </a:endParaRPr>
          </a:p>
        </p:txBody>
      </p:sp>
      <p:sp>
        <p:nvSpPr>
          <p:cNvPr id="77" name="Rettangolo 76"/>
          <p:cNvSpPr/>
          <p:nvPr/>
        </p:nvSpPr>
        <p:spPr bwMode="auto">
          <a:xfrm>
            <a:off x="7453658" y="5998302"/>
            <a:ext cx="144000" cy="144000"/>
          </a:xfrm>
          <a:prstGeom prst="rect">
            <a:avLst/>
          </a:prstGeom>
          <a:solidFill>
            <a:srgbClr val="92D050"/>
          </a:solidFill>
          <a:ln w="12700">
            <a:noFill/>
            <a:miter lim="800000"/>
            <a:headEnd type="none" w="sm" len="sm"/>
            <a:tailEnd type="none" w="sm" len="sm"/>
          </a:ln>
        </p:spPr>
        <p:txBody>
          <a:bodyPr wrap="square" lIns="0" tIns="0" rIns="0" b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8" name="CasellaDiTesto 77"/>
          <p:cNvSpPr txBox="1"/>
          <p:nvPr/>
        </p:nvSpPr>
        <p:spPr>
          <a:xfrm>
            <a:off x="7700857" y="5954887"/>
            <a:ext cx="1039734" cy="217956"/>
          </a:xfrm>
          <a:prstGeom prst="rect">
            <a:avLst/>
          </a:prstGeom>
          <a:noFill/>
        </p:spPr>
        <p:txBody>
          <a:bodyPr wrap="square" lIns="36000" tIns="0" rIns="0" bIns="0" rtlCol="0" anchor="ctr">
            <a:noAutofit/>
          </a:bodyPr>
          <a:lstStyle/>
          <a:p>
            <a:r>
              <a:rPr lang="it-IT" sz="800" dirty="0" smtClean="0">
                <a:latin typeface="+mn-lt"/>
              </a:rPr>
              <a:t>Mercati superiori a 0,5 milioni di tonnellate</a:t>
            </a:r>
            <a:endParaRPr lang="it-IT" sz="800" dirty="0">
              <a:latin typeface="+mn-lt"/>
            </a:endParaRPr>
          </a:p>
        </p:txBody>
      </p:sp>
      <p:sp>
        <p:nvSpPr>
          <p:cNvPr id="67" name="CasellaDiTesto 66"/>
          <p:cNvSpPr txBox="1"/>
          <p:nvPr/>
        </p:nvSpPr>
        <p:spPr>
          <a:xfrm>
            <a:off x="8562109" y="6115954"/>
            <a:ext cx="895264" cy="115416"/>
          </a:xfrm>
          <a:prstGeom prst="rect">
            <a:avLst/>
          </a:prstGeom>
          <a:noFill/>
        </p:spPr>
        <p:txBody>
          <a:bodyPr wrap="none" lIns="36000" tIns="0" rIns="0" bIns="0" rtlCol="0" anchor="ctr">
            <a:noAutofit/>
          </a:bodyPr>
          <a:lstStyle/>
          <a:p>
            <a:pPr algn="r"/>
            <a:r>
              <a:rPr lang="it-IT" sz="800" dirty="0" smtClean="0">
                <a:latin typeface="+mn-lt"/>
              </a:rPr>
              <a:t>Fonte: CCB</a:t>
            </a:r>
            <a:endParaRPr lang="it-IT" sz="800" dirty="0">
              <a:latin typeface="+mn-lt"/>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9637" y="1204090"/>
            <a:ext cx="4556312" cy="4794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Rettangolo 67"/>
          <p:cNvSpPr/>
          <p:nvPr/>
        </p:nvSpPr>
        <p:spPr bwMode="auto">
          <a:xfrm>
            <a:off x="764007" y="4570389"/>
            <a:ext cx="3302117" cy="1584000"/>
          </a:xfrm>
          <a:prstGeom prst="rect">
            <a:avLst/>
          </a:prstGeom>
          <a:solidFill>
            <a:srgbClr val="CCFF99"/>
          </a:solidFill>
          <a:ln w="12700">
            <a:solidFill>
              <a:srgbClr val="0B2163"/>
            </a:solidFill>
            <a:miter lim="800000"/>
            <a:headEnd type="none" w="sm" len="sm"/>
            <a:tailEnd type="none" w="sm" len="sm"/>
          </a:ln>
        </p:spPr>
        <p:txBody>
          <a:bodyPr wrap="square" tIns="0" rtlCol="0" anchor="ctr">
            <a:noAutofit/>
          </a:bodyPr>
          <a:lstStyle/>
          <a:p>
            <a:pPr algn="just" defTabSz="762000" eaLnBrk="0" hangingPunct="0">
              <a:spcBef>
                <a:spcPct val="55000"/>
              </a:spcBef>
              <a:buClr>
                <a:schemeClr val="accent1"/>
              </a:buClr>
              <a:buSzPct val="85000"/>
              <a:buFont typeface="Wingdings" pitchFamily="2" charset="2"/>
              <a:buNone/>
              <a:tabLst>
                <a:tab pos="762000" algn="l"/>
              </a:tabLst>
            </a:pPr>
            <a:r>
              <a:rPr lang="it-IT" sz="1400" kern="0" dirty="0" smtClean="0">
                <a:solidFill>
                  <a:srgbClr val="0B2163"/>
                </a:solidFill>
                <a:latin typeface="Calibri (Corpo)"/>
              </a:rPr>
              <a:t>Le tipologie delle carte per ondulatori che produrrà l’impianto di Mantova, attualmente viene importata da Paesi CEE ed extra CEE. </a:t>
            </a:r>
            <a:r>
              <a:rPr lang="it-IT" sz="1400" b="1" u="sng" kern="0" dirty="0" smtClean="0">
                <a:solidFill>
                  <a:srgbClr val="0B2163"/>
                </a:solidFill>
                <a:latin typeface="Calibri (Corpo)"/>
              </a:rPr>
              <a:t>L’impianto di Mantova può soddisfare circa un terzo di questa domanda.</a:t>
            </a:r>
            <a:endParaRPr lang="it-IT" sz="1400" b="1" u="sng" kern="0" dirty="0">
              <a:solidFill>
                <a:srgbClr val="0B2163"/>
              </a:solidFill>
              <a:latin typeface="Calibri (Corpo)"/>
            </a:endParaRPr>
          </a:p>
        </p:txBody>
      </p:sp>
    </p:spTree>
    <p:extLst>
      <p:ext uri="{BB962C8B-B14F-4D97-AF65-F5344CB8AC3E}">
        <p14:creationId xmlns:p14="http://schemas.microsoft.com/office/powerpoint/2010/main" xmlns="" val="2873682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Index</a:t>
            </a:r>
            <a:endParaRPr lang="it-IT" dirty="0">
              <a:solidFill>
                <a:srgbClr val="002060"/>
              </a:solidFill>
            </a:endParaRPr>
          </a:p>
        </p:txBody>
      </p:sp>
      <p:sp>
        <p:nvSpPr>
          <p:cNvPr id="7" name="Rettangolo arrotondato 6"/>
          <p:cNvSpPr/>
          <p:nvPr/>
        </p:nvSpPr>
        <p:spPr bwMode="auto">
          <a:xfrm>
            <a:off x="1446710" y="2215027"/>
            <a:ext cx="4536000" cy="360000"/>
          </a:xfrm>
          <a:prstGeom prst="roundRect">
            <a:avLst/>
          </a:prstGeom>
          <a:solidFill>
            <a:schemeClr val="bg1">
              <a:lumMod val="95000"/>
            </a:schemeClr>
          </a:solidFill>
          <a:ln w="12700">
            <a:solidFill>
              <a:schemeClr val="bg1">
                <a:lumMod val="75000"/>
              </a:schemeClr>
            </a:solid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8" name="Rettangolo 7"/>
          <p:cNvSpPr/>
          <p:nvPr/>
        </p:nvSpPr>
        <p:spPr bwMode="auto">
          <a:xfrm>
            <a:off x="1160108" y="1265378"/>
            <a:ext cx="368490" cy="1959085"/>
          </a:xfrm>
          <a:prstGeom prst="rect">
            <a:avLst/>
          </a:prstGeom>
          <a:solidFill>
            <a:srgbClr val="0B2163"/>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2" name="Segnaposto contenuto 2"/>
          <p:cNvSpPr txBox="1">
            <a:spLocks/>
          </p:cNvSpPr>
          <p:nvPr/>
        </p:nvSpPr>
        <p:spPr>
          <a:xfrm>
            <a:off x="1173756" y="1360912"/>
            <a:ext cx="7002056" cy="3493475"/>
          </a:xfrm>
          <a:prstGeom prst="rect">
            <a:avLst/>
          </a:prstGeom>
        </p:spPr>
        <p:txBody>
          <a:bodyPr lIns="72000" tIns="36000" rIns="36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400050" indent="-400050" algn="just">
              <a:spcBef>
                <a:spcPts val="1000"/>
              </a:spcBef>
              <a:buClr>
                <a:schemeClr val="bg1"/>
              </a:buClr>
              <a:buFont typeface="+mj-lt"/>
              <a:buAutoNum type="romanUcPeriod"/>
            </a:pPr>
            <a:r>
              <a:rPr lang="it-IT" sz="2000" b="1" dirty="0" err="1"/>
              <a:t>Overview</a:t>
            </a:r>
            <a:r>
              <a:rPr lang="it-IT" sz="2000" b="1" dirty="0"/>
              <a:t> del Gruppo </a:t>
            </a:r>
          </a:p>
          <a:p>
            <a:pPr marL="400050" indent="-400050" algn="just">
              <a:spcBef>
                <a:spcPts val="1000"/>
              </a:spcBef>
              <a:buClr>
                <a:schemeClr val="bg1"/>
              </a:buClr>
              <a:buFont typeface="+mj-lt"/>
              <a:buAutoNum type="romanUcPeriod"/>
            </a:pPr>
            <a:r>
              <a:rPr lang="it-IT" sz="2000" b="1" dirty="0"/>
              <a:t>Il mercato delle carte per ondulatori</a:t>
            </a:r>
          </a:p>
          <a:p>
            <a:pPr marL="400050" indent="-400050" algn="just">
              <a:spcBef>
                <a:spcPts val="1000"/>
              </a:spcBef>
              <a:buClr>
                <a:schemeClr val="bg1"/>
              </a:buClr>
              <a:buFont typeface="+mj-lt"/>
              <a:buAutoNum type="romanUcPeriod"/>
            </a:pPr>
            <a:r>
              <a:rPr lang="it-IT" sz="2000" b="1" dirty="0"/>
              <a:t>Pro-Gest Mantova</a:t>
            </a:r>
          </a:p>
          <a:p>
            <a:pPr marL="400050" indent="-400050" algn="just">
              <a:spcBef>
                <a:spcPts val="1000"/>
              </a:spcBef>
              <a:buClr>
                <a:schemeClr val="bg1"/>
              </a:buClr>
              <a:buFont typeface="+mj-lt"/>
              <a:buAutoNum type="romanUcPeriod"/>
            </a:pPr>
            <a:r>
              <a:rPr lang="it-IT" sz="2000" b="1" dirty="0"/>
              <a:t>Focus occupazionale e tempistica del nuovo progetto</a:t>
            </a:r>
          </a:p>
        </p:txBody>
      </p:sp>
    </p:spTree>
    <p:extLst>
      <p:ext uri="{BB962C8B-B14F-4D97-AF65-F5344CB8AC3E}">
        <p14:creationId xmlns:p14="http://schemas.microsoft.com/office/powerpoint/2010/main" xmlns="" val="425356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32"/>
          <p:cNvSpPr>
            <a:spLocks noChangeArrowheads="1"/>
          </p:cNvSpPr>
          <p:nvPr/>
        </p:nvSpPr>
        <p:spPr bwMode="auto">
          <a:xfrm>
            <a:off x="1546413" y="2678953"/>
            <a:ext cx="7937171" cy="442259"/>
          </a:xfrm>
          <a:prstGeom prst="rect">
            <a:avLst/>
          </a:prstGeom>
          <a:solidFill>
            <a:schemeClr val="accent5">
              <a:lumMod val="20000"/>
              <a:lumOff val="80000"/>
            </a:schemeClr>
          </a:solidFill>
          <a:ln>
            <a:solidFill>
              <a:schemeClr val="accent1"/>
            </a:solid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lvl="2" algn="just">
              <a:lnSpc>
                <a:spcPct val="105000"/>
              </a:lnSpc>
              <a:spcBef>
                <a:spcPct val="30000"/>
              </a:spcBef>
              <a:buClr>
                <a:srgbClr val="0B2163"/>
              </a:buClr>
              <a:buSzPct val="75000"/>
              <a:buFont typeface="Wingdings" pitchFamily="2" charset="2"/>
              <a:buChar char="n"/>
            </a:pPr>
            <a:r>
              <a:rPr lang="it-IT" altLang="it-IT" sz="1200" dirty="0" smtClean="0">
                <a:latin typeface="Calibri (Corpo)"/>
              </a:rPr>
              <a:t>Membro del CDA del Gruppo Pro-Gest, laureato presso la </a:t>
            </a:r>
            <a:r>
              <a:rPr lang="it-IT" altLang="it-IT" sz="1200" dirty="0" err="1" smtClean="0">
                <a:latin typeface="Calibri (Corpo)"/>
              </a:rPr>
              <a:t>Pepperdine</a:t>
            </a:r>
            <a:r>
              <a:rPr lang="it-IT" altLang="it-IT" sz="1200" dirty="0" smtClean="0">
                <a:latin typeface="Calibri (Corpo)"/>
              </a:rPr>
              <a:t> </a:t>
            </a:r>
            <a:r>
              <a:rPr lang="it-IT" altLang="it-IT" sz="1200" dirty="0" err="1" smtClean="0">
                <a:latin typeface="Calibri (Corpo)"/>
              </a:rPr>
              <a:t>University</a:t>
            </a:r>
            <a:r>
              <a:rPr lang="it-IT" altLang="it-IT" sz="1200" dirty="0" smtClean="0">
                <a:latin typeface="Calibri (Corpo)"/>
              </a:rPr>
              <a:t> (USA), master MBA Imprenditori al CUOA, Responsabile del progetto di ristrutturazione Cartiere Villa Lagarina dal 2007</a:t>
            </a:r>
            <a:endParaRPr lang="it-IT" altLang="it-IT" sz="1200" dirty="0">
              <a:latin typeface="Calibri (Corpo)"/>
            </a:endParaRPr>
          </a:p>
        </p:txBody>
      </p:sp>
      <p:sp>
        <p:nvSpPr>
          <p:cNvPr id="2" name="Titolo 1"/>
          <p:cNvSpPr>
            <a:spLocks noGrp="1"/>
          </p:cNvSpPr>
          <p:nvPr>
            <p:ph type="title"/>
          </p:nvPr>
        </p:nvSpPr>
        <p:spPr/>
        <p:txBody>
          <a:bodyPr/>
          <a:lstStyle/>
          <a:p>
            <a:r>
              <a:rPr lang="it-IT" dirty="0" err="1" smtClean="0"/>
              <a:t>Overview</a:t>
            </a:r>
            <a:r>
              <a:rPr lang="it-IT" dirty="0" smtClean="0"/>
              <a:t> del Gruppo</a:t>
            </a:r>
            <a:endParaRPr lang="it-IT" dirty="0">
              <a:solidFill>
                <a:srgbClr val="002060"/>
              </a:solidFill>
            </a:endParaRPr>
          </a:p>
        </p:txBody>
      </p:sp>
      <p:sp>
        <p:nvSpPr>
          <p:cNvPr id="81" name="Rettangolo 80"/>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Le figure chiave per l’impianto di Mantova</a:t>
            </a:r>
            <a:endParaRPr lang="it-IT" sz="1400" b="1" dirty="0">
              <a:solidFill>
                <a:schemeClr val="bg1"/>
              </a:solidFill>
              <a:latin typeface="+mn-lt"/>
              <a:ea typeface="Gulim" pitchFamily="34" charset="-127"/>
            </a:endParaRPr>
          </a:p>
        </p:txBody>
      </p:sp>
      <p:sp>
        <p:nvSpPr>
          <p:cNvPr id="82" name="Rettangolo 81"/>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83" name="Connettore 1 82"/>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93" name="Segnaposto contenuto 2"/>
          <p:cNvSpPr>
            <a:spLocks noGrp="1"/>
          </p:cNvSpPr>
          <p:nvPr>
            <p:ph sz="quarter" idx="11"/>
          </p:nvPr>
        </p:nvSpPr>
        <p:spPr>
          <a:xfrm>
            <a:off x="700650" y="1009661"/>
            <a:ext cx="8752350" cy="449395"/>
          </a:xfrm>
        </p:spPr>
        <p:txBody>
          <a:bodyPr lIns="72000" tIns="36000" rIns="36000" bIns="36000"/>
          <a:lstStyle/>
          <a:p>
            <a:pPr algn="just">
              <a:spcBef>
                <a:spcPts val="1000"/>
              </a:spcBef>
              <a:buClr>
                <a:srgbClr val="0B2163"/>
              </a:buClr>
            </a:pPr>
            <a:r>
              <a:rPr lang="it-IT" dirty="0" smtClean="0">
                <a:latin typeface="Calibri (Corpo)"/>
              </a:rPr>
              <a:t>L’intero progetto di Mantova sarà seguito direttamente da un pool manageriale altamente qualificato del Gruppo Pro-</a:t>
            </a:r>
            <a:r>
              <a:rPr lang="it-IT" dirty="0" err="1" smtClean="0">
                <a:latin typeface="Calibri (Corpo)"/>
              </a:rPr>
              <a:t>Gest</a:t>
            </a:r>
            <a:r>
              <a:rPr lang="it-IT" dirty="0" smtClean="0">
                <a:latin typeface="Calibri (Corpo)"/>
              </a:rPr>
              <a:t>. Si riportano di seguito i profili dei principali manager che seguiranno il processo.</a:t>
            </a:r>
            <a:endParaRPr lang="it-IT" dirty="0">
              <a:latin typeface="Calibri (Corpo)"/>
            </a:endParaRPr>
          </a:p>
        </p:txBody>
      </p:sp>
      <p:sp>
        <p:nvSpPr>
          <p:cNvPr id="96" name="CasellaDiTesto 95"/>
          <p:cNvSpPr txBox="1"/>
          <p:nvPr/>
        </p:nvSpPr>
        <p:spPr>
          <a:xfrm>
            <a:off x="922217" y="2416647"/>
            <a:ext cx="624196" cy="704565"/>
          </a:xfrm>
          <a:prstGeom prst="rect">
            <a:avLst/>
          </a:prstGeom>
          <a:noFill/>
          <a:ln>
            <a:solidFill>
              <a:srgbClr val="0B2163"/>
            </a:solidFill>
          </a:ln>
          <a:effectLst/>
        </p:spPr>
        <p:txBody>
          <a:bodyPr wrap="square" lIns="72000" tIns="36000" rIns="36000" bIns="36000" rtlCol="0">
            <a:noAutofit/>
          </a:bodyPr>
          <a:lstStyle/>
          <a:p>
            <a:pPr algn="ctr"/>
            <a:endParaRPr lang="it-IT" b="1" dirty="0">
              <a:latin typeface="+mn-lt"/>
            </a:endParaRPr>
          </a:p>
        </p:txBody>
      </p:sp>
      <p:grpSp>
        <p:nvGrpSpPr>
          <p:cNvPr id="97" name="Group 217"/>
          <p:cNvGrpSpPr>
            <a:grpSpLocks noChangeAspect="1"/>
          </p:cNvGrpSpPr>
          <p:nvPr/>
        </p:nvGrpSpPr>
        <p:grpSpPr bwMode="auto">
          <a:xfrm>
            <a:off x="1126365" y="2555474"/>
            <a:ext cx="215900" cy="497919"/>
            <a:chOff x="436" y="2143"/>
            <a:chExt cx="66" cy="152"/>
          </a:xfrm>
          <a:solidFill>
            <a:srgbClr val="0B2163"/>
          </a:solidFill>
        </p:grpSpPr>
        <p:sp>
          <p:nvSpPr>
            <p:cNvPr id="102" name="Freeform 218"/>
            <p:cNvSpPr>
              <a:spLocks/>
            </p:cNvSpPr>
            <p:nvPr/>
          </p:nvSpPr>
          <p:spPr bwMode="gray">
            <a:xfrm>
              <a:off x="436" y="2176"/>
              <a:ext cx="66" cy="119"/>
            </a:xfrm>
            <a:custGeom>
              <a:avLst/>
              <a:gdLst>
                <a:gd name="T0" fmla="*/ 26 w 130"/>
                <a:gd name="T1" fmla="*/ 0 h 239"/>
                <a:gd name="T2" fmla="*/ 29 w 130"/>
                <a:gd name="T3" fmla="*/ 0 h 239"/>
                <a:gd name="T4" fmla="*/ 31 w 130"/>
                <a:gd name="T5" fmla="*/ 2 h 239"/>
                <a:gd name="T6" fmla="*/ 32 w 130"/>
                <a:gd name="T7" fmla="*/ 4 h 239"/>
                <a:gd name="T8" fmla="*/ 33 w 130"/>
                <a:gd name="T9" fmla="*/ 7 h 239"/>
                <a:gd name="T10" fmla="*/ 34 w 130"/>
                <a:gd name="T11" fmla="*/ 30 h 239"/>
                <a:gd name="T12" fmla="*/ 28 w 130"/>
                <a:gd name="T13" fmla="*/ 30 h 239"/>
                <a:gd name="T14" fmla="*/ 28 w 130"/>
                <a:gd name="T15" fmla="*/ 10 h 239"/>
                <a:gd name="T16" fmla="*/ 25 w 130"/>
                <a:gd name="T17" fmla="*/ 10 h 239"/>
                <a:gd name="T18" fmla="*/ 25 w 130"/>
                <a:gd name="T19" fmla="*/ 59 h 239"/>
                <a:gd name="T20" fmla="*/ 18 w 130"/>
                <a:gd name="T21" fmla="*/ 59 h 239"/>
                <a:gd name="T22" fmla="*/ 18 w 130"/>
                <a:gd name="T23" fmla="*/ 34 h 239"/>
                <a:gd name="T24" fmla="*/ 16 w 130"/>
                <a:gd name="T25" fmla="*/ 34 h 239"/>
                <a:gd name="T26" fmla="*/ 16 w 130"/>
                <a:gd name="T27" fmla="*/ 59 h 239"/>
                <a:gd name="T28" fmla="*/ 8 w 130"/>
                <a:gd name="T29" fmla="*/ 59 h 239"/>
                <a:gd name="T30" fmla="*/ 8 w 130"/>
                <a:gd name="T31" fmla="*/ 10 h 239"/>
                <a:gd name="T32" fmla="*/ 6 w 130"/>
                <a:gd name="T33" fmla="*/ 10 h 239"/>
                <a:gd name="T34" fmla="*/ 6 w 130"/>
                <a:gd name="T35" fmla="*/ 30 h 239"/>
                <a:gd name="T36" fmla="*/ 1 w 130"/>
                <a:gd name="T37" fmla="*/ 30 h 239"/>
                <a:gd name="T38" fmla="*/ 0 w 130"/>
                <a:gd name="T39" fmla="*/ 7 h 239"/>
                <a:gd name="T40" fmla="*/ 1 w 130"/>
                <a:gd name="T41" fmla="*/ 4 h 239"/>
                <a:gd name="T42" fmla="*/ 3 w 130"/>
                <a:gd name="T43" fmla="*/ 2 h 239"/>
                <a:gd name="T44" fmla="*/ 5 w 130"/>
                <a:gd name="T45" fmla="*/ 0 h 239"/>
                <a:gd name="T46" fmla="*/ 8 w 130"/>
                <a:gd name="T47" fmla="*/ 0 h 239"/>
                <a:gd name="T48" fmla="*/ 26 w 130"/>
                <a:gd name="T49" fmla="*/ 0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239">
                  <a:moveTo>
                    <a:pt x="100" y="0"/>
                  </a:moveTo>
                  <a:lnTo>
                    <a:pt x="112" y="3"/>
                  </a:lnTo>
                  <a:lnTo>
                    <a:pt x="121" y="8"/>
                  </a:lnTo>
                  <a:lnTo>
                    <a:pt x="127" y="18"/>
                  </a:lnTo>
                  <a:lnTo>
                    <a:pt x="129" y="29"/>
                  </a:lnTo>
                  <a:lnTo>
                    <a:pt x="130" y="122"/>
                  </a:lnTo>
                  <a:lnTo>
                    <a:pt x="108" y="122"/>
                  </a:lnTo>
                  <a:lnTo>
                    <a:pt x="108" y="42"/>
                  </a:lnTo>
                  <a:lnTo>
                    <a:pt x="99" y="42"/>
                  </a:lnTo>
                  <a:lnTo>
                    <a:pt x="99" y="239"/>
                  </a:lnTo>
                  <a:lnTo>
                    <a:pt x="70" y="239"/>
                  </a:lnTo>
                  <a:lnTo>
                    <a:pt x="70" y="136"/>
                  </a:lnTo>
                  <a:lnTo>
                    <a:pt x="61" y="136"/>
                  </a:lnTo>
                  <a:lnTo>
                    <a:pt x="61" y="239"/>
                  </a:lnTo>
                  <a:lnTo>
                    <a:pt x="31" y="239"/>
                  </a:lnTo>
                  <a:lnTo>
                    <a:pt x="31" y="42"/>
                  </a:lnTo>
                  <a:lnTo>
                    <a:pt x="22" y="42"/>
                  </a:lnTo>
                  <a:lnTo>
                    <a:pt x="22" y="122"/>
                  </a:lnTo>
                  <a:lnTo>
                    <a:pt x="1" y="122"/>
                  </a:lnTo>
                  <a:lnTo>
                    <a:pt x="0" y="30"/>
                  </a:lnTo>
                  <a:lnTo>
                    <a:pt x="2" y="19"/>
                  </a:lnTo>
                  <a:lnTo>
                    <a:pt x="9" y="8"/>
                  </a:lnTo>
                  <a:lnTo>
                    <a:pt x="18" y="3"/>
                  </a:lnTo>
                  <a:lnTo>
                    <a:pt x="30" y="0"/>
                  </a:lnTo>
                  <a:lnTo>
                    <a:pt x="100" y="0"/>
                  </a:lnTo>
                  <a:close/>
                </a:path>
              </a:pathLst>
            </a:custGeom>
            <a:grpFill/>
            <a:ln>
              <a:noFill/>
            </a:ln>
            <a:extLst>
              <a:ext uri="{91240B29-F687-4F45-9708-019B960494DF}">
                <a14:hiddenLine xmlns:a14="http://schemas.microsoft.com/office/drawing/2010/main" xmlns="" w="3175" cmpd="sng">
                  <a:solidFill>
                    <a:schemeClr val="folHlink"/>
                  </a:solidFill>
                  <a:round/>
                  <a:headEnd/>
                  <a:tailEnd/>
                </a14:hiddenLine>
              </a:ext>
            </a:extLst>
          </p:spPr>
          <p:txBody>
            <a:bodyPr/>
            <a:lstStyle/>
            <a:p>
              <a:pPr algn="ctr"/>
              <a:endParaRPr lang="it-IT">
                <a:solidFill>
                  <a:srgbClr val="0B2163"/>
                </a:solidFill>
              </a:endParaRPr>
            </a:p>
          </p:txBody>
        </p:sp>
        <p:sp>
          <p:nvSpPr>
            <p:cNvPr id="105" name="Freeform 219"/>
            <p:cNvSpPr>
              <a:spLocks/>
            </p:cNvSpPr>
            <p:nvPr/>
          </p:nvSpPr>
          <p:spPr bwMode="gray">
            <a:xfrm>
              <a:off x="455" y="2143"/>
              <a:ext cx="29" cy="30"/>
            </a:xfrm>
            <a:custGeom>
              <a:avLst/>
              <a:gdLst>
                <a:gd name="T0" fmla="*/ 7 w 59"/>
                <a:gd name="T1" fmla="*/ 0 h 58"/>
                <a:gd name="T2" fmla="*/ 4 w 59"/>
                <a:gd name="T3" fmla="*/ 1 h 58"/>
                <a:gd name="T4" fmla="*/ 2 w 59"/>
                <a:gd name="T5" fmla="*/ 3 h 58"/>
                <a:gd name="T6" fmla="*/ 0 w 59"/>
                <a:gd name="T7" fmla="*/ 5 h 58"/>
                <a:gd name="T8" fmla="*/ 0 w 59"/>
                <a:gd name="T9" fmla="*/ 8 h 58"/>
                <a:gd name="T10" fmla="*/ 0 w 59"/>
                <a:gd name="T11" fmla="*/ 11 h 58"/>
                <a:gd name="T12" fmla="*/ 2 w 59"/>
                <a:gd name="T13" fmla="*/ 13 h 58"/>
                <a:gd name="T14" fmla="*/ 4 w 59"/>
                <a:gd name="T15" fmla="*/ 15 h 58"/>
                <a:gd name="T16" fmla="*/ 7 w 59"/>
                <a:gd name="T17" fmla="*/ 16 h 58"/>
                <a:gd name="T18" fmla="*/ 10 w 59"/>
                <a:gd name="T19" fmla="*/ 15 h 58"/>
                <a:gd name="T20" fmla="*/ 12 w 59"/>
                <a:gd name="T21" fmla="*/ 13 h 58"/>
                <a:gd name="T22" fmla="*/ 14 w 59"/>
                <a:gd name="T23" fmla="*/ 11 h 58"/>
                <a:gd name="T24" fmla="*/ 14 w 59"/>
                <a:gd name="T25" fmla="*/ 8 h 58"/>
                <a:gd name="T26" fmla="*/ 14 w 59"/>
                <a:gd name="T27" fmla="*/ 5 h 58"/>
                <a:gd name="T28" fmla="*/ 12 w 59"/>
                <a:gd name="T29" fmla="*/ 3 h 58"/>
                <a:gd name="T30" fmla="*/ 10 w 59"/>
                <a:gd name="T31" fmla="*/ 1 h 58"/>
                <a:gd name="T32" fmla="*/ 7 w 5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8">
                  <a:moveTo>
                    <a:pt x="29" y="0"/>
                  </a:moveTo>
                  <a:lnTo>
                    <a:pt x="17" y="2"/>
                  </a:lnTo>
                  <a:lnTo>
                    <a:pt x="8" y="9"/>
                  </a:lnTo>
                  <a:lnTo>
                    <a:pt x="2" y="18"/>
                  </a:lnTo>
                  <a:lnTo>
                    <a:pt x="0" y="30"/>
                  </a:lnTo>
                  <a:lnTo>
                    <a:pt x="2" y="41"/>
                  </a:lnTo>
                  <a:lnTo>
                    <a:pt x="8" y="50"/>
                  </a:lnTo>
                  <a:lnTo>
                    <a:pt x="17" y="56"/>
                  </a:lnTo>
                  <a:lnTo>
                    <a:pt x="29" y="58"/>
                  </a:lnTo>
                  <a:lnTo>
                    <a:pt x="40" y="56"/>
                  </a:lnTo>
                  <a:lnTo>
                    <a:pt x="49" y="50"/>
                  </a:lnTo>
                  <a:lnTo>
                    <a:pt x="56" y="41"/>
                  </a:lnTo>
                  <a:lnTo>
                    <a:pt x="59" y="30"/>
                  </a:lnTo>
                  <a:lnTo>
                    <a:pt x="56" y="18"/>
                  </a:lnTo>
                  <a:lnTo>
                    <a:pt x="49" y="9"/>
                  </a:lnTo>
                  <a:lnTo>
                    <a:pt x="40" y="2"/>
                  </a:lnTo>
                  <a:lnTo>
                    <a:pt x="29" y="0"/>
                  </a:lnTo>
                  <a:close/>
                </a:path>
              </a:pathLst>
            </a:custGeom>
            <a:grpFill/>
            <a:ln>
              <a:noFill/>
            </a:ln>
            <a:extLst>
              <a:ext uri="{91240B29-F687-4F45-9708-019B960494DF}">
                <a14:hiddenLine xmlns:a14="http://schemas.microsoft.com/office/drawing/2010/main" xmlns="" w="3175" cmpd="sng">
                  <a:solidFill>
                    <a:schemeClr val="folHlink"/>
                  </a:solidFill>
                  <a:round/>
                  <a:headEnd/>
                  <a:tailEnd/>
                </a14:hiddenLine>
              </a:ext>
            </a:extLst>
          </p:spPr>
          <p:txBody>
            <a:bodyPr/>
            <a:lstStyle/>
            <a:p>
              <a:pPr algn="ctr"/>
              <a:endParaRPr lang="it-IT">
                <a:solidFill>
                  <a:srgbClr val="0B2163"/>
                </a:solidFill>
              </a:endParaRPr>
            </a:p>
          </p:txBody>
        </p:sp>
      </p:grpSp>
      <p:sp>
        <p:nvSpPr>
          <p:cNvPr id="116" name="Rectangle 32"/>
          <p:cNvSpPr>
            <a:spLocks noChangeArrowheads="1"/>
          </p:cNvSpPr>
          <p:nvPr/>
        </p:nvSpPr>
        <p:spPr bwMode="auto">
          <a:xfrm>
            <a:off x="1546413" y="2416031"/>
            <a:ext cx="3436813" cy="275046"/>
          </a:xfrm>
          <a:prstGeom prst="rect">
            <a:avLst/>
          </a:prstGeom>
          <a:noFill/>
          <a:ln>
            <a:no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marL="3175" lvl="2" indent="0" algn="just">
              <a:lnSpc>
                <a:spcPct val="105000"/>
              </a:lnSpc>
              <a:spcBef>
                <a:spcPct val="30000"/>
              </a:spcBef>
              <a:buClr>
                <a:srgbClr val="0B2163"/>
              </a:buClr>
              <a:buSzPct val="75000"/>
            </a:pPr>
            <a:r>
              <a:rPr lang="it-IT" altLang="it-IT" sz="1200" b="1" dirty="0" smtClean="0">
                <a:latin typeface="+mn-lt"/>
              </a:rPr>
              <a:t>Francesco Zago, </a:t>
            </a:r>
            <a:r>
              <a:rPr lang="it-IT" altLang="it-IT" sz="1200" i="1" dirty="0" smtClean="0">
                <a:latin typeface="+mn-lt"/>
              </a:rPr>
              <a:t>Direttore Generale</a:t>
            </a:r>
            <a:endParaRPr lang="it-IT" altLang="it-IT" sz="1200" i="1" dirty="0">
              <a:solidFill>
                <a:srgbClr val="FF0000"/>
              </a:solidFill>
              <a:latin typeface="+mn-lt"/>
            </a:endParaRPr>
          </a:p>
        </p:txBody>
      </p:sp>
      <p:sp>
        <p:nvSpPr>
          <p:cNvPr id="117" name="Rectangle 32"/>
          <p:cNvSpPr>
            <a:spLocks noChangeArrowheads="1"/>
          </p:cNvSpPr>
          <p:nvPr/>
        </p:nvSpPr>
        <p:spPr bwMode="auto">
          <a:xfrm>
            <a:off x="1546413" y="3532669"/>
            <a:ext cx="7937171" cy="442259"/>
          </a:xfrm>
          <a:prstGeom prst="rect">
            <a:avLst/>
          </a:prstGeom>
          <a:solidFill>
            <a:schemeClr val="accent5">
              <a:lumMod val="20000"/>
              <a:lumOff val="80000"/>
            </a:schemeClr>
          </a:solidFill>
          <a:ln>
            <a:solidFill>
              <a:schemeClr val="accent1"/>
            </a:solid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lvl="2" algn="just">
              <a:lnSpc>
                <a:spcPct val="105000"/>
              </a:lnSpc>
              <a:spcBef>
                <a:spcPct val="30000"/>
              </a:spcBef>
              <a:buClr>
                <a:srgbClr val="0B2163"/>
              </a:buClr>
              <a:buSzPct val="75000"/>
              <a:buFont typeface="Wingdings" pitchFamily="2" charset="2"/>
              <a:buChar char="n"/>
            </a:pPr>
            <a:r>
              <a:rPr lang="it-IT" altLang="it-IT" sz="1200" dirty="0" smtClean="0">
                <a:latin typeface="Calibri (Corpo)"/>
              </a:rPr>
              <a:t>Amministratore Delegato delle cartiere del Gruppo, con esperienza pluridecennale nel settore del recupero materie prime e </a:t>
            </a:r>
            <a:r>
              <a:rPr lang="it-IT" altLang="it-IT" sz="1200" dirty="0">
                <a:latin typeface="Calibri (Corpo)"/>
              </a:rPr>
              <a:t>d</a:t>
            </a:r>
            <a:r>
              <a:rPr lang="it-IT" altLang="it-IT" sz="1200" dirty="0" smtClean="0">
                <a:latin typeface="Calibri (Corpo)"/>
              </a:rPr>
              <a:t>ella produzione della carta per ondulatore </a:t>
            </a:r>
            <a:endParaRPr lang="it-IT" altLang="it-IT" sz="1200" dirty="0">
              <a:latin typeface="Calibri (Corpo)"/>
            </a:endParaRPr>
          </a:p>
        </p:txBody>
      </p:sp>
      <p:sp>
        <p:nvSpPr>
          <p:cNvPr id="118" name="CasellaDiTesto 117"/>
          <p:cNvSpPr txBox="1"/>
          <p:nvPr/>
        </p:nvSpPr>
        <p:spPr>
          <a:xfrm>
            <a:off x="922217" y="3270363"/>
            <a:ext cx="624196" cy="704565"/>
          </a:xfrm>
          <a:prstGeom prst="rect">
            <a:avLst/>
          </a:prstGeom>
          <a:noFill/>
          <a:ln>
            <a:solidFill>
              <a:srgbClr val="0B2163"/>
            </a:solidFill>
          </a:ln>
          <a:effectLst/>
        </p:spPr>
        <p:txBody>
          <a:bodyPr wrap="square" lIns="72000" tIns="36000" rIns="36000" bIns="36000" rtlCol="0">
            <a:noAutofit/>
          </a:bodyPr>
          <a:lstStyle/>
          <a:p>
            <a:pPr algn="ctr"/>
            <a:endParaRPr lang="it-IT" b="1" dirty="0">
              <a:latin typeface="+mn-lt"/>
            </a:endParaRPr>
          </a:p>
        </p:txBody>
      </p:sp>
      <p:grpSp>
        <p:nvGrpSpPr>
          <p:cNvPr id="119" name="Group 217"/>
          <p:cNvGrpSpPr>
            <a:grpSpLocks noChangeAspect="1"/>
          </p:cNvGrpSpPr>
          <p:nvPr/>
        </p:nvGrpSpPr>
        <p:grpSpPr bwMode="auto">
          <a:xfrm>
            <a:off x="1126365" y="3409190"/>
            <a:ext cx="215900" cy="497919"/>
            <a:chOff x="436" y="2143"/>
            <a:chExt cx="66" cy="152"/>
          </a:xfrm>
          <a:solidFill>
            <a:srgbClr val="0B2163"/>
          </a:solidFill>
        </p:grpSpPr>
        <p:sp>
          <p:nvSpPr>
            <p:cNvPr id="120" name="Freeform 218"/>
            <p:cNvSpPr>
              <a:spLocks/>
            </p:cNvSpPr>
            <p:nvPr/>
          </p:nvSpPr>
          <p:spPr bwMode="gray">
            <a:xfrm>
              <a:off x="436" y="2176"/>
              <a:ext cx="66" cy="119"/>
            </a:xfrm>
            <a:custGeom>
              <a:avLst/>
              <a:gdLst>
                <a:gd name="T0" fmla="*/ 26 w 130"/>
                <a:gd name="T1" fmla="*/ 0 h 239"/>
                <a:gd name="T2" fmla="*/ 29 w 130"/>
                <a:gd name="T3" fmla="*/ 0 h 239"/>
                <a:gd name="T4" fmla="*/ 31 w 130"/>
                <a:gd name="T5" fmla="*/ 2 h 239"/>
                <a:gd name="T6" fmla="*/ 32 w 130"/>
                <a:gd name="T7" fmla="*/ 4 h 239"/>
                <a:gd name="T8" fmla="*/ 33 w 130"/>
                <a:gd name="T9" fmla="*/ 7 h 239"/>
                <a:gd name="T10" fmla="*/ 34 w 130"/>
                <a:gd name="T11" fmla="*/ 30 h 239"/>
                <a:gd name="T12" fmla="*/ 28 w 130"/>
                <a:gd name="T13" fmla="*/ 30 h 239"/>
                <a:gd name="T14" fmla="*/ 28 w 130"/>
                <a:gd name="T15" fmla="*/ 10 h 239"/>
                <a:gd name="T16" fmla="*/ 25 w 130"/>
                <a:gd name="T17" fmla="*/ 10 h 239"/>
                <a:gd name="T18" fmla="*/ 25 w 130"/>
                <a:gd name="T19" fmla="*/ 59 h 239"/>
                <a:gd name="T20" fmla="*/ 18 w 130"/>
                <a:gd name="T21" fmla="*/ 59 h 239"/>
                <a:gd name="T22" fmla="*/ 18 w 130"/>
                <a:gd name="T23" fmla="*/ 34 h 239"/>
                <a:gd name="T24" fmla="*/ 16 w 130"/>
                <a:gd name="T25" fmla="*/ 34 h 239"/>
                <a:gd name="T26" fmla="*/ 16 w 130"/>
                <a:gd name="T27" fmla="*/ 59 h 239"/>
                <a:gd name="T28" fmla="*/ 8 w 130"/>
                <a:gd name="T29" fmla="*/ 59 h 239"/>
                <a:gd name="T30" fmla="*/ 8 w 130"/>
                <a:gd name="T31" fmla="*/ 10 h 239"/>
                <a:gd name="T32" fmla="*/ 6 w 130"/>
                <a:gd name="T33" fmla="*/ 10 h 239"/>
                <a:gd name="T34" fmla="*/ 6 w 130"/>
                <a:gd name="T35" fmla="*/ 30 h 239"/>
                <a:gd name="T36" fmla="*/ 1 w 130"/>
                <a:gd name="T37" fmla="*/ 30 h 239"/>
                <a:gd name="T38" fmla="*/ 0 w 130"/>
                <a:gd name="T39" fmla="*/ 7 h 239"/>
                <a:gd name="T40" fmla="*/ 1 w 130"/>
                <a:gd name="T41" fmla="*/ 4 h 239"/>
                <a:gd name="T42" fmla="*/ 3 w 130"/>
                <a:gd name="T43" fmla="*/ 2 h 239"/>
                <a:gd name="T44" fmla="*/ 5 w 130"/>
                <a:gd name="T45" fmla="*/ 0 h 239"/>
                <a:gd name="T46" fmla="*/ 8 w 130"/>
                <a:gd name="T47" fmla="*/ 0 h 239"/>
                <a:gd name="T48" fmla="*/ 26 w 130"/>
                <a:gd name="T49" fmla="*/ 0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239">
                  <a:moveTo>
                    <a:pt x="100" y="0"/>
                  </a:moveTo>
                  <a:lnTo>
                    <a:pt x="112" y="3"/>
                  </a:lnTo>
                  <a:lnTo>
                    <a:pt x="121" y="8"/>
                  </a:lnTo>
                  <a:lnTo>
                    <a:pt x="127" y="18"/>
                  </a:lnTo>
                  <a:lnTo>
                    <a:pt x="129" y="29"/>
                  </a:lnTo>
                  <a:lnTo>
                    <a:pt x="130" y="122"/>
                  </a:lnTo>
                  <a:lnTo>
                    <a:pt x="108" y="122"/>
                  </a:lnTo>
                  <a:lnTo>
                    <a:pt x="108" y="42"/>
                  </a:lnTo>
                  <a:lnTo>
                    <a:pt x="99" y="42"/>
                  </a:lnTo>
                  <a:lnTo>
                    <a:pt x="99" y="239"/>
                  </a:lnTo>
                  <a:lnTo>
                    <a:pt x="70" y="239"/>
                  </a:lnTo>
                  <a:lnTo>
                    <a:pt x="70" y="136"/>
                  </a:lnTo>
                  <a:lnTo>
                    <a:pt x="61" y="136"/>
                  </a:lnTo>
                  <a:lnTo>
                    <a:pt x="61" y="239"/>
                  </a:lnTo>
                  <a:lnTo>
                    <a:pt x="31" y="239"/>
                  </a:lnTo>
                  <a:lnTo>
                    <a:pt x="31" y="42"/>
                  </a:lnTo>
                  <a:lnTo>
                    <a:pt x="22" y="42"/>
                  </a:lnTo>
                  <a:lnTo>
                    <a:pt x="22" y="122"/>
                  </a:lnTo>
                  <a:lnTo>
                    <a:pt x="1" y="122"/>
                  </a:lnTo>
                  <a:lnTo>
                    <a:pt x="0" y="30"/>
                  </a:lnTo>
                  <a:lnTo>
                    <a:pt x="2" y="19"/>
                  </a:lnTo>
                  <a:lnTo>
                    <a:pt x="9" y="8"/>
                  </a:lnTo>
                  <a:lnTo>
                    <a:pt x="18" y="3"/>
                  </a:lnTo>
                  <a:lnTo>
                    <a:pt x="30" y="0"/>
                  </a:lnTo>
                  <a:lnTo>
                    <a:pt x="100" y="0"/>
                  </a:lnTo>
                  <a:close/>
                </a:path>
              </a:pathLst>
            </a:custGeom>
            <a:grpFill/>
            <a:ln>
              <a:noFill/>
            </a:ln>
            <a:extLst>
              <a:ext uri="{91240B29-F687-4F45-9708-019B960494DF}">
                <a14:hiddenLine xmlns:a14="http://schemas.microsoft.com/office/drawing/2010/main" xmlns="" w="3175" cmpd="sng">
                  <a:solidFill>
                    <a:schemeClr val="folHlink"/>
                  </a:solidFill>
                  <a:round/>
                  <a:headEnd/>
                  <a:tailEnd/>
                </a14:hiddenLine>
              </a:ext>
            </a:extLst>
          </p:spPr>
          <p:txBody>
            <a:bodyPr/>
            <a:lstStyle/>
            <a:p>
              <a:pPr algn="ctr"/>
              <a:endParaRPr lang="it-IT">
                <a:solidFill>
                  <a:srgbClr val="0B2163"/>
                </a:solidFill>
              </a:endParaRPr>
            </a:p>
          </p:txBody>
        </p:sp>
        <p:sp>
          <p:nvSpPr>
            <p:cNvPr id="121" name="Freeform 219"/>
            <p:cNvSpPr>
              <a:spLocks/>
            </p:cNvSpPr>
            <p:nvPr/>
          </p:nvSpPr>
          <p:spPr bwMode="gray">
            <a:xfrm>
              <a:off x="455" y="2143"/>
              <a:ext cx="29" cy="30"/>
            </a:xfrm>
            <a:custGeom>
              <a:avLst/>
              <a:gdLst>
                <a:gd name="T0" fmla="*/ 7 w 59"/>
                <a:gd name="T1" fmla="*/ 0 h 58"/>
                <a:gd name="T2" fmla="*/ 4 w 59"/>
                <a:gd name="T3" fmla="*/ 1 h 58"/>
                <a:gd name="T4" fmla="*/ 2 w 59"/>
                <a:gd name="T5" fmla="*/ 3 h 58"/>
                <a:gd name="T6" fmla="*/ 0 w 59"/>
                <a:gd name="T7" fmla="*/ 5 h 58"/>
                <a:gd name="T8" fmla="*/ 0 w 59"/>
                <a:gd name="T9" fmla="*/ 8 h 58"/>
                <a:gd name="T10" fmla="*/ 0 w 59"/>
                <a:gd name="T11" fmla="*/ 11 h 58"/>
                <a:gd name="T12" fmla="*/ 2 w 59"/>
                <a:gd name="T13" fmla="*/ 13 h 58"/>
                <a:gd name="T14" fmla="*/ 4 w 59"/>
                <a:gd name="T15" fmla="*/ 15 h 58"/>
                <a:gd name="T16" fmla="*/ 7 w 59"/>
                <a:gd name="T17" fmla="*/ 16 h 58"/>
                <a:gd name="T18" fmla="*/ 10 w 59"/>
                <a:gd name="T19" fmla="*/ 15 h 58"/>
                <a:gd name="T20" fmla="*/ 12 w 59"/>
                <a:gd name="T21" fmla="*/ 13 h 58"/>
                <a:gd name="T22" fmla="*/ 14 w 59"/>
                <a:gd name="T23" fmla="*/ 11 h 58"/>
                <a:gd name="T24" fmla="*/ 14 w 59"/>
                <a:gd name="T25" fmla="*/ 8 h 58"/>
                <a:gd name="T26" fmla="*/ 14 w 59"/>
                <a:gd name="T27" fmla="*/ 5 h 58"/>
                <a:gd name="T28" fmla="*/ 12 w 59"/>
                <a:gd name="T29" fmla="*/ 3 h 58"/>
                <a:gd name="T30" fmla="*/ 10 w 59"/>
                <a:gd name="T31" fmla="*/ 1 h 58"/>
                <a:gd name="T32" fmla="*/ 7 w 5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8">
                  <a:moveTo>
                    <a:pt x="29" y="0"/>
                  </a:moveTo>
                  <a:lnTo>
                    <a:pt x="17" y="2"/>
                  </a:lnTo>
                  <a:lnTo>
                    <a:pt x="8" y="9"/>
                  </a:lnTo>
                  <a:lnTo>
                    <a:pt x="2" y="18"/>
                  </a:lnTo>
                  <a:lnTo>
                    <a:pt x="0" y="30"/>
                  </a:lnTo>
                  <a:lnTo>
                    <a:pt x="2" y="41"/>
                  </a:lnTo>
                  <a:lnTo>
                    <a:pt x="8" y="50"/>
                  </a:lnTo>
                  <a:lnTo>
                    <a:pt x="17" y="56"/>
                  </a:lnTo>
                  <a:lnTo>
                    <a:pt x="29" y="58"/>
                  </a:lnTo>
                  <a:lnTo>
                    <a:pt x="40" y="56"/>
                  </a:lnTo>
                  <a:lnTo>
                    <a:pt x="49" y="50"/>
                  </a:lnTo>
                  <a:lnTo>
                    <a:pt x="56" y="41"/>
                  </a:lnTo>
                  <a:lnTo>
                    <a:pt x="59" y="30"/>
                  </a:lnTo>
                  <a:lnTo>
                    <a:pt x="56" y="18"/>
                  </a:lnTo>
                  <a:lnTo>
                    <a:pt x="49" y="9"/>
                  </a:lnTo>
                  <a:lnTo>
                    <a:pt x="40" y="2"/>
                  </a:lnTo>
                  <a:lnTo>
                    <a:pt x="29" y="0"/>
                  </a:lnTo>
                  <a:close/>
                </a:path>
              </a:pathLst>
            </a:custGeom>
            <a:grpFill/>
            <a:ln>
              <a:noFill/>
            </a:ln>
            <a:extLst>
              <a:ext uri="{91240B29-F687-4F45-9708-019B960494DF}">
                <a14:hiddenLine xmlns:a14="http://schemas.microsoft.com/office/drawing/2010/main" xmlns="" w="3175" cmpd="sng">
                  <a:solidFill>
                    <a:schemeClr val="folHlink"/>
                  </a:solidFill>
                  <a:round/>
                  <a:headEnd/>
                  <a:tailEnd/>
                </a14:hiddenLine>
              </a:ext>
            </a:extLst>
          </p:spPr>
          <p:txBody>
            <a:bodyPr/>
            <a:lstStyle/>
            <a:p>
              <a:pPr algn="ctr"/>
              <a:endParaRPr lang="it-IT">
                <a:solidFill>
                  <a:srgbClr val="0B2163"/>
                </a:solidFill>
              </a:endParaRPr>
            </a:p>
          </p:txBody>
        </p:sp>
      </p:grpSp>
      <p:sp>
        <p:nvSpPr>
          <p:cNvPr id="122" name="Rectangle 32"/>
          <p:cNvSpPr>
            <a:spLocks noChangeArrowheads="1"/>
          </p:cNvSpPr>
          <p:nvPr/>
        </p:nvSpPr>
        <p:spPr bwMode="auto">
          <a:xfrm>
            <a:off x="1546413" y="3269747"/>
            <a:ext cx="3436813" cy="275046"/>
          </a:xfrm>
          <a:prstGeom prst="rect">
            <a:avLst/>
          </a:prstGeom>
          <a:noFill/>
          <a:ln>
            <a:no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marL="3175" lvl="2" indent="0" algn="just">
              <a:lnSpc>
                <a:spcPct val="105000"/>
              </a:lnSpc>
              <a:spcBef>
                <a:spcPct val="30000"/>
              </a:spcBef>
              <a:buClr>
                <a:srgbClr val="0B2163"/>
              </a:buClr>
              <a:buSzPct val="75000"/>
            </a:pPr>
            <a:r>
              <a:rPr lang="it-IT" altLang="it-IT" sz="1200" b="1" dirty="0" smtClean="0">
                <a:latin typeface="+mn-lt"/>
              </a:rPr>
              <a:t>Giancarlo Giacomin, </a:t>
            </a:r>
            <a:r>
              <a:rPr lang="it-IT" altLang="it-IT" sz="1200" i="1" dirty="0" smtClean="0">
                <a:latin typeface="+mn-lt"/>
              </a:rPr>
              <a:t>Direttore Tecnico</a:t>
            </a:r>
            <a:endParaRPr lang="it-IT" altLang="it-IT" sz="1200" i="1" dirty="0">
              <a:solidFill>
                <a:srgbClr val="FF0000"/>
              </a:solidFill>
              <a:latin typeface="+mn-lt"/>
            </a:endParaRPr>
          </a:p>
        </p:txBody>
      </p:sp>
      <p:sp>
        <p:nvSpPr>
          <p:cNvPr id="129" name="Rectangle 32"/>
          <p:cNvSpPr>
            <a:spLocks noChangeArrowheads="1"/>
          </p:cNvSpPr>
          <p:nvPr/>
        </p:nvSpPr>
        <p:spPr bwMode="auto">
          <a:xfrm>
            <a:off x="1546413" y="4345405"/>
            <a:ext cx="7937171" cy="442259"/>
          </a:xfrm>
          <a:prstGeom prst="rect">
            <a:avLst/>
          </a:prstGeom>
          <a:solidFill>
            <a:schemeClr val="accent5">
              <a:lumMod val="20000"/>
              <a:lumOff val="80000"/>
            </a:schemeClr>
          </a:solidFill>
          <a:ln>
            <a:solidFill>
              <a:schemeClr val="accent1"/>
            </a:solid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lvl="2" algn="just">
              <a:lnSpc>
                <a:spcPct val="105000"/>
              </a:lnSpc>
              <a:spcBef>
                <a:spcPct val="30000"/>
              </a:spcBef>
              <a:buClr>
                <a:srgbClr val="0B2163"/>
              </a:buClr>
              <a:buSzPct val="75000"/>
              <a:buFont typeface="Wingdings" pitchFamily="2" charset="2"/>
              <a:buChar char="n"/>
            </a:pPr>
            <a:r>
              <a:rPr lang="it-IT" altLang="it-IT" sz="1200" dirty="0" smtClean="0">
                <a:latin typeface="Calibri (Corpo)"/>
              </a:rPr>
              <a:t>Laureato in Ingegneria all’Università di Padova, master MBA Executive al CUOA, consolidata esperienza internazionale nel settore della produzione cartaria</a:t>
            </a:r>
            <a:endParaRPr lang="it-IT" altLang="it-IT" sz="1200" dirty="0">
              <a:latin typeface="Calibri (Corpo)"/>
            </a:endParaRPr>
          </a:p>
        </p:txBody>
      </p:sp>
      <p:sp>
        <p:nvSpPr>
          <p:cNvPr id="130" name="CasellaDiTesto 129"/>
          <p:cNvSpPr txBox="1"/>
          <p:nvPr/>
        </p:nvSpPr>
        <p:spPr>
          <a:xfrm>
            <a:off x="922217" y="4083099"/>
            <a:ext cx="624196" cy="704565"/>
          </a:xfrm>
          <a:prstGeom prst="rect">
            <a:avLst/>
          </a:prstGeom>
          <a:noFill/>
          <a:ln>
            <a:solidFill>
              <a:srgbClr val="0B2163"/>
            </a:solidFill>
          </a:ln>
          <a:effectLst/>
        </p:spPr>
        <p:txBody>
          <a:bodyPr wrap="square" lIns="72000" tIns="36000" rIns="36000" bIns="36000" rtlCol="0">
            <a:noAutofit/>
          </a:bodyPr>
          <a:lstStyle/>
          <a:p>
            <a:pPr algn="ctr"/>
            <a:endParaRPr lang="it-IT" b="1" dirty="0">
              <a:latin typeface="+mn-lt"/>
            </a:endParaRPr>
          </a:p>
        </p:txBody>
      </p:sp>
      <p:grpSp>
        <p:nvGrpSpPr>
          <p:cNvPr id="131" name="Group 217"/>
          <p:cNvGrpSpPr>
            <a:grpSpLocks noChangeAspect="1"/>
          </p:cNvGrpSpPr>
          <p:nvPr/>
        </p:nvGrpSpPr>
        <p:grpSpPr bwMode="auto">
          <a:xfrm>
            <a:off x="1126365" y="4221926"/>
            <a:ext cx="215900" cy="497919"/>
            <a:chOff x="436" y="2143"/>
            <a:chExt cx="66" cy="152"/>
          </a:xfrm>
          <a:solidFill>
            <a:srgbClr val="0B2163"/>
          </a:solidFill>
        </p:grpSpPr>
        <p:sp>
          <p:nvSpPr>
            <p:cNvPr id="132" name="Freeform 218"/>
            <p:cNvSpPr>
              <a:spLocks/>
            </p:cNvSpPr>
            <p:nvPr/>
          </p:nvSpPr>
          <p:spPr bwMode="gray">
            <a:xfrm>
              <a:off x="436" y="2176"/>
              <a:ext cx="66" cy="119"/>
            </a:xfrm>
            <a:custGeom>
              <a:avLst/>
              <a:gdLst>
                <a:gd name="T0" fmla="*/ 26 w 130"/>
                <a:gd name="T1" fmla="*/ 0 h 239"/>
                <a:gd name="T2" fmla="*/ 29 w 130"/>
                <a:gd name="T3" fmla="*/ 0 h 239"/>
                <a:gd name="T4" fmla="*/ 31 w 130"/>
                <a:gd name="T5" fmla="*/ 2 h 239"/>
                <a:gd name="T6" fmla="*/ 32 w 130"/>
                <a:gd name="T7" fmla="*/ 4 h 239"/>
                <a:gd name="T8" fmla="*/ 33 w 130"/>
                <a:gd name="T9" fmla="*/ 7 h 239"/>
                <a:gd name="T10" fmla="*/ 34 w 130"/>
                <a:gd name="T11" fmla="*/ 30 h 239"/>
                <a:gd name="T12" fmla="*/ 28 w 130"/>
                <a:gd name="T13" fmla="*/ 30 h 239"/>
                <a:gd name="T14" fmla="*/ 28 w 130"/>
                <a:gd name="T15" fmla="*/ 10 h 239"/>
                <a:gd name="T16" fmla="*/ 25 w 130"/>
                <a:gd name="T17" fmla="*/ 10 h 239"/>
                <a:gd name="T18" fmla="*/ 25 w 130"/>
                <a:gd name="T19" fmla="*/ 59 h 239"/>
                <a:gd name="T20" fmla="*/ 18 w 130"/>
                <a:gd name="T21" fmla="*/ 59 h 239"/>
                <a:gd name="T22" fmla="*/ 18 w 130"/>
                <a:gd name="T23" fmla="*/ 34 h 239"/>
                <a:gd name="T24" fmla="*/ 16 w 130"/>
                <a:gd name="T25" fmla="*/ 34 h 239"/>
                <a:gd name="T26" fmla="*/ 16 w 130"/>
                <a:gd name="T27" fmla="*/ 59 h 239"/>
                <a:gd name="T28" fmla="*/ 8 w 130"/>
                <a:gd name="T29" fmla="*/ 59 h 239"/>
                <a:gd name="T30" fmla="*/ 8 w 130"/>
                <a:gd name="T31" fmla="*/ 10 h 239"/>
                <a:gd name="T32" fmla="*/ 6 w 130"/>
                <a:gd name="T33" fmla="*/ 10 h 239"/>
                <a:gd name="T34" fmla="*/ 6 w 130"/>
                <a:gd name="T35" fmla="*/ 30 h 239"/>
                <a:gd name="T36" fmla="*/ 1 w 130"/>
                <a:gd name="T37" fmla="*/ 30 h 239"/>
                <a:gd name="T38" fmla="*/ 0 w 130"/>
                <a:gd name="T39" fmla="*/ 7 h 239"/>
                <a:gd name="T40" fmla="*/ 1 w 130"/>
                <a:gd name="T41" fmla="*/ 4 h 239"/>
                <a:gd name="T42" fmla="*/ 3 w 130"/>
                <a:gd name="T43" fmla="*/ 2 h 239"/>
                <a:gd name="T44" fmla="*/ 5 w 130"/>
                <a:gd name="T45" fmla="*/ 0 h 239"/>
                <a:gd name="T46" fmla="*/ 8 w 130"/>
                <a:gd name="T47" fmla="*/ 0 h 239"/>
                <a:gd name="T48" fmla="*/ 26 w 130"/>
                <a:gd name="T49" fmla="*/ 0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239">
                  <a:moveTo>
                    <a:pt x="100" y="0"/>
                  </a:moveTo>
                  <a:lnTo>
                    <a:pt x="112" y="3"/>
                  </a:lnTo>
                  <a:lnTo>
                    <a:pt x="121" y="8"/>
                  </a:lnTo>
                  <a:lnTo>
                    <a:pt x="127" y="18"/>
                  </a:lnTo>
                  <a:lnTo>
                    <a:pt x="129" y="29"/>
                  </a:lnTo>
                  <a:lnTo>
                    <a:pt x="130" y="122"/>
                  </a:lnTo>
                  <a:lnTo>
                    <a:pt x="108" y="122"/>
                  </a:lnTo>
                  <a:lnTo>
                    <a:pt x="108" y="42"/>
                  </a:lnTo>
                  <a:lnTo>
                    <a:pt x="99" y="42"/>
                  </a:lnTo>
                  <a:lnTo>
                    <a:pt x="99" y="239"/>
                  </a:lnTo>
                  <a:lnTo>
                    <a:pt x="70" y="239"/>
                  </a:lnTo>
                  <a:lnTo>
                    <a:pt x="70" y="136"/>
                  </a:lnTo>
                  <a:lnTo>
                    <a:pt x="61" y="136"/>
                  </a:lnTo>
                  <a:lnTo>
                    <a:pt x="61" y="239"/>
                  </a:lnTo>
                  <a:lnTo>
                    <a:pt x="31" y="239"/>
                  </a:lnTo>
                  <a:lnTo>
                    <a:pt x="31" y="42"/>
                  </a:lnTo>
                  <a:lnTo>
                    <a:pt x="22" y="42"/>
                  </a:lnTo>
                  <a:lnTo>
                    <a:pt x="22" y="122"/>
                  </a:lnTo>
                  <a:lnTo>
                    <a:pt x="1" y="122"/>
                  </a:lnTo>
                  <a:lnTo>
                    <a:pt x="0" y="30"/>
                  </a:lnTo>
                  <a:lnTo>
                    <a:pt x="2" y="19"/>
                  </a:lnTo>
                  <a:lnTo>
                    <a:pt x="9" y="8"/>
                  </a:lnTo>
                  <a:lnTo>
                    <a:pt x="18" y="3"/>
                  </a:lnTo>
                  <a:lnTo>
                    <a:pt x="30" y="0"/>
                  </a:lnTo>
                  <a:lnTo>
                    <a:pt x="100" y="0"/>
                  </a:lnTo>
                  <a:close/>
                </a:path>
              </a:pathLst>
            </a:custGeom>
            <a:grpFill/>
            <a:ln>
              <a:noFill/>
            </a:ln>
            <a:extLst>
              <a:ext uri="{91240B29-F687-4F45-9708-019B960494DF}">
                <a14:hiddenLine xmlns:a14="http://schemas.microsoft.com/office/drawing/2010/main" xmlns="" w="3175" cmpd="sng">
                  <a:solidFill>
                    <a:schemeClr val="folHlink"/>
                  </a:solidFill>
                  <a:round/>
                  <a:headEnd/>
                  <a:tailEnd/>
                </a14:hiddenLine>
              </a:ext>
            </a:extLst>
          </p:spPr>
          <p:txBody>
            <a:bodyPr/>
            <a:lstStyle/>
            <a:p>
              <a:pPr algn="ctr"/>
              <a:endParaRPr lang="it-IT">
                <a:solidFill>
                  <a:srgbClr val="0B2163"/>
                </a:solidFill>
              </a:endParaRPr>
            </a:p>
          </p:txBody>
        </p:sp>
        <p:sp>
          <p:nvSpPr>
            <p:cNvPr id="133" name="Freeform 219"/>
            <p:cNvSpPr>
              <a:spLocks/>
            </p:cNvSpPr>
            <p:nvPr/>
          </p:nvSpPr>
          <p:spPr bwMode="gray">
            <a:xfrm>
              <a:off x="455" y="2143"/>
              <a:ext cx="29" cy="30"/>
            </a:xfrm>
            <a:custGeom>
              <a:avLst/>
              <a:gdLst>
                <a:gd name="T0" fmla="*/ 7 w 59"/>
                <a:gd name="T1" fmla="*/ 0 h 58"/>
                <a:gd name="T2" fmla="*/ 4 w 59"/>
                <a:gd name="T3" fmla="*/ 1 h 58"/>
                <a:gd name="T4" fmla="*/ 2 w 59"/>
                <a:gd name="T5" fmla="*/ 3 h 58"/>
                <a:gd name="T6" fmla="*/ 0 w 59"/>
                <a:gd name="T7" fmla="*/ 5 h 58"/>
                <a:gd name="T8" fmla="*/ 0 w 59"/>
                <a:gd name="T9" fmla="*/ 8 h 58"/>
                <a:gd name="T10" fmla="*/ 0 w 59"/>
                <a:gd name="T11" fmla="*/ 11 h 58"/>
                <a:gd name="T12" fmla="*/ 2 w 59"/>
                <a:gd name="T13" fmla="*/ 13 h 58"/>
                <a:gd name="T14" fmla="*/ 4 w 59"/>
                <a:gd name="T15" fmla="*/ 15 h 58"/>
                <a:gd name="T16" fmla="*/ 7 w 59"/>
                <a:gd name="T17" fmla="*/ 16 h 58"/>
                <a:gd name="T18" fmla="*/ 10 w 59"/>
                <a:gd name="T19" fmla="*/ 15 h 58"/>
                <a:gd name="T20" fmla="*/ 12 w 59"/>
                <a:gd name="T21" fmla="*/ 13 h 58"/>
                <a:gd name="T22" fmla="*/ 14 w 59"/>
                <a:gd name="T23" fmla="*/ 11 h 58"/>
                <a:gd name="T24" fmla="*/ 14 w 59"/>
                <a:gd name="T25" fmla="*/ 8 h 58"/>
                <a:gd name="T26" fmla="*/ 14 w 59"/>
                <a:gd name="T27" fmla="*/ 5 h 58"/>
                <a:gd name="T28" fmla="*/ 12 w 59"/>
                <a:gd name="T29" fmla="*/ 3 h 58"/>
                <a:gd name="T30" fmla="*/ 10 w 59"/>
                <a:gd name="T31" fmla="*/ 1 h 58"/>
                <a:gd name="T32" fmla="*/ 7 w 5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8">
                  <a:moveTo>
                    <a:pt x="29" y="0"/>
                  </a:moveTo>
                  <a:lnTo>
                    <a:pt x="17" y="2"/>
                  </a:lnTo>
                  <a:lnTo>
                    <a:pt x="8" y="9"/>
                  </a:lnTo>
                  <a:lnTo>
                    <a:pt x="2" y="18"/>
                  </a:lnTo>
                  <a:lnTo>
                    <a:pt x="0" y="30"/>
                  </a:lnTo>
                  <a:lnTo>
                    <a:pt x="2" y="41"/>
                  </a:lnTo>
                  <a:lnTo>
                    <a:pt x="8" y="50"/>
                  </a:lnTo>
                  <a:lnTo>
                    <a:pt x="17" y="56"/>
                  </a:lnTo>
                  <a:lnTo>
                    <a:pt x="29" y="58"/>
                  </a:lnTo>
                  <a:lnTo>
                    <a:pt x="40" y="56"/>
                  </a:lnTo>
                  <a:lnTo>
                    <a:pt x="49" y="50"/>
                  </a:lnTo>
                  <a:lnTo>
                    <a:pt x="56" y="41"/>
                  </a:lnTo>
                  <a:lnTo>
                    <a:pt x="59" y="30"/>
                  </a:lnTo>
                  <a:lnTo>
                    <a:pt x="56" y="18"/>
                  </a:lnTo>
                  <a:lnTo>
                    <a:pt x="49" y="9"/>
                  </a:lnTo>
                  <a:lnTo>
                    <a:pt x="40" y="2"/>
                  </a:lnTo>
                  <a:lnTo>
                    <a:pt x="29" y="0"/>
                  </a:lnTo>
                  <a:close/>
                </a:path>
              </a:pathLst>
            </a:custGeom>
            <a:grpFill/>
            <a:ln>
              <a:noFill/>
            </a:ln>
            <a:extLst>
              <a:ext uri="{91240B29-F687-4F45-9708-019B960494DF}">
                <a14:hiddenLine xmlns:a14="http://schemas.microsoft.com/office/drawing/2010/main" xmlns="" w="3175" cmpd="sng">
                  <a:solidFill>
                    <a:schemeClr val="folHlink"/>
                  </a:solidFill>
                  <a:round/>
                  <a:headEnd/>
                  <a:tailEnd/>
                </a14:hiddenLine>
              </a:ext>
            </a:extLst>
          </p:spPr>
          <p:txBody>
            <a:bodyPr/>
            <a:lstStyle/>
            <a:p>
              <a:pPr algn="ctr"/>
              <a:endParaRPr lang="it-IT">
                <a:solidFill>
                  <a:srgbClr val="0B2163"/>
                </a:solidFill>
              </a:endParaRPr>
            </a:p>
          </p:txBody>
        </p:sp>
      </p:grpSp>
      <p:sp>
        <p:nvSpPr>
          <p:cNvPr id="134" name="Rectangle 32"/>
          <p:cNvSpPr>
            <a:spLocks noChangeArrowheads="1"/>
          </p:cNvSpPr>
          <p:nvPr/>
        </p:nvSpPr>
        <p:spPr bwMode="auto">
          <a:xfrm>
            <a:off x="1546413" y="4082483"/>
            <a:ext cx="4356846" cy="262922"/>
          </a:xfrm>
          <a:prstGeom prst="rect">
            <a:avLst/>
          </a:prstGeom>
          <a:noFill/>
          <a:ln>
            <a:no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marL="3175" lvl="2" indent="0" algn="just">
              <a:lnSpc>
                <a:spcPct val="105000"/>
              </a:lnSpc>
              <a:spcBef>
                <a:spcPct val="30000"/>
              </a:spcBef>
              <a:buClr>
                <a:srgbClr val="0B2163"/>
              </a:buClr>
              <a:buSzPct val="75000"/>
            </a:pPr>
            <a:r>
              <a:rPr lang="it-IT" altLang="it-IT" sz="1200" b="1" dirty="0" smtClean="0">
                <a:latin typeface="+mn-lt"/>
              </a:rPr>
              <a:t>Stefano Lucchi, </a:t>
            </a:r>
            <a:r>
              <a:rPr lang="it-IT" altLang="it-IT" sz="1200" i="1" dirty="0" smtClean="0">
                <a:latin typeface="+mn-lt"/>
              </a:rPr>
              <a:t>Manager operativo</a:t>
            </a:r>
            <a:endParaRPr lang="it-IT" altLang="it-IT" sz="1200" i="1" dirty="0">
              <a:solidFill>
                <a:srgbClr val="FF0000"/>
              </a:solidFill>
              <a:latin typeface="+mn-lt"/>
            </a:endParaRPr>
          </a:p>
        </p:txBody>
      </p:sp>
      <p:sp>
        <p:nvSpPr>
          <p:cNvPr id="135" name="Rectangle 32"/>
          <p:cNvSpPr>
            <a:spLocks noChangeArrowheads="1"/>
          </p:cNvSpPr>
          <p:nvPr/>
        </p:nvSpPr>
        <p:spPr bwMode="auto">
          <a:xfrm>
            <a:off x="1546413" y="5226518"/>
            <a:ext cx="7937171" cy="442259"/>
          </a:xfrm>
          <a:prstGeom prst="rect">
            <a:avLst/>
          </a:prstGeom>
          <a:solidFill>
            <a:schemeClr val="accent5">
              <a:lumMod val="20000"/>
              <a:lumOff val="80000"/>
            </a:schemeClr>
          </a:solidFill>
          <a:ln>
            <a:solidFill>
              <a:schemeClr val="accent1"/>
            </a:solid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lvl="2" algn="just">
              <a:lnSpc>
                <a:spcPct val="105000"/>
              </a:lnSpc>
              <a:spcBef>
                <a:spcPct val="30000"/>
              </a:spcBef>
              <a:buClr>
                <a:srgbClr val="0B2163"/>
              </a:buClr>
              <a:buSzPct val="75000"/>
              <a:buFont typeface="Wingdings" pitchFamily="2" charset="2"/>
              <a:buChar char="n"/>
            </a:pPr>
            <a:r>
              <a:rPr lang="it-IT" altLang="it-IT" sz="1200" dirty="0" smtClean="0">
                <a:latin typeface="Calibri (Corpo)"/>
              </a:rPr>
              <a:t>Responsabile di Produzione del sito durante la gestione Burgo, con esperienza nella gestione di impianti ad alta tecnologia e produttività </a:t>
            </a:r>
            <a:endParaRPr lang="it-IT" altLang="it-IT" sz="1200" dirty="0">
              <a:latin typeface="Calibri (Corpo)"/>
            </a:endParaRPr>
          </a:p>
        </p:txBody>
      </p:sp>
      <p:sp>
        <p:nvSpPr>
          <p:cNvPr id="136" name="CasellaDiTesto 135"/>
          <p:cNvSpPr txBox="1"/>
          <p:nvPr/>
        </p:nvSpPr>
        <p:spPr>
          <a:xfrm>
            <a:off x="922217" y="4964212"/>
            <a:ext cx="624196" cy="704565"/>
          </a:xfrm>
          <a:prstGeom prst="rect">
            <a:avLst/>
          </a:prstGeom>
          <a:noFill/>
          <a:ln>
            <a:solidFill>
              <a:srgbClr val="0B2163"/>
            </a:solidFill>
          </a:ln>
          <a:effectLst/>
        </p:spPr>
        <p:txBody>
          <a:bodyPr wrap="square" lIns="72000" tIns="36000" rIns="36000" bIns="36000" rtlCol="0">
            <a:noAutofit/>
          </a:bodyPr>
          <a:lstStyle/>
          <a:p>
            <a:pPr algn="ctr"/>
            <a:endParaRPr lang="it-IT" b="1" dirty="0">
              <a:latin typeface="+mn-lt"/>
            </a:endParaRPr>
          </a:p>
        </p:txBody>
      </p:sp>
      <p:grpSp>
        <p:nvGrpSpPr>
          <p:cNvPr id="137" name="Group 217"/>
          <p:cNvGrpSpPr>
            <a:grpSpLocks noChangeAspect="1"/>
          </p:cNvGrpSpPr>
          <p:nvPr/>
        </p:nvGrpSpPr>
        <p:grpSpPr bwMode="auto">
          <a:xfrm>
            <a:off x="1126365" y="5103039"/>
            <a:ext cx="215900" cy="497919"/>
            <a:chOff x="436" y="2143"/>
            <a:chExt cx="66" cy="152"/>
          </a:xfrm>
          <a:solidFill>
            <a:srgbClr val="0B2163"/>
          </a:solidFill>
        </p:grpSpPr>
        <p:sp>
          <p:nvSpPr>
            <p:cNvPr id="138" name="Freeform 218"/>
            <p:cNvSpPr>
              <a:spLocks/>
            </p:cNvSpPr>
            <p:nvPr/>
          </p:nvSpPr>
          <p:spPr bwMode="gray">
            <a:xfrm>
              <a:off x="436" y="2176"/>
              <a:ext cx="66" cy="119"/>
            </a:xfrm>
            <a:custGeom>
              <a:avLst/>
              <a:gdLst>
                <a:gd name="T0" fmla="*/ 26 w 130"/>
                <a:gd name="T1" fmla="*/ 0 h 239"/>
                <a:gd name="T2" fmla="*/ 29 w 130"/>
                <a:gd name="T3" fmla="*/ 0 h 239"/>
                <a:gd name="T4" fmla="*/ 31 w 130"/>
                <a:gd name="T5" fmla="*/ 2 h 239"/>
                <a:gd name="T6" fmla="*/ 32 w 130"/>
                <a:gd name="T7" fmla="*/ 4 h 239"/>
                <a:gd name="T8" fmla="*/ 33 w 130"/>
                <a:gd name="T9" fmla="*/ 7 h 239"/>
                <a:gd name="T10" fmla="*/ 34 w 130"/>
                <a:gd name="T11" fmla="*/ 30 h 239"/>
                <a:gd name="T12" fmla="*/ 28 w 130"/>
                <a:gd name="T13" fmla="*/ 30 h 239"/>
                <a:gd name="T14" fmla="*/ 28 w 130"/>
                <a:gd name="T15" fmla="*/ 10 h 239"/>
                <a:gd name="T16" fmla="*/ 25 w 130"/>
                <a:gd name="T17" fmla="*/ 10 h 239"/>
                <a:gd name="T18" fmla="*/ 25 w 130"/>
                <a:gd name="T19" fmla="*/ 59 h 239"/>
                <a:gd name="T20" fmla="*/ 18 w 130"/>
                <a:gd name="T21" fmla="*/ 59 h 239"/>
                <a:gd name="T22" fmla="*/ 18 w 130"/>
                <a:gd name="T23" fmla="*/ 34 h 239"/>
                <a:gd name="T24" fmla="*/ 16 w 130"/>
                <a:gd name="T25" fmla="*/ 34 h 239"/>
                <a:gd name="T26" fmla="*/ 16 w 130"/>
                <a:gd name="T27" fmla="*/ 59 h 239"/>
                <a:gd name="T28" fmla="*/ 8 w 130"/>
                <a:gd name="T29" fmla="*/ 59 h 239"/>
                <a:gd name="T30" fmla="*/ 8 w 130"/>
                <a:gd name="T31" fmla="*/ 10 h 239"/>
                <a:gd name="T32" fmla="*/ 6 w 130"/>
                <a:gd name="T33" fmla="*/ 10 h 239"/>
                <a:gd name="T34" fmla="*/ 6 w 130"/>
                <a:gd name="T35" fmla="*/ 30 h 239"/>
                <a:gd name="T36" fmla="*/ 1 w 130"/>
                <a:gd name="T37" fmla="*/ 30 h 239"/>
                <a:gd name="T38" fmla="*/ 0 w 130"/>
                <a:gd name="T39" fmla="*/ 7 h 239"/>
                <a:gd name="T40" fmla="*/ 1 w 130"/>
                <a:gd name="T41" fmla="*/ 4 h 239"/>
                <a:gd name="T42" fmla="*/ 3 w 130"/>
                <a:gd name="T43" fmla="*/ 2 h 239"/>
                <a:gd name="T44" fmla="*/ 5 w 130"/>
                <a:gd name="T45" fmla="*/ 0 h 239"/>
                <a:gd name="T46" fmla="*/ 8 w 130"/>
                <a:gd name="T47" fmla="*/ 0 h 239"/>
                <a:gd name="T48" fmla="*/ 26 w 130"/>
                <a:gd name="T49" fmla="*/ 0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239">
                  <a:moveTo>
                    <a:pt x="100" y="0"/>
                  </a:moveTo>
                  <a:lnTo>
                    <a:pt x="112" y="3"/>
                  </a:lnTo>
                  <a:lnTo>
                    <a:pt x="121" y="8"/>
                  </a:lnTo>
                  <a:lnTo>
                    <a:pt x="127" y="18"/>
                  </a:lnTo>
                  <a:lnTo>
                    <a:pt x="129" y="29"/>
                  </a:lnTo>
                  <a:lnTo>
                    <a:pt x="130" y="122"/>
                  </a:lnTo>
                  <a:lnTo>
                    <a:pt x="108" y="122"/>
                  </a:lnTo>
                  <a:lnTo>
                    <a:pt x="108" y="42"/>
                  </a:lnTo>
                  <a:lnTo>
                    <a:pt x="99" y="42"/>
                  </a:lnTo>
                  <a:lnTo>
                    <a:pt x="99" y="239"/>
                  </a:lnTo>
                  <a:lnTo>
                    <a:pt x="70" y="239"/>
                  </a:lnTo>
                  <a:lnTo>
                    <a:pt x="70" y="136"/>
                  </a:lnTo>
                  <a:lnTo>
                    <a:pt x="61" y="136"/>
                  </a:lnTo>
                  <a:lnTo>
                    <a:pt x="61" y="239"/>
                  </a:lnTo>
                  <a:lnTo>
                    <a:pt x="31" y="239"/>
                  </a:lnTo>
                  <a:lnTo>
                    <a:pt x="31" y="42"/>
                  </a:lnTo>
                  <a:lnTo>
                    <a:pt x="22" y="42"/>
                  </a:lnTo>
                  <a:lnTo>
                    <a:pt x="22" y="122"/>
                  </a:lnTo>
                  <a:lnTo>
                    <a:pt x="1" y="122"/>
                  </a:lnTo>
                  <a:lnTo>
                    <a:pt x="0" y="30"/>
                  </a:lnTo>
                  <a:lnTo>
                    <a:pt x="2" y="19"/>
                  </a:lnTo>
                  <a:lnTo>
                    <a:pt x="9" y="8"/>
                  </a:lnTo>
                  <a:lnTo>
                    <a:pt x="18" y="3"/>
                  </a:lnTo>
                  <a:lnTo>
                    <a:pt x="30" y="0"/>
                  </a:lnTo>
                  <a:lnTo>
                    <a:pt x="100" y="0"/>
                  </a:lnTo>
                  <a:close/>
                </a:path>
              </a:pathLst>
            </a:custGeom>
            <a:grpFill/>
            <a:ln>
              <a:noFill/>
            </a:ln>
            <a:extLst>
              <a:ext uri="{91240B29-F687-4F45-9708-019B960494DF}">
                <a14:hiddenLine xmlns:a14="http://schemas.microsoft.com/office/drawing/2010/main" xmlns="" w="3175" cmpd="sng">
                  <a:solidFill>
                    <a:schemeClr val="folHlink"/>
                  </a:solidFill>
                  <a:round/>
                  <a:headEnd/>
                  <a:tailEnd/>
                </a14:hiddenLine>
              </a:ext>
            </a:extLst>
          </p:spPr>
          <p:txBody>
            <a:bodyPr/>
            <a:lstStyle/>
            <a:p>
              <a:pPr algn="ctr"/>
              <a:endParaRPr lang="it-IT">
                <a:solidFill>
                  <a:srgbClr val="0B2163"/>
                </a:solidFill>
              </a:endParaRPr>
            </a:p>
          </p:txBody>
        </p:sp>
        <p:sp>
          <p:nvSpPr>
            <p:cNvPr id="139" name="Freeform 219"/>
            <p:cNvSpPr>
              <a:spLocks/>
            </p:cNvSpPr>
            <p:nvPr/>
          </p:nvSpPr>
          <p:spPr bwMode="gray">
            <a:xfrm>
              <a:off x="455" y="2143"/>
              <a:ext cx="29" cy="30"/>
            </a:xfrm>
            <a:custGeom>
              <a:avLst/>
              <a:gdLst>
                <a:gd name="T0" fmla="*/ 7 w 59"/>
                <a:gd name="T1" fmla="*/ 0 h 58"/>
                <a:gd name="T2" fmla="*/ 4 w 59"/>
                <a:gd name="T3" fmla="*/ 1 h 58"/>
                <a:gd name="T4" fmla="*/ 2 w 59"/>
                <a:gd name="T5" fmla="*/ 3 h 58"/>
                <a:gd name="T6" fmla="*/ 0 w 59"/>
                <a:gd name="T7" fmla="*/ 5 h 58"/>
                <a:gd name="T8" fmla="*/ 0 w 59"/>
                <a:gd name="T9" fmla="*/ 8 h 58"/>
                <a:gd name="T10" fmla="*/ 0 w 59"/>
                <a:gd name="T11" fmla="*/ 11 h 58"/>
                <a:gd name="T12" fmla="*/ 2 w 59"/>
                <a:gd name="T13" fmla="*/ 13 h 58"/>
                <a:gd name="T14" fmla="*/ 4 w 59"/>
                <a:gd name="T15" fmla="*/ 15 h 58"/>
                <a:gd name="T16" fmla="*/ 7 w 59"/>
                <a:gd name="T17" fmla="*/ 16 h 58"/>
                <a:gd name="T18" fmla="*/ 10 w 59"/>
                <a:gd name="T19" fmla="*/ 15 h 58"/>
                <a:gd name="T20" fmla="*/ 12 w 59"/>
                <a:gd name="T21" fmla="*/ 13 h 58"/>
                <a:gd name="T22" fmla="*/ 14 w 59"/>
                <a:gd name="T23" fmla="*/ 11 h 58"/>
                <a:gd name="T24" fmla="*/ 14 w 59"/>
                <a:gd name="T25" fmla="*/ 8 h 58"/>
                <a:gd name="T26" fmla="*/ 14 w 59"/>
                <a:gd name="T27" fmla="*/ 5 h 58"/>
                <a:gd name="T28" fmla="*/ 12 w 59"/>
                <a:gd name="T29" fmla="*/ 3 h 58"/>
                <a:gd name="T30" fmla="*/ 10 w 59"/>
                <a:gd name="T31" fmla="*/ 1 h 58"/>
                <a:gd name="T32" fmla="*/ 7 w 5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8">
                  <a:moveTo>
                    <a:pt x="29" y="0"/>
                  </a:moveTo>
                  <a:lnTo>
                    <a:pt x="17" y="2"/>
                  </a:lnTo>
                  <a:lnTo>
                    <a:pt x="8" y="9"/>
                  </a:lnTo>
                  <a:lnTo>
                    <a:pt x="2" y="18"/>
                  </a:lnTo>
                  <a:lnTo>
                    <a:pt x="0" y="30"/>
                  </a:lnTo>
                  <a:lnTo>
                    <a:pt x="2" y="41"/>
                  </a:lnTo>
                  <a:lnTo>
                    <a:pt x="8" y="50"/>
                  </a:lnTo>
                  <a:lnTo>
                    <a:pt x="17" y="56"/>
                  </a:lnTo>
                  <a:lnTo>
                    <a:pt x="29" y="58"/>
                  </a:lnTo>
                  <a:lnTo>
                    <a:pt x="40" y="56"/>
                  </a:lnTo>
                  <a:lnTo>
                    <a:pt x="49" y="50"/>
                  </a:lnTo>
                  <a:lnTo>
                    <a:pt x="56" y="41"/>
                  </a:lnTo>
                  <a:lnTo>
                    <a:pt x="59" y="30"/>
                  </a:lnTo>
                  <a:lnTo>
                    <a:pt x="56" y="18"/>
                  </a:lnTo>
                  <a:lnTo>
                    <a:pt x="49" y="9"/>
                  </a:lnTo>
                  <a:lnTo>
                    <a:pt x="40" y="2"/>
                  </a:lnTo>
                  <a:lnTo>
                    <a:pt x="29" y="0"/>
                  </a:lnTo>
                  <a:close/>
                </a:path>
              </a:pathLst>
            </a:custGeom>
            <a:grpFill/>
            <a:ln>
              <a:noFill/>
            </a:ln>
            <a:extLst>
              <a:ext uri="{91240B29-F687-4F45-9708-019B960494DF}">
                <a14:hiddenLine xmlns:a14="http://schemas.microsoft.com/office/drawing/2010/main" xmlns="" w="3175" cmpd="sng">
                  <a:solidFill>
                    <a:schemeClr val="folHlink"/>
                  </a:solidFill>
                  <a:round/>
                  <a:headEnd/>
                  <a:tailEnd/>
                </a14:hiddenLine>
              </a:ext>
            </a:extLst>
          </p:spPr>
          <p:txBody>
            <a:bodyPr/>
            <a:lstStyle/>
            <a:p>
              <a:pPr algn="ctr"/>
              <a:endParaRPr lang="it-IT">
                <a:solidFill>
                  <a:srgbClr val="0B2163"/>
                </a:solidFill>
              </a:endParaRPr>
            </a:p>
          </p:txBody>
        </p:sp>
      </p:grpSp>
      <p:sp>
        <p:nvSpPr>
          <p:cNvPr id="140" name="Rectangle 32"/>
          <p:cNvSpPr>
            <a:spLocks noChangeArrowheads="1"/>
          </p:cNvSpPr>
          <p:nvPr/>
        </p:nvSpPr>
        <p:spPr bwMode="auto">
          <a:xfrm>
            <a:off x="1546413" y="4963596"/>
            <a:ext cx="4356846" cy="262922"/>
          </a:xfrm>
          <a:prstGeom prst="rect">
            <a:avLst/>
          </a:prstGeom>
          <a:noFill/>
          <a:ln>
            <a:no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marL="3175" lvl="2" indent="0" algn="just">
              <a:lnSpc>
                <a:spcPct val="105000"/>
              </a:lnSpc>
              <a:spcBef>
                <a:spcPct val="30000"/>
              </a:spcBef>
              <a:buClr>
                <a:srgbClr val="0B2163"/>
              </a:buClr>
              <a:buSzPct val="75000"/>
            </a:pPr>
            <a:r>
              <a:rPr lang="it-IT" altLang="it-IT" sz="1200" b="1" dirty="0" smtClean="0">
                <a:latin typeface="+mn-lt"/>
              </a:rPr>
              <a:t>Alfredo Pistoni, </a:t>
            </a:r>
            <a:r>
              <a:rPr lang="it-IT" altLang="it-IT" sz="1200" i="1" dirty="0" smtClean="0">
                <a:latin typeface="+mn-lt"/>
              </a:rPr>
              <a:t>Responsabile Produzione</a:t>
            </a:r>
            <a:endParaRPr lang="it-IT" altLang="it-IT" sz="1200" i="1" dirty="0">
              <a:solidFill>
                <a:srgbClr val="FF0000"/>
              </a:solidFill>
              <a:latin typeface="+mn-lt"/>
            </a:endParaRPr>
          </a:p>
        </p:txBody>
      </p:sp>
      <p:sp>
        <p:nvSpPr>
          <p:cNvPr id="141" name="Segnaposto contenuto 2"/>
          <p:cNvSpPr txBox="1">
            <a:spLocks/>
          </p:cNvSpPr>
          <p:nvPr/>
        </p:nvSpPr>
        <p:spPr>
          <a:xfrm>
            <a:off x="700650" y="5798594"/>
            <a:ext cx="8752350" cy="652973"/>
          </a:xfrm>
          <a:prstGeom prst="rect">
            <a:avLst/>
          </a:prstGeom>
        </p:spPr>
        <p:txBody>
          <a:bodyPr lIns="72000" tIns="36000" rIns="36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algn="just">
              <a:spcBef>
                <a:spcPts val="1000"/>
              </a:spcBef>
              <a:buClr>
                <a:srgbClr val="0B2163"/>
              </a:buClr>
            </a:pPr>
            <a:r>
              <a:rPr lang="it-IT" dirty="0" smtClean="0">
                <a:latin typeface="Calibri (Corpo)"/>
              </a:rPr>
              <a:t>Ulteriormente al diretto supporto manageriale delle figure esposte sopra, il progetto di Mantova beneficia di tutte le sinergie con le altre società del Gruppo Pro-</a:t>
            </a:r>
            <a:r>
              <a:rPr lang="it-IT" dirty="0" err="1" smtClean="0">
                <a:latin typeface="Calibri (Corpo)"/>
              </a:rPr>
              <a:t>Gest</a:t>
            </a:r>
            <a:r>
              <a:rPr lang="it-IT" dirty="0" smtClean="0">
                <a:latin typeface="Calibri (Corpo)"/>
              </a:rPr>
              <a:t> oltre che dal coordinamento della Capogruppo.</a:t>
            </a:r>
            <a:endParaRPr lang="it-IT" dirty="0">
              <a:latin typeface="Calibri (Corpo)"/>
            </a:endParaRPr>
          </a:p>
        </p:txBody>
      </p:sp>
      <p:sp>
        <p:nvSpPr>
          <p:cNvPr id="38" name="Rectangle 32"/>
          <p:cNvSpPr>
            <a:spLocks noChangeArrowheads="1"/>
          </p:cNvSpPr>
          <p:nvPr/>
        </p:nvSpPr>
        <p:spPr bwMode="auto">
          <a:xfrm>
            <a:off x="1550547" y="1836619"/>
            <a:ext cx="7937171" cy="442259"/>
          </a:xfrm>
          <a:prstGeom prst="rect">
            <a:avLst/>
          </a:prstGeom>
          <a:solidFill>
            <a:schemeClr val="accent5">
              <a:lumMod val="20000"/>
              <a:lumOff val="80000"/>
            </a:schemeClr>
          </a:solidFill>
          <a:ln>
            <a:solidFill>
              <a:schemeClr val="accent1"/>
            </a:solid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lvl="2" algn="just">
              <a:lnSpc>
                <a:spcPct val="105000"/>
              </a:lnSpc>
              <a:spcBef>
                <a:spcPct val="30000"/>
              </a:spcBef>
              <a:buClr>
                <a:srgbClr val="0B2163"/>
              </a:buClr>
              <a:buSzPct val="75000"/>
              <a:buFont typeface="Wingdings" pitchFamily="2" charset="2"/>
              <a:buChar char="n"/>
            </a:pPr>
            <a:r>
              <a:rPr lang="it-IT" altLang="it-IT" sz="1200" dirty="0" smtClean="0">
                <a:latin typeface="Calibri (Corpo)"/>
              </a:rPr>
              <a:t>Fondatore del Gruppo Pro-Gest, principale gruppo italiano nel settore del cartone ondulato</a:t>
            </a:r>
            <a:endParaRPr lang="it-IT" altLang="it-IT" sz="1200" dirty="0">
              <a:latin typeface="Calibri (Corpo)"/>
            </a:endParaRPr>
          </a:p>
        </p:txBody>
      </p:sp>
      <p:sp>
        <p:nvSpPr>
          <p:cNvPr id="39" name="CasellaDiTesto 38"/>
          <p:cNvSpPr txBox="1"/>
          <p:nvPr/>
        </p:nvSpPr>
        <p:spPr>
          <a:xfrm>
            <a:off x="926351" y="1574313"/>
            <a:ext cx="624196" cy="704565"/>
          </a:xfrm>
          <a:prstGeom prst="rect">
            <a:avLst/>
          </a:prstGeom>
          <a:noFill/>
          <a:ln>
            <a:solidFill>
              <a:srgbClr val="0B2163"/>
            </a:solidFill>
          </a:ln>
          <a:effectLst/>
        </p:spPr>
        <p:txBody>
          <a:bodyPr wrap="square" lIns="72000" tIns="36000" rIns="36000" bIns="36000" rtlCol="0">
            <a:noAutofit/>
          </a:bodyPr>
          <a:lstStyle/>
          <a:p>
            <a:pPr algn="ctr"/>
            <a:endParaRPr lang="it-IT" b="1" dirty="0">
              <a:latin typeface="+mn-lt"/>
            </a:endParaRPr>
          </a:p>
        </p:txBody>
      </p:sp>
      <p:grpSp>
        <p:nvGrpSpPr>
          <p:cNvPr id="40" name="Group 217"/>
          <p:cNvGrpSpPr>
            <a:grpSpLocks noChangeAspect="1"/>
          </p:cNvGrpSpPr>
          <p:nvPr/>
        </p:nvGrpSpPr>
        <p:grpSpPr bwMode="auto">
          <a:xfrm>
            <a:off x="1130499" y="1713140"/>
            <a:ext cx="215900" cy="497919"/>
            <a:chOff x="436" y="2143"/>
            <a:chExt cx="66" cy="152"/>
          </a:xfrm>
          <a:solidFill>
            <a:srgbClr val="0B2163"/>
          </a:solidFill>
        </p:grpSpPr>
        <p:sp>
          <p:nvSpPr>
            <p:cNvPr id="41" name="Freeform 218"/>
            <p:cNvSpPr>
              <a:spLocks/>
            </p:cNvSpPr>
            <p:nvPr/>
          </p:nvSpPr>
          <p:spPr bwMode="gray">
            <a:xfrm>
              <a:off x="436" y="2176"/>
              <a:ext cx="66" cy="119"/>
            </a:xfrm>
            <a:custGeom>
              <a:avLst/>
              <a:gdLst>
                <a:gd name="T0" fmla="*/ 26 w 130"/>
                <a:gd name="T1" fmla="*/ 0 h 239"/>
                <a:gd name="T2" fmla="*/ 29 w 130"/>
                <a:gd name="T3" fmla="*/ 0 h 239"/>
                <a:gd name="T4" fmla="*/ 31 w 130"/>
                <a:gd name="T5" fmla="*/ 2 h 239"/>
                <a:gd name="T6" fmla="*/ 32 w 130"/>
                <a:gd name="T7" fmla="*/ 4 h 239"/>
                <a:gd name="T8" fmla="*/ 33 w 130"/>
                <a:gd name="T9" fmla="*/ 7 h 239"/>
                <a:gd name="T10" fmla="*/ 34 w 130"/>
                <a:gd name="T11" fmla="*/ 30 h 239"/>
                <a:gd name="T12" fmla="*/ 28 w 130"/>
                <a:gd name="T13" fmla="*/ 30 h 239"/>
                <a:gd name="T14" fmla="*/ 28 w 130"/>
                <a:gd name="T15" fmla="*/ 10 h 239"/>
                <a:gd name="T16" fmla="*/ 25 w 130"/>
                <a:gd name="T17" fmla="*/ 10 h 239"/>
                <a:gd name="T18" fmla="*/ 25 w 130"/>
                <a:gd name="T19" fmla="*/ 59 h 239"/>
                <a:gd name="T20" fmla="*/ 18 w 130"/>
                <a:gd name="T21" fmla="*/ 59 h 239"/>
                <a:gd name="T22" fmla="*/ 18 w 130"/>
                <a:gd name="T23" fmla="*/ 34 h 239"/>
                <a:gd name="T24" fmla="*/ 16 w 130"/>
                <a:gd name="T25" fmla="*/ 34 h 239"/>
                <a:gd name="T26" fmla="*/ 16 w 130"/>
                <a:gd name="T27" fmla="*/ 59 h 239"/>
                <a:gd name="T28" fmla="*/ 8 w 130"/>
                <a:gd name="T29" fmla="*/ 59 h 239"/>
                <a:gd name="T30" fmla="*/ 8 w 130"/>
                <a:gd name="T31" fmla="*/ 10 h 239"/>
                <a:gd name="T32" fmla="*/ 6 w 130"/>
                <a:gd name="T33" fmla="*/ 10 h 239"/>
                <a:gd name="T34" fmla="*/ 6 w 130"/>
                <a:gd name="T35" fmla="*/ 30 h 239"/>
                <a:gd name="T36" fmla="*/ 1 w 130"/>
                <a:gd name="T37" fmla="*/ 30 h 239"/>
                <a:gd name="T38" fmla="*/ 0 w 130"/>
                <a:gd name="T39" fmla="*/ 7 h 239"/>
                <a:gd name="T40" fmla="*/ 1 w 130"/>
                <a:gd name="T41" fmla="*/ 4 h 239"/>
                <a:gd name="T42" fmla="*/ 3 w 130"/>
                <a:gd name="T43" fmla="*/ 2 h 239"/>
                <a:gd name="T44" fmla="*/ 5 w 130"/>
                <a:gd name="T45" fmla="*/ 0 h 239"/>
                <a:gd name="T46" fmla="*/ 8 w 130"/>
                <a:gd name="T47" fmla="*/ 0 h 239"/>
                <a:gd name="T48" fmla="*/ 26 w 130"/>
                <a:gd name="T49" fmla="*/ 0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239">
                  <a:moveTo>
                    <a:pt x="100" y="0"/>
                  </a:moveTo>
                  <a:lnTo>
                    <a:pt x="112" y="3"/>
                  </a:lnTo>
                  <a:lnTo>
                    <a:pt x="121" y="8"/>
                  </a:lnTo>
                  <a:lnTo>
                    <a:pt x="127" y="18"/>
                  </a:lnTo>
                  <a:lnTo>
                    <a:pt x="129" y="29"/>
                  </a:lnTo>
                  <a:lnTo>
                    <a:pt x="130" y="122"/>
                  </a:lnTo>
                  <a:lnTo>
                    <a:pt x="108" y="122"/>
                  </a:lnTo>
                  <a:lnTo>
                    <a:pt x="108" y="42"/>
                  </a:lnTo>
                  <a:lnTo>
                    <a:pt x="99" y="42"/>
                  </a:lnTo>
                  <a:lnTo>
                    <a:pt x="99" y="239"/>
                  </a:lnTo>
                  <a:lnTo>
                    <a:pt x="70" y="239"/>
                  </a:lnTo>
                  <a:lnTo>
                    <a:pt x="70" y="136"/>
                  </a:lnTo>
                  <a:lnTo>
                    <a:pt x="61" y="136"/>
                  </a:lnTo>
                  <a:lnTo>
                    <a:pt x="61" y="239"/>
                  </a:lnTo>
                  <a:lnTo>
                    <a:pt x="31" y="239"/>
                  </a:lnTo>
                  <a:lnTo>
                    <a:pt x="31" y="42"/>
                  </a:lnTo>
                  <a:lnTo>
                    <a:pt x="22" y="42"/>
                  </a:lnTo>
                  <a:lnTo>
                    <a:pt x="22" y="122"/>
                  </a:lnTo>
                  <a:lnTo>
                    <a:pt x="1" y="122"/>
                  </a:lnTo>
                  <a:lnTo>
                    <a:pt x="0" y="30"/>
                  </a:lnTo>
                  <a:lnTo>
                    <a:pt x="2" y="19"/>
                  </a:lnTo>
                  <a:lnTo>
                    <a:pt x="9" y="8"/>
                  </a:lnTo>
                  <a:lnTo>
                    <a:pt x="18" y="3"/>
                  </a:lnTo>
                  <a:lnTo>
                    <a:pt x="30" y="0"/>
                  </a:lnTo>
                  <a:lnTo>
                    <a:pt x="100" y="0"/>
                  </a:lnTo>
                  <a:close/>
                </a:path>
              </a:pathLst>
            </a:custGeom>
            <a:grpFill/>
            <a:ln>
              <a:noFill/>
            </a:ln>
            <a:extLst>
              <a:ext uri="{91240B29-F687-4F45-9708-019B960494DF}">
                <a14:hiddenLine xmlns:a14="http://schemas.microsoft.com/office/drawing/2010/main" xmlns="" w="3175" cmpd="sng">
                  <a:solidFill>
                    <a:schemeClr val="folHlink"/>
                  </a:solidFill>
                  <a:round/>
                  <a:headEnd/>
                  <a:tailEnd/>
                </a14:hiddenLine>
              </a:ext>
            </a:extLst>
          </p:spPr>
          <p:txBody>
            <a:bodyPr/>
            <a:lstStyle/>
            <a:p>
              <a:pPr algn="ctr"/>
              <a:endParaRPr lang="it-IT">
                <a:solidFill>
                  <a:srgbClr val="0B2163"/>
                </a:solidFill>
              </a:endParaRPr>
            </a:p>
          </p:txBody>
        </p:sp>
        <p:sp>
          <p:nvSpPr>
            <p:cNvPr id="42" name="Freeform 219"/>
            <p:cNvSpPr>
              <a:spLocks/>
            </p:cNvSpPr>
            <p:nvPr/>
          </p:nvSpPr>
          <p:spPr bwMode="gray">
            <a:xfrm>
              <a:off x="455" y="2143"/>
              <a:ext cx="29" cy="30"/>
            </a:xfrm>
            <a:custGeom>
              <a:avLst/>
              <a:gdLst>
                <a:gd name="T0" fmla="*/ 7 w 59"/>
                <a:gd name="T1" fmla="*/ 0 h 58"/>
                <a:gd name="T2" fmla="*/ 4 w 59"/>
                <a:gd name="T3" fmla="*/ 1 h 58"/>
                <a:gd name="T4" fmla="*/ 2 w 59"/>
                <a:gd name="T5" fmla="*/ 3 h 58"/>
                <a:gd name="T6" fmla="*/ 0 w 59"/>
                <a:gd name="T7" fmla="*/ 5 h 58"/>
                <a:gd name="T8" fmla="*/ 0 w 59"/>
                <a:gd name="T9" fmla="*/ 8 h 58"/>
                <a:gd name="T10" fmla="*/ 0 w 59"/>
                <a:gd name="T11" fmla="*/ 11 h 58"/>
                <a:gd name="T12" fmla="*/ 2 w 59"/>
                <a:gd name="T13" fmla="*/ 13 h 58"/>
                <a:gd name="T14" fmla="*/ 4 w 59"/>
                <a:gd name="T15" fmla="*/ 15 h 58"/>
                <a:gd name="T16" fmla="*/ 7 w 59"/>
                <a:gd name="T17" fmla="*/ 16 h 58"/>
                <a:gd name="T18" fmla="*/ 10 w 59"/>
                <a:gd name="T19" fmla="*/ 15 h 58"/>
                <a:gd name="T20" fmla="*/ 12 w 59"/>
                <a:gd name="T21" fmla="*/ 13 h 58"/>
                <a:gd name="T22" fmla="*/ 14 w 59"/>
                <a:gd name="T23" fmla="*/ 11 h 58"/>
                <a:gd name="T24" fmla="*/ 14 w 59"/>
                <a:gd name="T25" fmla="*/ 8 h 58"/>
                <a:gd name="T26" fmla="*/ 14 w 59"/>
                <a:gd name="T27" fmla="*/ 5 h 58"/>
                <a:gd name="T28" fmla="*/ 12 w 59"/>
                <a:gd name="T29" fmla="*/ 3 h 58"/>
                <a:gd name="T30" fmla="*/ 10 w 59"/>
                <a:gd name="T31" fmla="*/ 1 h 58"/>
                <a:gd name="T32" fmla="*/ 7 w 5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8">
                  <a:moveTo>
                    <a:pt x="29" y="0"/>
                  </a:moveTo>
                  <a:lnTo>
                    <a:pt x="17" y="2"/>
                  </a:lnTo>
                  <a:lnTo>
                    <a:pt x="8" y="9"/>
                  </a:lnTo>
                  <a:lnTo>
                    <a:pt x="2" y="18"/>
                  </a:lnTo>
                  <a:lnTo>
                    <a:pt x="0" y="30"/>
                  </a:lnTo>
                  <a:lnTo>
                    <a:pt x="2" y="41"/>
                  </a:lnTo>
                  <a:lnTo>
                    <a:pt x="8" y="50"/>
                  </a:lnTo>
                  <a:lnTo>
                    <a:pt x="17" y="56"/>
                  </a:lnTo>
                  <a:lnTo>
                    <a:pt x="29" y="58"/>
                  </a:lnTo>
                  <a:lnTo>
                    <a:pt x="40" y="56"/>
                  </a:lnTo>
                  <a:lnTo>
                    <a:pt x="49" y="50"/>
                  </a:lnTo>
                  <a:lnTo>
                    <a:pt x="56" y="41"/>
                  </a:lnTo>
                  <a:lnTo>
                    <a:pt x="59" y="30"/>
                  </a:lnTo>
                  <a:lnTo>
                    <a:pt x="56" y="18"/>
                  </a:lnTo>
                  <a:lnTo>
                    <a:pt x="49" y="9"/>
                  </a:lnTo>
                  <a:lnTo>
                    <a:pt x="40" y="2"/>
                  </a:lnTo>
                  <a:lnTo>
                    <a:pt x="29" y="0"/>
                  </a:lnTo>
                  <a:close/>
                </a:path>
              </a:pathLst>
            </a:custGeom>
            <a:grpFill/>
            <a:ln>
              <a:noFill/>
            </a:ln>
            <a:extLst>
              <a:ext uri="{91240B29-F687-4F45-9708-019B960494DF}">
                <a14:hiddenLine xmlns:a14="http://schemas.microsoft.com/office/drawing/2010/main" xmlns="" w="3175" cmpd="sng">
                  <a:solidFill>
                    <a:schemeClr val="folHlink"/>
                  </a:solidFill>
                  <a:round/>
                  <a:headEnd/>
                  <a:tailEnd/>
                </a14:hiddenLine>
              </a:ext>
            </a:extLst>
          </p:spPr>
          <p:txBody>
            <a:bodyPr/>
            <a:lstStyle/>
            <a:p>
              <a:pPr algn="ctr"/>
              <a:endParaRPr lang="it-IT">
                <a:solidFill>
                  <a:srgbClr val="0B2163"/>
                </a:solidFill>
              </a:endParaRPr>
            </a:p>
          </p:txBody>
        </p:sp>
      </p:grpSp>
      <p:sp>
        <p:nvSpPr>
          <p:cNvPr id="43" name="Rectangle 32"/>
          <p:cNvSpPr>
            <a:spLocks noChangeArrowheads="1"/>
          </p:cNvSpPr>
          <p:nvPr/>
        </p:nvSpPr>
        <p:spPr bwMode="auto">
          <a:xfrm>
            <a:off x="1550547" y="1573697"/>
            <a:ext cx="3436813" cy="275046"/>
          </a:xfrm>
          <a:prstGeom prst="rect">
            <a:avLst/>
          </a:prstGeom>
          <a:noFill/>
          <a:ln>
            <a:no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marL="3175" lvl="2" indent="0" algn="just">
              <a:lnSpc>
                <a:spcPct val="105000"/>
              </a:lnSpc>
              <a:spcBef>
                <a:spcPct val="30000"/>
              </a:spcBef>
              <a:buClr>
                <a:srgbClr val="0B2163"/>
              </a:buClr>
              <a:buSzPct val="75000"/>
            </a:pPr>
            <a:r>
              <a:rPr lang="it-IT" altLang="it-IT" sz="1200" b="1" dirty="0" smtClean="0">
                <a:latin typeface="+mn-lt"/>
              </a:rPr>
              <a:t>Bruno Zago, </a:t>
            </a:r>
            <a:r>
              <a:rPr lang="it-IT" altLang="it-IT" sz="1200" i="1" dirty="0" smtClean="0">
                <a:latin typeface="+mn-lt"/>
              </a:rPr>
              <a:t>Amministratore Delegato Pro-Gest</a:t>
            </a:r>
            <a:endParaRPr lang="it-IT" altLang="it-IT" sz="1200" i="1" dirty="0">
              <a:solidFill>
                <a:srgbClr val="FF0000"/>
              </a:solidFill>
              <a:latin typeface="+mn-lt"/>
            </a:endParaRPr>
          </a:p>
        </p:txBody>
      </p:sp>
    </p:spTree>
    <p:extLst>
      <p:ext uri="{BB962C8B-B14F-4D97-AF65-F5344CB8AC3E}">
        <p14:creationId xmlns:p14="http://schemas.microsoft.com/office/powerpoint/2010/main" xmlns="" val="284766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Index</a:t>
            </a:r>
            <a:endParaRPr lang="it-IT" dirty="0">
              <a:solidFill>
                <a:srgbClr val="002060"/>
              </a:solidFill>
            </a:endParaRPr>
          </a:p>
        </p:txBody>
      </p:sp>
      <p:sp>
        <p:nvSpPr>
          <p:cNvPr id="7" name="Rettangolo arrotondato 6"/>
          <p:cNvSpPr/>
          <p:nvPr/>
        </p:nvSpPr>
        <p:spPr bwMode="auto">
          <a:xfrm>
            <a:off x="1446710" y="1364664"/>
            <a:ext cx="4536000" cy="360000"/>
          </a:xfrm>
          <a:prstGeom prst="roundRect">
            <a:avLst/>
          </a:prstGeom>
          <a:solidFill>
            <a:schemeClr val="bg1">
              <a:lumMod val="95000"/>
            </a:schemeClr>
          </a:solidFill>
          <a:ln w="12700">
            <a:solidFill>
              <a:schemeClr val="bg1">
                <a:lumMod val="75000"/>
              </a:schemeClr>
            </a:solid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8" name="Rettangolo 7"/>
          <p:cNvSpPr/>
          <p:nvPr/>
        </p:nvSpPr>
        <p:spPr bwMode="auto">
          <a:xfrm>
            <a:off x="1160108" y="1265378"/>
            <a:ext cx="368490" cy="1910959"/>
          </a:xfrm>
          <a:prstGeom prst="rect">
            <a:avLst/>
          </a:prstGeom>
          <a:solidFill>
            <a:srgbClr val="0B2163"/>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2" name="Segnaposto contenuto 2"/>
          <p:cNvSpPr txBox="1">
            <a:spLocks/>
          </p:cNvSpPr>
          <p:nvPr/>
        </p:nvSpPr>
        <p:spPr>
          <a:xfrm>
            <a:off x="1173756" y="1360912"/>
            <a:ext cx="7002056" cy="3493475"/>
          </a:xfrm>
          <a:prstGeom prst="rect">
            <a:avLst/>
          </a:prstGeom>
        </p:spPr>
        <p:txBody>
          <a:bodyPr lIns="72000" tIns="36000" rIns="36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400050" indent="-400050" algn="just">
              <a:spcBef>
                <a:spcPts val="1000"/>
              </a:spcBef>
              <a:buClr>
                <a:schemeClr val="bg1"/>
              </a:buClr>
              <a:buFont typeface="+mj-lt"/>
              <a:buAutoNum type="romanUcPeriod"/>
            </a:pPr>
            <a:r>
              <a:rPr lang="it-IT" sz="2000" b="1" dirty="0" err="1"/>
              <a:t>Overview</a:t>
            </a:r>
            <a:r>
              <a:rPr lang="it-IT" sz="2000" b="1" dirty="0"/>
              <a:t> del Gruppo </a:t>
            </a:r>
          </a:p>
          <a:p>
            <a:pPr marL="400050" indent="-400050" algn="just">
              <a:spcBef>
                <a:spcPts val="1000"/>
              </a:spcBef>
              <a:buClr>
                <a:schemeClr val="bg1"/>
              </a:buClr>
              <a:buFont typeface="+mj-lt"/>
              <a:buAutoNum type="romanUcPeriod"/>
            </a:pPr>
            <a:r>
              <a:rPr lang="it-IT" sz="2000" b="1" dirty="0"/>
              <a:t>Il mercato delle carte per ondulatori</a:t>
            </a:r>
          </a:p>
          <a:p>
            <a:pPr marL="400050" indent="-400050" algn="just">
              <a:spcBef>
                <a:spcPts val="1000"/>
              </a:spcBef>
              <a:buClr>
                <a:schemeClr val="bg1"/>
              </a:buClr>
              <a:buFont typeface="+mj-lt"/>
              <a:buAutoNum type="romanUcPeriod"/>
            </a:pPr>
            <a:r>
              <a:rPr lang="it-IT" sz="2000" b="1" dirty="0"/>
              <a:t>Pro-Gest </a:t>
            </a:r>
            <a:r>
              <a:rPr lang="it-IT" sz="2000" b="1" dirty="0" smtClean="0"/>
              <a:t>Mantova</a:t>
            </a:r>
          </a:p>
          <a:p>
            <a:pPr marL="400050" indent="-400050" algn="just">
              <a:spcBef>
                <a:spcPts val="1000"/>
              </a:spcBef>
              <a:buClr>
                <a:schemeClr val="bg1"/>
              </a:buClr>
              <a:buFont typeface="+mj-lt"/>
              <a:buAutoNum type="romanUcPeriod"/>
            </a:pPr>
            <a:r>
              <a:rPr lang="it-IT" sz="2000" b="1" dirty="0" smtClean="0"/>
              <a:t>Focus occupazionale e tempistica del nuovo progetto</a:t>
            </a:r>
            <a:endParaRPr lang="it-IT" sz="2000" b="1" dirty="0"/>
          </a:p>
        </p:txBody>
      </p:sp>
    </p:spTree>
    <p:extLst>
      <p:ext uri="{BB962C8B-B14F-4D97-AF65-F5344CB8AC3E}">
        <p14:creationId xmlns:p14="http://schemas.microsoft.com/office/powerpoint/2010/main" xmlns="" val="121850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L’Impianto di Mantova</a:t>
            </a:r>
            <a:endParaRPr lang="it-IT" dirty="0">
              <a:solidFill>
                <a:srgbClr val="002060"/>
              </a:solidFill>
            </a:endParaRPr>
          </a:p>
        </p:txBody>
      </p:sp>
      <p:sp>
        <p:nvSpPr>
          <p:cNvPr id="5" name="Segnaposto contenuto 2"/>
          <p:cNvSpPr>
            <a:spLocks noGrp="1"/>
          </p:cNvSpPr>
          <p:nvPr>
            <p:ph sz="quarter" idx="11"/>
          </p:nvPr>
        </p:nvSpPr>
        <p:spPr>
          <a:xfrm>
            <a:off x="700650" y="963343"/>
            <a:ext cx="5798815" cy="5082499"/>
          </a:xfrm>
        </p:spPr>
        <p:txBody>
          <a:bodyPr lIns="72000" tIns="36000" rIns="36000" bIns="36000"/>
          <a:lstStyle/>
          <a:p>
            <a:pPr marL="177800" indent="-177800" algn="just">
              <a:spcBef>
                <a:spcPts val="1000"/>
              </a:spcBef>
              <a:buClr>
                <a:srgbClr val="0B2163"/>
              </a:buClr>
              <a:buSzPct val="85000"/>
              <a:buFont typeface="Wingdings" pitchFamily="2" charset="2"/>
              <a:buChar char="n"/>
              <a:defRPr/>
            </a:pPr>
            <a:r>
              <a:rPr lang="it-IT" dirty="0" smtClean="0">
                <a:latin typeface="Calibri (Corpo)"/>
              </a:rPr>
              <a:t>Ad </a:t>
            </a:r>
            <a:r>
              <a:rPr lang="it-IT" dirty="0">
                <a:latin typeface="Calibri (Corpo)"/>
              </a:rPr>
              <a:t>oggi </a:t>
            </a:r>
            <a:r>
              <a:rPr lang="it-IT" dirty="0" smtClean="0">
                <a:latin typeface="Calibri (Corpo)"/>
              </a:rPr>
              <a:t>in Italia, solo la cartiera di </a:t>
            </a:r>
            <a:r>
              <a:rPr lang="it-IT" dirty="0">
                <a:latin typeface="Calibri (Corpo)"/>
              </a:rPr>
              <a:t>Villa </a:t>
            </a:r>
            <a:r>
              <a:rPr lang="it-IT" dirty="0" smtClean="0">
                <a:latin typeface="Calibri (Corpo)"/>
              </a:rPr>
              <a:t>Lagarina produce carta per ondulatori a bassa grammatura ed alte performance, carta che è sempre più richiesta dal mercato domestico. La restante quota viene importata dagli altri paesi europei, </a:t>
            </a:r>
            <a:r>
              <a:rPr lang="it-IT" dirty="0">
                <a:latin typeface="Calibri (Corpo)"/>
              </a:rPr>
              <a:t>con aggravio di costi logistici e di trasporto. Pertanto Pro-Gest, </a:t>
            </a:r>
            <a:r>
              <a:rPr lang="it-IT" dirty="0" smtClean="0">
                <a:latin typeface="Calibri (Corpo)"/>
              </a:rPr>
              <a:t>incrementando questa produzione con l’avviamento dello stabilimento di Mantova,  andrà a sostituire buona parte dei volumi importati con </a:t>
            </a:r>
            <a:r>
              <a:rPr lang="it-IT" dirty="0">
                <a:latin typeface="Calibri (Corpo)"/>
              </a:rPr>
              <a:t>alte probabilità di penetrare il mercato nazionale e i mercati dei paesi limitrofi</a:t>
            </a:r>
            <a:r>
              <a:rPr lang="it-IT" dirty="0" smtClean="0">
                <a:latin typeface="Calibri (Corpo)"/>
              </a:rPr>
              <a:t>.</a:t>
            </a:r>
            <a:endParaRPr lang="it-IT" dirty="0">
              <a:latin typeface="Calibri (Corpo)"/>
            </a:endParaRPr>
          </a:p>
          <a:p>
            <a:pPr marL="177800" indent="-177800" algn="just">
              <a:spcBef>
                <a:spcPts val="1000"/>
              </a:spcBef>
              <a:buClr>
                <a:srgbClr val="0B2163"/>
              </a:buClr>
              <a:buSzPct val="85000"/>
              <a:buFont typeface="Wingdings" pitchFamily="2" charset="2"/>
              <a:buChar char="n"/>
              <a:defRPr/>
            </a:pPr>
            <a:r>
              <a:rPr lang="it-IT" dirty="0" smtClean="0">
                <a:latin typeface="Calibri (Corpo)"/>
              </a:rPr>
              <a:t>La cartiera, pur costruita negli anni ‘60 dispone di spazi adeguati. Nel capannone Nervi è alloggiata una macchina di 7 mt di luce ed è possibile l’installazione di una macchina con un formato ideale per le produzioni di ondulato di 7,6 mt.</a:t>
            </a:r>
          </a:p>
          <a:p>
            <a:pPr marL="177800" indent="-177800" algn="just">
              <a:spcBef>
                <a:spcPts val="1000"/>
              </a:spcBef>
              <a:buClr>
                <a:srgbClr val="0B2163"/>
              </a:buClr>
              <a:buSzPct val="85000"/>
              <a:buFont typeface="Wingdings" pitchFamily="2" charset="2"/>
              <a:buChar char="n"/>
              <a:defRPr/>
            </a:pPr>
            <a:r>
              <a:rPr lang="it-IT" dirty="0" smtClean="0">
                <a:latin typeface="Calibri (Corpo)"/>
              </a:rPr>
              <a:t>La cartiera inoltre ha al suo interno tutti i locali e i </a:t>
            </a:r>
            <a:r>
              <a:rPr lang="it-IT" dirty="0" err="1" smtClean="0">
                <a:latin typeface="Calibri (Corpo)"/>
              </a:rPr>
              <a:t>sottoservizi</a:t>
            </a:r>
            <a:r>
              <a:rPr lang="it-IT" dirty="0" smtClean="0">
                <a:latin typeface="Calibri (Corpo)"/>
              </a:rPr>
              <a:t> già predisposti per la conversione e la ripresa delle attività in un settore diverso, ma simile. (adduzione e scarico acque, sottostazione elettrica, cabina di decompressione metano, locali tecnici).</a:t>
            </a:r>
          </a:p>
          <a:p>
            <a:pPr marL="177800" indent="-177800" algn="just">
              <a:spcBef>
                <a:spcPts val="1000"/>
              </a:spcBef>
              <a:buClr>
                <a:srgbClr val="0B2163"/>
              </a:buClr>
              <a:buSzPct val="85000"/>
              <a:buFont typeface="Wingdings" pitchFamily="2" charset="2"/>
              <a:buChar char="n"/>
              <a:defRPr/>
            </a:pPr>
            <a:r>
              <a:rPr lang="it-IT" dirty="0" smtClean="0">
                <a:latin typeface="Calibri (Corpo)"/>
              </a:rPr>
              <a:t>Mantova dispone di un importante know-how, quello del personale che per anni ha lavorato nell’unica fabbrica italiana di produzione di carta da giornale. Le persone che lavoravano con Burgo sono competenti nella fabbricazione di carte riciclate ad alta velocità e a basse grammature.</a:t>
            </a:r>
          </a:p>
          <a:p>
            <a:pPr marL="177800" indent="-177800" algn="just">
              <a:spcBef>
                <a:spcPts val="1000"/>
              </a:spcBef>
              <a:buClr>
                <a:srgbClr val="0B2163"/>
              </a:buClr>
              <a:buSzPct val="85000"/>
              <a:buFont typeface="Wingdings" pitchFamily="2" charset="2"/>
              <a:buChar char="n"/>
              <a:defRPr/>
            </a:pPr>
            <a:r>
              <a:rPr lang="it-IT" dirty="0">
                <a:latin typeface="Calibri (Corpo)"/>
              </a:rPr>
              <a:t>Il trasporto del prodotto della cartiera avviene principalmente su strada. La posizione logistica dello stabilimento è eccellente per soddisfare clienti italiani ed internazionali, in quanto si trova in prossimità dell’autostrada A22 (Brennero – Modena) che è collegata direttamente con le due principali autostrade italiane, l’A1 (Milano – Roma – Napoli) e l’A4 (Torino – Milano – Trieste). Inoltre, non è escluso, che possa essere riattivato l’Approdo sul Mincio per raggiungere via acqua, tutto il bacino mediterraneo evitando ulteriore traffico terrestre.</a:t>
            </a:r>
          </a:p>
          <a:p>
            <a:pPr marL="177800" indent="-177800" algn="just">
              <a:spcBef>
                <a:spcPts val="1000"/>
              </a:spcBef>
              <a:buClr>
                <a:srgbClr val="0B2163"/>
              </a:buClr>
              <a:buSzPct val="85000"/>
              <a:buFont typeface="Wingdings" pitchFamily="2" charset="2"/>
              <a:buChar char="n"/>
              <a:defRPr/>
            </a:pPr>
            <a:endParaRPr lang="it-IT" dirty="0" smtClean="0">
              <a:latin typeface="Calibri (Corpo)"/>
            </a:endParaRPr>
          </a:p>
          <a:p>
            <a:pPr marL="177800" indent="-177800" algn="just">
              <a:spcBef>
                <a:spcPts val="1000"/>
              </a:spcBef>
              <a:buClr>
                <a:srgbClr val="0B2163"/>
              </a:buClr>
              <a:buSzPct val="85000"/>
              <a:buFont typeface="Wingdings" pitchFamily="2" charset="2"/>
              <a:buChar char="n"/>
              <a:defRPr/>
            </a:pPr>
            <a:endParaRPr lang="it-IT" dirty="0" smtClean="0">
              <a:latin typeface="Calibri (Corpo)"/>
            </a:endParaRPr>
          </a:p>
        </p:txBody>
      </p:sp>
      <p:sp>
        <p:nvSpPr>
          <p:cNvPr id="14" name="CasellaDiTesto 13"/>
          <p:cNvSpPr txBox="1"/>
          <p:nvPr/>
        </p:nvSpPr>
        <p:spPr>
          <a:xfrm>
            <a:off x="8109108" y="2563812"/>
            <a:ext cx="1343892" cy="173124"/>
          </a:xfrm>
          <a:prstGeom prst="rect">
            <a:avLst/>
          </a:prstGeom>
          <a:noFill/>
        </p:spPr>
        <p:txBody>
          <a:bodyPr wrap="none" lIns="36000" tIns="0" rIns="0" bIns="0" rtlCol="0" anchor="ctr">
            <a:noAutofit/>
          </a:bodyPr>
          <a:lstStyle/>
          <a:p>
            <a:pPr algn="r"/>
            <a:r>
              <a:rPr lang="it-IT" dirty="0" smtClean="0">
                <a:latin typeface="+mn-lt"/>
              </a:rPr>
              <a:t>Veduta dell’impianto di Mantova</a:t>
            </a:r>
            <a:endParaRPr lang="it-IT" dirty="0">
              <a:latin typeface="+mn-lt"/>
            </a:endParaRPr>
          </a:p>
        </p:txBody>
      </p:sp>
      <p:sp>
        <p:nvSpPr>
          <p:cNvPr id="36" name="Rettangolo 35"/>
          <p:cNvSpPr/>
          <p:nvPr/>
        </p:nvSpPr>
        <p:spPr bwMode="auto">
          <a:xfrm>
            <a:off x="6575612" y="3080509"/>
            <a:ext cx="1533496" cy="3079625"/>
          </a:xfrm>
          <a:prstGeom prst="rect">
            <a:avLst/>
          </a:prstGeom>
          <a:solidFill>
            <a:schemeClr val="bg1">
              <a:lumMod val="95000"/>
            </a:schemeClr>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37" name="Rettangolo 36"/>
          <p:cNvSpPr/>
          <p:nvPr/>
        </p:nvSpPr>
        <p:spPr bwMode="auto">
          <a:xfrm>
            <a:off x="6575612" y="2792509"/>
            <a:ext cx="2877388" cy="3367625"/>
          </a:xfrm>
          <a:prstGeom prst="rect">
            <a:avLst/>
          </a:prstGeom>
          <a:noFill/>
          <a:ln w="12700">
            <a:solidFill>
              <a:srgbClr val="0B216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38" name="Rettangolo 37"/>
          <p:cNvSpPr/>
          <p:nvPr/>
        </p:nvSpPr>
        <p:spPr bwMode="auto">
          <a:xfrm>
            <a:off x="6575612" y="2792509"/>
            <a:ext cx="2877182" cy="288000"/>
          </a:xfrm>
          <a:prstGeom prst="rect">
            <a:avLst/>
          </a:prstGeom>
          <a:solidFill>
            <a:srgbClr val="0B2163"/>
          </a:solidFill>
          <a:ln w="12700">
            <a:solidFill>
              <a:srgbClr val="0B2163"/>
            </a:solidFill>
            <a:miter lim="800000"/>
            <a:headEnd type="none" w="sm" len="sm"/>
            <a:tailEnd type="none" w="sm" len="sm"/>
          </a:ln>
        </p:spPr>
        <p:txBody>
          <a:bodyPr wrap="square" lIns="36000" tIns="36000" rIns="36000" bIns="3600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r>
              <a:rPr lang="it-IT" sz="1200" b="1" dirty="0" smtClean="0">
                <a:solidFill>
                  <a:schemeClr val="bg1"/>
                </a:solidFill>
                <a:latin typeface="+mn-lt"/>
                <a:ea typeface="Gulim" pitchFamily="34" charset="-127"/>
              </a:rPr>
              <a:t>Principali dati sull’Impianto di Mantova:</a:t>
            </a:r>
            <a:endParaRPr lang="it-IT" sz="1200" b="1" dirty="0">
              <a:solidFill>
                <a:schemeClr val="bg1"/>
              </a:solidFill>
              <a:latin typeface="+mn-lt"/>
              <a:ea typeface="Gulim" pitchFamily="34" charset="-127"/>
            </a:endParaRPr>
          </a:p>
        </p:txBody>
      </p:sp>
      <p:sp>
        <p:nvSpPr>
          <p:cNvPr id="40" name="CasellaDiTesto 39"/>
          <p:cNvSpPr txBox="1"/>
          <p:nvPr/>
        </p:nvSpPr>
        <p:spPr>
          <a:xfrm>
            <a:off x="6657525" y="4183861"/>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Produzione annua a regime:</a:t>
            </a:r>
            <a:endParaRPr lang="it-IT" sz="1200" b="1" dirty="0">
              <a:solidFill>
                <a:srgbClr val="0B2163"/>
              </a:solidFill>
              <a:latin typeface="+mn-lt"/>
            </a:endParaRPr>
          </a:p>
        </p:txBody>
      </p:sp>
      <p:sp>
        <p:nvSpPr>
          <p:cNvPr id="41" name="CasellaDiTesto 40"/>
          <p:cNvSpPr txBox="1"/>
          <p:nvPr/>
        </p:nvSpPr>
        <p:spPr>
          <a:xfrm>
            <a:off x="6657525" y="4635799"/>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Larghezza (metri):</a:t>
            </a:r>
            <a:endParaRPr lang="it-IT" sz="1200" b="1" dirty="0">
              <a:solidFill>
                <a:srgbClr val="0B2163"/>
              </a:solidFill>
              <a:latin typeface="+mn-lt"/>
            </a:endParaRPr>
          </a:p>
        </p:txBody>
      </p:sp>
      <p:sp>
        <p:nvSpPr>
          <p:cNvPr id="42" name="CasellaDiTesto 41"/>
          <p:cNvSpPr txBox="1"/>
          <p:nvPr/>
        </p:nvSpPr>
        <p:spPr>
          <a:xfrm>
            <a:off x="6657525" y="5087737"/>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Tipologia:</a:t>
            </a:r>
            <a:endParaRPr lang="it-IT" sz="1200" b="1" dirty="0">
              <a:solidFill>
                <a:srgbClr val="0B2163"/>
              </a:solidFill>
              <a:latin typeface="+mn-lt"/>
            </a:endParaRPr>
          </a:p>
        </p:txBody>
      </p:sp>
      <p:sp>
        <p:nvSpPr>
          <p:cNvPr id="43" name="CasellaDiTesto 42"/>
          <p:cNvSpPr txBox="1"/>
          <p:nvPr/>
        </p:nvSpPr>
        <p:spPr>
          <a:xfrm>
            <a:off x="6657526" y="5539675"/>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Peso (gr/m²):</a:t>
            </a:r>
            <a:endParaRPr lang="it-IT" sz="1200" b="1" dirty="0">
              <a:solidFill>
                <a:srgbClr val="0B2163"/>
              </a:solidFill>
              <a:latin typeface="+mn-lt"/>
            </a:endParaRPr>
          </a:p>
        </p:txBody>
      </p:sp>
      <p:sp>
        <p:nvSpPr>
          <p:cNvPr id="44" name="CasellaDiTesto 43"/>
          <p:cNvSpPr txBox="1"/>
          <p:nvPr/>
        </p:nvSpPr>
        <p:spPr>
          <a:xfrm>
            <a:off x="6657525" y="3731923"/>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Investimenti:</a:t>
            </a:r>
            <a:endParaRPr lang="it-IT" sz="1200" b="1" dirty="0">
              <a:solidFill>
                <a:srgbClr val="0B2163"/>
              </a:solidFill>
              <a:latin typeface="+mn-lt"/>
            </a:endParaRPr>
          </a:p>
        </p:txBody>
      </p:sp>
      <p:sp>
        <p:nvSpPr>
          <p:cNvPr id="45" name="CasellaDiTesto 44"/>
          <p:cNvSpPr txBox="1"/>
          <p:nvPr/>
        </p:nvSpPr>
        <p:spPr>
          <a:xfrm>
            <a:off x="6657525" y="3279985"/>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Superfice coperta (m²):</a:t>
            </a:r>
            <a:endParaRPr lang="it-IT" sz="1200" b="1" dirty="0">
              <a:solidFill>
                <a:srgbClr val="0B2163"/>
              </a:solidFill>
              <a:latin typeface="+mn-lt"/>
            </a:endParaRPr>
          </a:p>
        </p:txBody>
      </p:sp>
      <p:sp>
        <p:nvSpPr>
          <p:cNvPr id="46" name="CasellaDiTesto 45"/>
          <p:cNvSpPr txBox="1"/>
          <p:nvPr/>
        </p:nvSpPr>
        <p:spPr>
          <a:xfrm>
            <a:off x="7991189" y="4179896"/>
            <a:ext cx="1460667" cy="3924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400.000 tons</a:t>
            </a:r>
            <a:endParaRPr lang="en-US" sz="1200" dirty="0">
              <a:solidFill>
                <a:srgbClr val="0B2163"/>
              </a:solidFill>
              <a:latin typeface="+mn-lt"/>
            </a:endParaRPr>
          </a:p>
        </p:txBody>
      </p:sp>
      <p:sp>
        <p:nvSpPr>
          <p:cNvPr id="47" name="CasellaDiTesto 46"/>
          <p:cNvSpPr txBox="1"/>
          <p:nvPr/>
        </p:nvSpPr>
        <p:spPr>
          <a:xfrm>
            <a:off x="7991189" y="4631834"/>
            <a:ext cx="1460667" cy="3924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7,6 m</a:t>
            </a:r>
            <a:endParaRPr lang="en-US" sz="1200" dirty="0">
              <a:solidFill>
                <a:srgbClr val="0B2163"/>
              </a:solidFill>
              <a:latin typeface="+mn-lt"/>
            </a:endParaRPr>
          </a:p>
        </p:txBody>
      </p:sp>
      <p:sp>
        <p:nvSpPr>
          <p:cNvPr id="48" name="CasellaDiTesto 47"/>
          <p:cNvSpPr txBox="1"/>
          <p:nvPr/>
        </p:nvSpPr>
        <p:spPr>
          <a:xfrm>
            <a:off x="8148105" y="5083772"/>
            <a:ext cx="1146835" cy="392400"/>
          </a:xfrm>
          <a:prstGeom prst="rect">
            <a:avLst/>
          </a:prstGeom>
          <a:noFill/>
        </p:spPr>
        <p:txBody>
          <a:bodyPr wrap="square" lIns="36000" tIns="36000" rIns="36000" bIns="36000" rtlCol="0" anchor="ctr">
            <a:noAutofit/>
          </a:bodyPr>
          <a:lstStyle/>
          <a:p>
            <a:pPr algn="ctr"/>
            <a:r>
              <a:rPr lang="it-IT" sz="1200" dirty="0" smtClean="0">
                <a:solidFill>
                  <a:srgbClr val="0B2163"/>
                </a:solidFill>
                <a:latin typeface="+mn-lt"/>
              </a:rPr>
              <a:t>Carta per ondulatori</a:t>
            </a:r>
            <a:endParaRPr lang="it-IT" sz="1200" dirty="0">
              <a:solidFill>
                <a:srgbClr val="0B2163"/>
              </a:solidFill>
              <a:latin typeface="+mn-lt"/>
            </a:endParaRPr>
          </a:p>
        </p:txBody>
      </p:sp>
      <p:sp>
        <p:nvSpPr>
          <p:cNvPr id="49" name="CasellaDiTesto 48"/>
          <p:cNvSpPr txBox="1"/>
          <p:nvPr/>
        </p:nvSpPr>
        <p:spPr>
          <a:xfrm>
            <a:off x="7991189" y="5535710"/>
            <a:ext cx="1460667" cy="3924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70-160 (gr/m²):</a:t>
            </a:r>
            <a:endParaRPr lang="en-US" sz="1200" dirty="0">
              <a:solidFill>
                <a:srgbClr val="0B2163"/>
              </a:solidFill>
              <a:latin typeface="+mn-lt"/>
            </a:endParaRPr>
          </a:p>
        </p:txBody>
      </p:sp>
      <p:sp>
        <p:nvSpPr>
          <p:cNvPr id="50" name="CasellaDiTesto 49"/>
          <p:cNvSpPr txBox="1"/>
          <p:nvPr/>
        </p:nvSpPr>
        <p:spPr>
          <a:xfrm>
            <a:off x="8148105" y="3727958"/>
            <a:ext cx="1146835" cy="392400"/>
          </a:xfrm>
          <a:prstGeom prst="rect">
            <a:avLst/>
          </a:prstGeom>
          <a:noFill/>
        </p:spPr>
        <p:txBody>
          <a:bodyPr wrap="square" lIns="36000" tIns="36000" rIns="36000" bIns="36000" rtlCol="0" anchor="ctr">
            <a:noAutofit/>
          </a:bodyPr>
          <a:lstStyle/>
          <a:p>
            <a:pPr algn="ctr"/>
            <a:r>
              <a:rPr lang="it-IT" sz="1200" dirty="0" smtClean="0">
                <a:solidFill>
                  <a:srgbClr val="0B2163"/>
                </a:solidFill>
                <a:latin typeface="+mn-lt"/>
              </a:rPr>
              <a:t>Più di 150 milioni di Euro</a:t>
            </a:r>
            <a:endParaRPr lang="it-IT" sz="1200" dirty="0">
              <a:solidFill>
                <a:srgbClr val="0B2163"/>
              </a:solidFill>
              <a:latin typeface="+mn-lt"/>
            </a:endParaRPr>
          </a:p>
        </p:txBody>
      </p:sp>
      <p:sp>
        <p:nvSpPr>
          <p:cNvPr id="51" name="CasellaDiTesto 50"/>
          <p:cNvSpPr txBox="1"/>
          <p:nvPr/>
        </p:nvSpPr>
        <p:spPr>
          <a:xfrm>
            <a:off x="7991189" y="3276020"/>
            <a:ext cx="1460667" cy="3924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80.000 m²</a:t>
            </a:r>
            <a:endParaRPr lang="en-US" sz="1200" dirty="0">
              <a:solidFill>
                <a:srgbClr val="0B2163"/>
              </a:solidFill>
              <a:latin typeface="+mn-lt"/>
            </a:endParaRPr>
          </a:p>
        </p:txBody>
      </p:sp>
      <p:pic>
        <p:nvPicPr>
          <p:cNvPr id="53" name="Picture 2" descr="C:\Users\KON\Desktop\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892" t="8454" r="6216" b="6658"/>
          <a:stretch/>
        </p:blipFill>
        <p:spPr bwMode="auto">
          <a:xfrm>
            <a:off x="6575612" y="1090342"/>
            <a:ext cx="2887982" cy="1470764"/>
          </a:xfrm>
          <a:prstGeom prst="rect">
            <a:avLst/>
          </a:prstGeom>
          <a:noFill/>
          <a:extLst>
            <a:ext uri="{909E8E84-426E-40DD-AFC4-6F175D3DCCD1}">
              <a14:hiddenFill xmlns:a14="http://schemas.microsoft.com/office/drawing/2010/main" xmlns="">
                <a:solidFill>
                  <a:srgbClr val="FFFFFF"/>
                </a:solidFill>
              </a14:hiddenFill>
            </a:ext>
          </a:extLst>
        </p:spPr>
      </p:pic>
      <p:sp>
        <p:nvSpPr>
          <p:cNvPr id="54" name="Rettangolo 53"/>
          <p:cNvSpPr/>
          <p:nvPr/>
        </p:nvSpPr>
        <p:spPr bwMode="auto">
          <a:xfrm>
            <a:off x="6575612" y="1090343"/>
            <a:ext cx="2877388" cy="1470764"/>
          </a:xfrm>
          <a:prstGeom prst="rect">
            <a:avLst/>
          </a:prstGeom>
          <a:noFill/>
          <a:ln w="12700">
            <a:solidFill>
              <a:srgbClr val="0B216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55" name="Rettangolo 54"/>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Perché Mantova - Aspetti generali</a:t>
            </a:r>
            <a:endParaRPr lang="it-IT" sz="1400" b="1" dirty="0">
              <a:solidFill>
                <a:schemeClr val="bg1"/>
              </a:solidFill>
              <a:latin typeface="+mn-lt"/>
              <a:ea typeface="Gulim" pitchFamily="34" charset="-127"/>
            </a:endParaRPr>
          </a:p>
        </p:txBody>
      </p:sp>
      <p:sp>
        <p:nvSpPr>
          <p:cNvPr id="56" name="Rettangolo 55"/>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57" name="Connettore 1 56"/>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2028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t>
            </a:r>
            <a:r>
              <a:rPr lang="it-IT" dirty="0" smtClean="0"/>
              <a:t>’Impianto di Mantova</a:t>
            </a:r>
            <a:endParaRPr lang="it-IT" dirty="0">
              <a:solidFill>
                <a:srgbClr val="002060"/>
              </a:solidFill>
            </a:endParaRPr>
          </a:p>
        </p:txBody>
      </p:sp>
      <p:sp>
        <p:nvSpPr>
          <p:cNvPr id="5" name="Segnaposto contenuto 2"/>
          <p:cNvSpPr>
            <a:spLocks noGrp="1"/>
          </p:cNvSpPr>
          <p:nvPr>
            <p:ph sz="quarter" idx="11"/>
          </p:nvPr>
        </p:nvSpPr>
        <p:spPr>
          <a:xfrm>
            <a:off x="700651" y="1090343"/>
            <a:ext cx="4032714" cy="5082499"/>
          </a:xfrm>
        </p:spPr>
        <p:txBody>
          <a:bodyPr lIns="72000" tIns="36000" rIns="36000" bIns="36000"/>
          <a:lstStyle/>
          <a:p>
            <a:pPr marL="177800" indent="-177800" algn="just">
              <a:spcBef>
                <a:spcPts val="1000"/>
              </a:spcBef>
              <a:buClr>
                <a:srgbClr val="0B2163"/>
              </a:buClr>
              <a:buSzPct val="85000"/>
              <a:buFont typeface="Wingdings" pitchFamily="2" charset="2"/>
              <a:buChar char="n"/>
              <a:defRPr/>
            </a:pPr>
            <a:r>
              <a:rPr lang="it-IT" dirty="0" smtClean="0">
                <a:latin typeface="Calibri (Corpo)"/>
              </a:rPr>
              <a:t>La cartiera utilizzerà al 100% carta da macero come materia prima. Queste 440.000 tonnellate di carta all’anno altrimenti finirebbero in discarica, inceneritori, oppure esportate nei paesi del far-</a:t>
            </a:r>
            <a:r>
              <a:rPr lang="it-IT" dirty="0" err="1" smtClean="0">
                <a:latin typeface="Calibri (Corpo)"/>
              </a:rPr>
              <a:t>east</a:t>
            </a:r>
            <a:r>
              <a:rPr lang="it-IT" dirty="0" smtClean="0">
                <a:latin typeface="Calibri (Corpo)"/>
              </a:rPr>
              <a:t>.</a:t>
            </a:r>
          </a:p>
          <a:p>
            <a:pPr marL="177800" indent="-177800" algn="just">
              <a:spcBef>
                <a:spcPts val="1000"/>
              </a:spcBef>
              <a:buClr>
                <a:srgbClr val="0B2163"/>
              </a:buClr>
              <a:buSzPct val="85000"/>
              <a:buFont typeface="Wingdings" pitchFamily="2" charset="2"/>
              <a:buChar char="n"/>
              <a:defRPr/>
            </a:pPr>
            <a:r>
              <a:rPr lang="it-IT" dirty="0" smtClean="0">
                <a:latin typeface="Calibri (Corpo)"/>
              </a:rPr>
              <a:t>Si tratta di «Ex-Rifiuti» dei cittadini che vengono convertiti in nuovi prodotti, anch’essi 100% riciclabili.</a:t>
            </a:r>
          </a:p>
          <a:p>
            <a:pPr marL="177800" indent="-177800" algn="just">
              <a:spcBef>
                <a:spcPts val="1000"/>
              </a:spcBef>
              <a:buClr>
                <a:srgbClr val="0B2163"/>
              </a:buClr>
              <a:buSzPct val="85000"/>
              <a:buFont typeface="Wingdings" pitchFamily="2" charset="2"/>
              <a:buChar char="n"/>
              <a:defRPr/>
            </a:pPr>
            <a:r>
              <a:rPr lang="it-IT" dirty="0" smtClean="0">
                <a:latin typeface="Calibri (Corpo)"/>
              </a:rPr>
              <a:t>Il riciclo purtroppo non può essere perfetto. All’interno delle balle di macero si trovano materiali estranei come nastro adesivo, pezzi di polistirolo, cellophane, carta plastificata non lavorabile, residui di legno, etc. </a:t>
            </a:r>
          </a:p>
          <a:p>
            <a:pPr marL="177800" indent="-177800" algn="just">
              <a:spcBef>
                <a:spcPts val="1000"/>
              </a:spcBef>
              <a:buClr>
                <a:srgbClr val="0B2163"/>
              </a:buClr>
              <a:buSzPct val="85000"/>
              <a:buFont typeface="Wingdings" pitchFamily="2" charset="2"/>
              <a:buChar char="n"/>
              <a:defRPr/>
            </a:pPr>
            <a:r>
              <a:rPr lang="it-IT" dirty="0" smtClean="0">
                <a:latin typeface="Calibri (Corpo)"/>
              </a:rPr>
              <a:t>Questo materiale deve essere separato dalle fibre di carta, mediante una serie di macchinari filtranti. </a:t>
            </a:r>
          </a:p>
          <a:p>
            <a:pPr marL="177800" indent="-177800" algn="just">
              <a:spcBef>
                <a:spcPts val="1000"/>
              </a:spcBef>
              <a:buClr>
                <a:srgbClr val="0B2163"/>
              </a:buClr>
              <a:buSzPct val="85000"/>
              <a:buFont typeface="Wingdings" pitchFamily="2" charset="2"/>
              <a:buChar char="n"/>
              <a:defRPr/>
            </a:pPr>
            <a:r>
              <a:rPr lang="it-IT" dirty="0" smtClean="0">
                <a:latin typeface="Calibri (Corpo)"/>
              </a:rPr>
              <a:t>Gli scarti derivanti da questa separazione meccanica sono identificati con i codici CER 030310 e 030307 ed hanno un alto potere calorifico. Le uniche possibili destinazioni di questo materiale disomogeneo sono la discarica oppure la valorizzazione energetica.</a:t>
            </a:r>
          </a:p>
          <a:p>
            <a:pPr marL="177800" indent="-177800" algn="just">
              <a:spcBef>
                <a:spcPts val="1000"/>
              </a:spcBef>
              <a:buClr>
                <a:srgbClr val="0B2163"/>
              </a:buClr>
              <a:buSzPct val="85000"/>
              <a:buFont typeface="Wingdings" pitchFamily="2" charset="2"/>
              <a:buChar char="n"/>
              <a:defRPr/>
            </a:pPr>
            <a:r>
              <a:rPr lang="it-IT" dirty="0">
                <a:latin typeface="Calibri (Corpo)"/>
              </a:rPr>
              <a:t>Questo materiale è indesiderato dalla </a:t>
            </a:r>
            <a:r>
              <a:rPr lang="it-IT" dirty="0" smtClean="0">
                <a:latin typeface="Calibri (Corpo)"/>
              </a:rPr>
              <a:t>cartiera &gt;&gt; </a:t>
            </a:r>
            <a:r>
              <a:rPr lang="it-IT" dirty="0">
                <a:latin typeface="Calibri (Corpo)"/>
              </a:rPr>
              <a:t>il nuovo sistema di controllo sistematico dei carichi in ingresso servirà per migliorare e limitare l’ingresso di materiali estranei</a:t>
            </a:r>
            <a:r>
              <a:rPr lang="it-IT" dirty="0" smtClean="0">
                <a:latin typeface="Calibri (Corpo)"/>
              </a:rPr>
              <a:t>. La cartiera di Mantova sarà la prima cartiera in Italia ad avere questa tecnologia innovativa.</a:t>
            </a:r>
            <a:endParaRPr lang="it-IT" dirty="0">
              <a:latin typeface="Calibri (Corpo)"/>
            </a:endParaRPr>
          </a:p>
          <a:p>
            <a:pPr marL="177800" indent="-177800" algn="just">
              <a:spcBef>
                <a:spcPts val="1000"/>
              </a:spcBef>
              <a:buClr>
                <a:srgbClr val="0B2163"/>
              </a:buClr>
              <a:buSzPct val="85000"/>
              <a:buFont typeface="Wingdings" pitchFamily="2" charset="2"/>
              <a:buChar char="n"/>
              <a:defRPr/>
            </a:pPr>
            <a:endParaRPr lang="it-IT" dirty="0" smtClean="0"/>
          </a:p>
          <a:p>
            <a:pPr marL="0" indent="0" algn="just">
              <a:spcBef>
                <a:spcPts val="1000"/>
              </a:spcBef>
              <a:buClr>
                <a:srgbClr val="0B2163"/>
              </a:buClr>
              <a:buSzPct val="85000"/>
              <a:buNone/>
              <a:defRPr/>
            </a:pPr>
            <a:endParaRPr lang="it-IT" dirty="0" smtClean="0"/>
          </a:p>
        </p:txBody>
      </p:sp>
      <p:sp>
        <p:nvSpPr>
          <p:cNvPr id="55" name="Rettangolo 54"/>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Focus sulla materia prima</a:t>
            </a:r>
            <a:endParaRPr lang="it-IT" sz="1400" b="1" dirty="0">
              <a:solidFill>
                <a:schemeClr val="bg1"/>
              </a:solidFill>
              <a:latin typeface="+mn-lt"/>
              <a:ea typeface="Gulim" pitchFamily="34" charset="-127"/>
            </a:endParaRPr>
          </a:p>
        </p:txBody>
      </p:sp>
      <p:sp>
        <p:nvSpPr>
          <p:cNvPr id="56" name="Rettangolo 55"/>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57" name="Connettore 1 56"/>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8510345" y="6021064"/>
            <a:ext cx="895264" cy="115416"/>
          </a:xfrm>
          <a:prstGeom prst="rect">
            <a:avLst/>
          </a:prstGeom>
          <a:noFill/>
        </p:spPr>
        <p:txBody>
          <a:bodyPr wrap="none" lIns="36000" tIns="0" rIns="0" bIns="0" rtlCol="0" anchor="ctr">
            <a:noAutofit/>
          </a:bodyPr>
          <a:lstStyle/>
          <a:p>
            <a:pPr algn="r"/>
            <a:r>
              <a:rPr lang="it-IT" sz="800" dirty="0" smtClean="0">
                <a:latin typeface="+mn-lt"/>
              </a:rPr>
              <a:t>Fonte: COMIECO</a:t>
            </a:r>
            <a:endParaRPr lang="it-IT" sz="800" dirty="0">
              <a:latin typeface="+mn-lt"/>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40828" y="1090343"/>
            <a:ext cx="4412172" cy="3309129"/>
          </a:xfrm>
          <a:prstGeom prst="rect">
            <a:avLst/>
          </a:prstGeom>
        </p:spPr>
      </p:pic>
    </p:spTree>
    <p:extLst>
      <p:ext uri="{BB962C8B-B14F-4D97-AF65-F5344CB8AC3E}">
        <p14:creationId xmlns:p14="http://schemas.microsoft.com/office/powerpoint/2010/main" xmlns="" val="3420495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fico 10"/>
          <p:cNvGraphicFramePr/>
          <p:nvPr>
            <p:extLst>
              <p:ext uri="{D42A27DB-BD31-4B8C-83A1-F6EECF244321}">
                <p14:modId xmlns:p14="http://schemas.microsoft.com/office/powerpoint/2010/main" xmlns="" val="3441012232"/>
              </p:ext>
            </p:extLst>
          </p:nvPr>
        </p:nvGraphicFramePr>
        <p:xfrm>
          <a:off x="3959525" y="1182112"/>
          <a:ext cx="5504622" cy="35969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olo 1"/>
          <p:cNvSpPr>
            <a:spLocks noGrp="1"/>
          </p:cNvSpPr>
          <p:nvPr>
            <p:ph type="title"/>
          </p:nvPr>
        </p:nvSpPr>
        <p:spPr/>
        <p:txBody>
          <a:bodyPr/>
          <a:lstStyle/>
          <a:p>
            <a:r>
              <a:rPr lang="it-IT" dirty="0"/>
              <a:t>L</a:t>
            </a:r>
            <a:r>
              <a:rPr lang="it-IT" dirty="0" smtClean="0"/>
              <a:t>’Impianto di Mantova</a:t>
            </a:r>
            <a:endParaRPr lang="it-IT" dirty="0">
              <a:solidFill>
                <a:srgbClr val="002060"/>
              </a:solidFill>
            </a:endParaRPr>
          </a:p>
        </p:txBody>
      </p:sp>
      <p:sp>
        <p:nvSpPr>
          <p:cNvPr id="5" name="Segnaposto contenuto 2"/>
          <p:cNvSpPr>
            <a:spLocks noGrp="1"/>
          </p:cNvSpPr>
          <p:nvPr>
            <p:ph sz="quarter" idx="11"/>
          </p:nvPr>
        </p:nvSpPr>
        <p:spPr>
          <a:xfrm>
            <a:off x="700651" y="1090343"/>
            <a:ext cx="3120851" cy="5082499"/>
          </a:xfrm>
        </p:spPr>
        <p:txBody>
          <a:bodyPr lIns="72000" tIns="36000" rIns="36000" bIns="36000"/>
          <a:lstStyle/>
          <a:p>
            <a:pPr marL="177800" indent="-177800" algn="just">
              <a:spcBef>
                <a:spcPts val="1000"/>
              </a:spcBef>
              <a:buClr>
                <a:srgbClr val="0B2163"/>
              </a:buClr>
              <a:buSzPct val="85000"/>
              <a:buFont typeface="Wingdings" pitchFamily="2" charset="2"/>
              <a:buChar char="n"/>
              <a:defRPr/>
            </a:pPr>
            <a:r>
              <a:rPr lang="it-IT" dirty="0" smtClean="0">
                <a:latin typeface="Calibri (Corpo)"/>
              </a:rPr>
              <a:t>In Italia la raccolta apparente di carta </a:t>
            </a:r>
            <a:r>
              <a:rPr lang="it-IT" dirty="0">
                <a:latin typeface="Calibri (Corpo)"/>
              </a:rPr>
              <a:t>e </a:t>
            </a:r>
            <a:r>
              <a:rPr lang="it-IT" dirty="0" smtClean="0">
                <a:latin typeface="Calibri (Corpo)"/>
              </a:rPr>
              <a:t>cartone è pari a 6,1 </a:t>
            </a:r>
            <a:r>
              <a:rPr lang="it-IT" dirty="0">
                <a:latin typeface="Calibri (Corpo)"/>
              </a:rPr>
              <a:t>milioni di </a:t>
            </a:r>
            <a:r>
              <a:rPr lang="it-IT" dirty="0" smtClean="0">
                <a:latin typeface="Calibri (Corpo)"/>
              </a:rPr>
              <a:t>tonnellate mentre il consumo </a:t>
            </a:r>
            <a:r>
              <a:rPr lang="it-IT" dirty="0">
                <a:latin typeface="Calibri (Corpo)"/>
              </a:rPr>
              <a:t>di carta da </a:t>
            </a:r>
            <a:r>
              <a:rPr lang="it-IT" dirty="0" smtClean="0">
                <a:latin typeface="Calibri (Corpo)"/>
              </a:rPr>
              <a:t>riciclo è pari a 4,7 </a:t>
            </a:r>
            <a:r>
              <a:rPr lang="it-IT" dirty="0">
                <a:latin typeface="Calibri (Corpo)"/>
              </a:rPr>
              <a:t>milioni di </a:t>
            </a:r>
            <a:r>
              <a:rPr lang="it-IT" dirty="0" smtClean="0">
                <a:latin typeface="Calibri (Corpo)"/>
              </a:rPr>
              <a:t>ton</a:t>
            </a:r>
          </a:p>
          <a:p>
            <a:pPr marL="177800" indent="-177800" algn="just">
              <a:spcBef>
                <a:spcPts val="1000"/>
              </a:spcBef>
              <a:buClr>
                <a:srgbClr val="0B2163"/>
              </a:buClr>
              <a:buSzPct val="85000"/>
              <a:buFont typeface="Wingdings" pitchFamily="2" charset="2"/>
              <a:buChar char="n"/>
              <a:defRPr/>
            </a:pPr>
            <a:r>
              <a:rPr lang="it-IT" dirty="0">
                <a:latin typeface="Calibri (Corpo)"/>
              </a:rPr>
              <a:t>La raccolta apparente </a:t>
            </a:r>
            <a:r>
              <a:rPr lang="it-IT" dirty="0" smtClean="0">
                <a:latin typeface="Calibri (Corpo)"/>
              </a:rPr>
              <a:t>comprende </a:t>
            </a:r>
            <a:r>
              <a:rPr lang="it-IT" dirty="0">
                <a:latin typeface="Calibri (Corpo)"/>
              </a:rPr>
              <a:t>sia la carta raccolta dai comuni che quella </a:t>
            </a:r>
            <a:r>
              <a:rPr lang="it-IT" dirty="0" smtClean="0">
                <a:latin typeface="Calibri (Corpo)"/>
              </a:rPr>
              <a:t>di effettuata dai privati </a:t>
            </a:r>
            <a:r>
              <a:rPr lang="it-IT" dirty="0">
                <a:latin typeface="Calibri (Corpo)"/>
              </a:rPr>
              <a:t>pari a poco meno di 3 milioni di tonnellate.</a:t>
            </a:r>
          </a:p>
          <a:p>
            <a:pPr marL="177800" indent="-177800" algn="just">
              <a:spcBef>
                <a:spcPts val="1000"/>
              </a:spcBef>
              <a:buClr>
                <a:srgbClr val="0B2163"/>
              </a:buClr>
              <a:buSzPct val="85000"/>
              <a:buFont typeface="Wingdings" pitchFamily="2" charset="2"/>
              <a:buChar char="n"/>
              <a:defRPr/>
            </a:pPr>
            <a:r>
              <a:rPr lang="it-IT" dirty="0" smtClean="0">
                <a:latin typeface="Calibri (Corpo)"/>
              </a:rPr>
              <a:t>L’Italia </a:t>
            </a:r>
            <a:r>
              <a:rPr lang="it-IT" dirty="0">
                <a:latin typeface="Calibri (Corpo)"/>
              </a:rPr>
              <a:t>è paese esportatore già dal 2004;</a:t>
            </a:r>
          </a:p>
          <a:p>
            <a:pPr marL="177800" indent="-177800" algn="just">
              <a:spcBef>
                <a:spcPts val="1000"/>
              </a:spcBef>
              <a:buClr>
                <a:srgbClr val="0B2163"/>
              </a:buClr>
              <a:buSzPct val="85000"/>
              <a:buFont typeface="Wingdings" pitchFamily="2" charset="2"/>
              <a:buChar char="n"/>
              <a:defRPr/>
            </a:pPr>
            <a:r>
              <a:rPr lang="it-IT" dirty="0">
                <a:latin typeface="Calibri (Corpo)"/>
              </a:rPr>
              <a:t>Nel 2014 il saldo netto esportato è pari a poco meno di 1,4 milioni di tonnellate </a:t>
            </a:r>
          </a:p>
          <a:p>
            <a:pPr marL="177800" indent="-177800" algn="just">
              <a:spcBef>
                <a:spcPts val="1000"/>
              </a:spcBef>
              <a:buClr>
                <a:srgbClr val="0B2163"/>
              </a:buClr>
              <a:buSzPct val="85000"/>
              <a:buFont typeface="Wingdings" pitchFamily="2" charset="2"/>
              <a:buChar char="n"/>
              <a:defRPr/>
            </a:pPr>
            <a:endParaRPr lang="it-IT" dirty="0" smtClean="0">
              <a:latin typeface="Calibri (Corpo)"/>
            </a:endParaRPr>
          </a:p>
          <a:p>
            <a:pPr marL="177800" indent="-177800" algn="just">
              <a:spcBef>
                <a:spcPts val="1000"/>
              </a:spcBef>
              <a:buClr>
                <a:srgbClr val="0B2163"/>
              </a:buClr>
              <a:buSzPct val="85000"/>
              <a:buFont typeface="Wingdings" pitchFamily="2" charset="2"/>
              <a:buChar char="n"/>
              <a:defRPr/>
            </a:pPr>
            <a:endParaRPr lang="it-IT" dirty="0" smtClean="0"/>
          </a:p>
          <a:p>
            <a:pPr marL="0" indent="0" algn="just">
              <a:spcBef>
                <a:spcPts val="1000"/>
              </a:spcBef>
              <a:buClr>
                <a:srgbClr val="0B2163"/>
              </a:buClr>
              <a:buSzPct val="85000"/>
              <a:buNone/>
              <a:defRPr/>
            </a:pPr>
            <a:endParaRPr lang="it-IT" dirty="0" smtClean="0"/>
          </a:p>
        </p:txBody>
      </p:sp>
      <p:sp>
        <p:nvSpPr>
          <p:cNvPr id="55" name="Rettangolo 54"/>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Perché Mantova - Focus sulla materia prima</a:t>
            </a:r>
            <a:endParaRPr lang="it-IT" sz="1400" b="1" dirty="0">
              <a:solidFill>
                <a:schemeClr val="bg1"/>
              </a:solidFill>
              <a:latin typeface="+mn-lt"/>
              <a:ea typeface="Gulim" pitchFamily="34" charset="-127"/>
            </a:endParaRPr>
          </a:p>
        </p:txBody>
      </p:sp>
      <p:sp>
        <p:nvSpPr>
          <p:cNvPr id="56" name="Rettangolo 55"/>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57" name="Connettore 1 56"/>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26" name="Rettangolo 25"/>
          <p:cNvSpPr/>
          <p:nvPr/>
        </p:nvSpPr>
        <p:spPr bwMode="auto">
          <a:xfrm>
            <a:off x="3959525" y="1182113"/>
            <a:ext cx="5493475" cy="3596921"/>
          </a:xfrm>
          <a:prstGeom prst="rect">
            <a:avLst/>
          </a:prstGeom>
          <a:noFill/>
          <a:ln w="12700">
            <a:solidFill>
              <a:srgbClr val="0B216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9" name="CasellaDiTesto 8"/>
          <p:cNvSpPr txBox="1"/>
          <p:nvPr/>
        </p:nvSpPr>
        <p:spPr>
          <a:xfrm>
            <a:off x="8510345" y="6021064"/>
            <a:ext cx="895264" cy="115416"/>
          </a:xfrm>
          <a:prstGeom prst="rect">
            <a:avLst/>
          </a:prstGeom>
          <a:noFill/>
        </p:spPr>
        <p:txBody>
          <a:bodyPr wrap="none" lIns="36000" tIns="0" rIns="0" bIns="0" rtlCol="0" anchor="ctr">
            <a:noAutofit/>
          </a:bodyPr>
          <a:lstStyle/>
          <a:p>
            <a:pPr algn="r"/>
            <a:r>
              <a:rPr lang="it-IT" sz="800" dirty="0" smtClean="0">
                <a:latin typeface="+mn-lt"/>
              </a:rPr>
              <a:t>Fonte: COMIECO</a:t>
            </a:r>
            <a:endParaRPr lang="it-IT" sz="800" dirty="0">
              <a:latin typeface="+mn-lt"/>
            </a:endParaRPr>
          </a:p>
        </p:txBody>
      </p:sp>
    </p:spTree>
    <p:extLst>
      <p:ext uri="{BB962C8B-B14F-4D97-AF65-F5344CB8AC3E}">
        <p14:creationId xmlns:p14="http://schemas.microsoft.com/office/powerpoint/2010/main" xmlns="" val="292189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t>
            </a:r>
            <a:r>
              <a:rPr lang="it-IT" dirty="0" smtClean="0"/>
              <a:t>’Impianto di Mantova</a:t>
            </a:r>
            <a:endParaRPr lang="it-IT" dirty="0">
              <a:solidFill>
                <a:srgbClr val="002060"/>
              </a:solidFill>
            </a:endParaRPr>
          </a:p>
        </p:txBody>
      </p:sp>
      <p:sp>
        <p:nvSpPr>
          <p:cNvPr id="5" name="Segnaposto contenuto 2"/>
          <p:cNvSpPr>
            <a:spLocks noGrp="1"/>
          </p:cNvSpPr>
          <p:nvPr>
            <p:ph sz="quarter" idx="11"/>
          </p:nvPr>
        </p:nvSpPr>
        <p:spPr>
          <a:xfrm>
            <a:off x="700651" y="1090343"/>
            <a:ext cx="4032714" cy="5082499"/>
          </a:xfrm>
        </p:spPr>
        <p:txBody>
          <a:bodyPr lIns="72000" tIns="36000" rIns="36000" bIns="36000"/>
          <a:lstStyle/>
          <a:p>
            <a:pPr marL="177800" indent="-177800" algn="just">
              <a:spcBef>
                <a:spcPts val="1000"/>
              </a:spcBef>
              <a:buClr>
                <a:srgbClr val="0B2163"/>
              </a:buClr>
              <a:buSzPct val="85000"/>
              <a:buFont typeface="Wingdings" pitchFamily="2" charset="2"/>
              <a:buChar char="n"/>
              <a:defRPr/>
            </a:pPr>
            <a:r>
              <a:rPr lang="it-IT" dirty="0">
                <a:latin typeface="Calibri (Corpo)"/>
              </a:rPr>
              <a:t>In quindici anni la raccolta </a:t>
            </a:r>
            <a:r>
              <a:rPr lang="it-IT" dirty="0" smtClean="0">
                <a:latin typeface="Calibri (Corpo)"/>
              </a:rPr>
              <a:t>«comunale» </a:t>
            </a:r>
            <a:r>
              <a:rPr lang="it-IT" dirty="0">
                <a:latin typeface="Calibri (Corpo)"/>
              </a:rPr>
              <a:t>di carta e cartone è più che triplicata passando da 1 a oltre 3 milioni di </a:t>
            </a:r>
            <a:r>
              <a:rPr lang="it-IT" dirty="0" smtClean="0">
                <a:latin typeface="Calibri (Corpo)"/>
              </a:rPr>
              <a:t>tonnellate.</a:t>
            </a:r>
            <a:endParaRPr lang="it-IT" dirty="0">
              <a:latin typeface="Calibri (Corpo)"/>
            </a:endParaRPr>
          </a:p>
          <a:p>
            <a:pPr marL="177800" indent="-177800" algn="just">
              <a:spcBef>
                <a:spcPts val="1000"/>
              </a:spcBef>
              <a:buClr>
                <a:srgbClr val="0B2163"/>
              </a:buClr>
              <a:buSzPct val="85000"/>
              <a:buFont typeface="Wingdings" pitchFamily="2" charset="2"/>
              <a:buChar char="n"/>
              <a:defRPr/>
            </a:pPr>
            <a:r>
              <a:rPr lang="it-IT" dirty="0" smtClean="0">
                <a:latin typeface="Calibri (Corpo)"/>
              </a:rPr>
              <a:t>Si </a:t>
            </a:r>
            <a:r>
              <a:rPr lang="it-IT" dirty="0">
                <a:latin typeface="Calibri (Corpo)"/>
              </a:rPr>
              <a:t>stima che possa essere intercettata a livello nazionale nuova raccolta </a:t>
            </a:r>
            <a:r>
              <a:rPr lang="it-IT" dirty="0" smtClean="0">
                <a:latin typeface="Calibri (Corpo)"/>
              </a:rPr>
              <a:t>«comunale» </a:t>
            </a:r>
            <a:r>
              <a:rPr lang="it-IT" dirty="0">
                <a:latin typeface="Calibri (Corpo)"/>
              </a:rPr>
              <a:t>per non meno di 1,1 milioni di </a:t>
            </a:r>
            <a:r>
              <a:rPr lang="it-IT" dirty="0" smtClean="0">
                <a:latin typeface="Calibri (Corpo)"/>
              </a:rPr>
              <a:t>tonnellate. </a:t>
            </a:r>
            <a:endParaRPr lang="it-IT" dirty="0">
              <a:latin typeface="Calibri (Corpo)"/>
            </a:endParaRPr>
          </a:p>
          <a:p>
            <a:pPr marL="177800" indent="-177800" algn="just">
              <a:spcBef>
                <a:spcPts val="1000"/>
              </a:spcBef>
              <a:buClr>
                <a:srgbClr val="0B2163"/>
              </a:buClr>
              <a:buSzPct val="85000"/>
              <a:buFont typeface="Wingdings" pitchFamily="2" charset="2"/>
              <a:buChar char="n"/>
              <a:defRPr/>
            </a:pPr>
            <a:r>
              <a:rPr lang="it-IT" dirty="0" smtClean="0">
                <a:latin typeface="Calibri (Corpo)"/>
              </a:rPr>
              <a:t>Il </a:t>
            </a:r>
            <a:r>
              <a:rPr lang="it-IT" dirty="0">
                <a:latin typeface="Calibri (Corpo)"/>
              </a:rPr>
              <a:t>principale serbatoio è il meridione ma almeno un quarto di tale potenziale è disponibile nel nord del </a:t>
            </a:r>
            <a:r>
              <a:rPr lang="it-IT" dirty="0" smtClean="0">
                <a:latin typeface="Calibri (Corpo)"/>
              </a:rPr>
              <a:t>paese.</a:t>
            </a:r>
          </a:p>
          <a:p>
            <a:pPr marL="177800" indent="-177800" algn="just">
              <a:spcBef>
                <a:spcPts val="1000"/>
              </a:spcBef>
              <a:buClr>
                <a:srgbClr val="0B2163"/>
              </a:buClr>
              <a:buSzPct val="85000"/>
              <a:buFont typeface="Wingdings" pitchFamily="2" charset="2"/>
              <a:buChar char="n"/>
              <a:defRPr/>
            </a:pPr>
            <a:r>
              <a:rPr lang="it-IT" dirty="0" smtClean="0">
                <a:latin typeface="Calibri (Corpo)"/>
              </a:rPr>
              <a:t>Il </a:t>
            </a:r>
            <a:r>
              <a:rPr lang="it-IT" dirty="0">
                <a:latin typeface="Calibri (Corpo)"/>
              </a:rPr>
              <a:t>territorio di Mantova è in posizione strategica tra Emilia Romagna e Lombardia dove  la capacità di utilizzo di macero è  inferiore agli attuali livelli di raccolta </a:t>
            </a:r>
            <a:r>
              <a:rPr lang="it-IT" dirty="0" smtClean="0">
                <a:latin typeface="Calibri (Corpo)"/>
              </a:rPr>
              <a:t>«comunale» </a:t>
            </a:r>
            <a:r>
              <a:rPr lang="it-IT" dirty="0">
                <a:latin typeface="Calibri (Corpo)"/>
              </a:rPr>
              <a:t>(908mila ton </a:t>
            </a:r>
            <a:r>
              <a:rPr lang="it-IT" dirty="0" smtClean="0">
                <a:latin typeface="Calibri (Corpo)"/>
              </a:rPr>
              <a:t>derivanti </a:t>
            </a:r>
            <a:r>
              <a:rPr lang="it-IT" dirty="0">
                <a:latin typeface="Calibri (Corpo)"/>
              </a:rPr>
              <a:t>da RD </a:t>
            </a:r>
            <a:r>
              <a:rPr lang="it-IT" dirty="0" smtClean="0">
                <a:latin typeface="Calibri (Corpo)"/>
              </a:rPr>
              <a:t>contro 728mila ton </a:t>
            </a:r>
            <a:r>
              <a:rPr lang="it-IT" dirty="0">
                <a:latin typeface="Calibri (Corpo)"/>
              </a:rPr>
              <a:t>u</a:t>
            </a:r>
            <a:r>
              <a:rPr lang="it-IT" dirty="0" smtClean="0">
                <a:latin typeface="Calibri (Corpo)"/>
              </a:rPr>
              <a:t>tilizzate). </a:t>
            </a:r>
          </a:p>
          <a:p>
            <a:pPr marL="177800" indent="-177800" algn="just">
              <a:spcBef>
                <a:spcPts val="1000"/>
              </a:spcBef>
              <a:buClr>
                <a:srgbClr val="0B2163"/>
              </a:buClr>
              <a:buSzPct val="85000"/>
              <a:buFont typeface="Wingdings" pitchFamily="2" charset="2"/>
              <a:buChar char="n"/>
              <a:defRPr/>
            </a:pPr>
            <a:r>
              <a:rPr lang="it-IT" dirty="0" smtClean="0">
                <a:latin typeface="Calibri (Corpo)"/>
              </a:rPr>
              <a:t>A questo quantitativo va aggiunta tutta la raccolta privata effettuata nel territorio che non ha cartiere vicine.</a:t>
            </a:r>
            <a:endParaRPr lang="it-IT" dirty="0">
              <a:latin typeface="Calibri (Corpo)"/>
            </a:endParaRPr>
          </a:p>
          <a:p>
            <a:pPr marL="177800" indent="-177800" algn="just">
              <a:spcBef>
                <a:spcPts val="1000"/>
              </a:spcBef>
              <a:buClr>
                <a:srgbClr val="0B2163"/>
              </a:buClr>
              <a:buSzPct val="85000"/>
              <a:buFont typeface="Wingdings" pitchFamily="2" charset="2"/>
              <a:buChar char="n"/>
              <a:defRPr/>
            </a:pPr>
            <a:r>
              <a:rPr lang="it-IT" dirty="0" smtClean="0">
                <a:latin typeface="Calibri (Corpo)"/>
              </a:rPr>
              <a:t>In </a:t>
            </a:r>
            <a:r>
              <a:rPr lang="it-IT" dirty="0">
                <a:latin typeface="Calibri (Corpo)"/>
              </a:rPr>
              <a:t>queste due regioni </a:t>
            </a:r>
            <a:r>
              <a:rPr lang="it-IT" dirty="0" smtClean="0">
                <a:latin typeface="Calibri (Corpo)"/>
              </a:rPr>
              <a:t>è </a:t>
            </a:r>
            <a:r>
              <a:rPr lang="it-IT" dirty="0">
                <a:latin typeface="Calibri (Corpo)"/>
              </a:rPr>
              <a:t>individuato oltre il 60% (poco meno di 160mila ton) </a:t>
            </a:r>
            <a:r>
              <a:rPr lang="it-IT" dirty="0" smtClean="0">
                <a:latin typeface="Calibri (Corpo)"/>
              </a:rPr>
              <a:t>dell’ulteriore </a:t>
            </a:r>
            <a:r>
              <a:rPr lang="it-IT" dirty="0">
                <a:latin typeface="Calibri (Corpo)"/>
              </a:rPr>
              <a:t>potenziale di </a:t>
            </a:r>
            <a:r>
              <a:rPr lang="it-IT" dirty="0" smtClean="0">
                <a:latin typeface="Calibri (Corpo)"/>
              </a:rPr>
              <a:t>raccolta «comunale».</a:t>
            </a:r>
            <a:endParaRPr lang="it-IT" dirty="0">
              <a:latin typeface="Calibri (Corpo)"/>
            </a:endParaRPr>
          </a:p>
          <a:p>
            <a:pPr marL="177800" indent="-177800" algn="just">
              <a:spcBef>
                <a:spcPts val="1000"/>
              </a:spcBef>
              <a:buClr>
                <a:srgbClr val="0B2163"/>
              </a:buClr>
              <a:buSzPct val="85000"/>
              <a:buFont typeface="Wingdings" pitchFamily="2" charset="2"/>
              <a:buChar char="n"/>
              <a:defRPr/>
            </a:pPr>
            <a:endParaRPr lang="it-IT" dirty="0" smtClean="0"/>
          </a:p>
          <a:p>
            <a:pPr marL="0" indent="0" algn="just">
              <a:spcBef>
                <a:spcPts val="1000"/>
              </a:spcBef>
              <a:buClr>
                <a:srgbClr val="0B2163"/>
              </a:buClr>
              <a:buSzPct val="85000"/>
              <a:buNone/>
              <a:defRPr/>
            </a:pPr>
            <a:endParaRPr lang="it-IT" dirty="0" smtClean="0"/>
          </a:p>
        </p:txBody>
      </p:sp>
      <p:sp>
        <p:nvSpPr>
          <p:cNvPr id="54" name="Rettangolo 53"/>
          <p:cNvSpPr/>
          <p:nvPr/>
        </p:nvSpPr>
        <p:spPr bwMode="auto">
          <a:xfrm>
            <a:off x="4867835" y="1090342"/>
            <a:ext cx="4585165" cy="1962752"/>
          </a:xfrm>
          <a:prstGeom prst="rect">
            <a:avLst/>
          </a:prstGeom>
          <a:noFill/>
          <a:ln w="12700">
            <a:solidFill>
              <a:srgbClr val="0B216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55" name="Rettangolo 54"/>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Perché Mantova - Focus sulla materia prima</a:t>
            </a:r>
            <a:endParaRPr lang="it-IT" sz="1400" b="1" dirty="0">
              <a:solidFill>
                <a:schemeClr val="bg1"/>
              </a:solidFill>
              <a:latin typeface="+mn-lt"/>
              <a:ea typeface="Gulim" pitchFamily="34" charset="-127"/>
            </a:endParaRPr>
          </a:p>
        </p:txBody>
      </p:sp>
      <p:sp>
        <p:nvSpPr>
          <p:cNvPr id="56" name="Rettangolo 55"/>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57" name="Connettore 1 56"/>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26" name="Rettangolo 25"/>
          <p:cNvSpPr/>
          <p:nvPr/>
        </p:nvSpPr>
        <p:spPr bwMode="auto">
          <a:xfrm>
            <a:off x="4867835" y="3123049"/>
            <a:ext cx="4585165" cy="3063979"/>
          </a:xfrm>
          <a:prstGeom prst="rect">
            <a:avLst/>
          </a:prstGeom>
          <a:noFill/>
          <a:ln w="12700">
            <a:solidFill>
              <a:srgbClr val="0B216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graphicFrame>
        <p:nvGraphicFramePr>
          <p:cNvPr id="18" name="Tabella 17"/>
          <p:cNvGraphicFramePr>
            <a:graphicFrameLocks noGrp="1"/>
          </p:cNvGraphicFramePr>
          <p:nvPr>
            <p:extLst/>
          </p:nvPr>
        </p:nvGraphicFramePr>
        <p:xfrm>
          <a:off x="4867836" y="1090344"/>
          <a:ext cx="4585164" cy="1962752"/>
        </p:xfrm>
        <a:graphic>
          <a:graphicData uri="http://schemas.openxmlformats.org/drawingml/2006/table">
            <a:tbl>
              <a:tblPr/>
              <a:tblGrid>
                <a:gridCol w="1172948">
                  <a:extLst>
                    <a:ext uri="{9D8B030D-6E8A-4147-A177-3AD203B41FA5}">
                      <a16:colId xmlns:a16="http://schemas.microsoft.com/office/drawing/2014/main" xmlns="" val="20000"/>
                    </a:ext>
                  </a:extLst>
                </a:gridCol>
                <a:gridCol w="1492846">
                  <a:extLst>
                    <a:ext uri="{9D8B030D-6E8A-4147-A177-3AD203B41FA5}">
                      <a16:colId xmlns:a16="http://schemas.microsoft.com/office/drawing/2014/main" xmlns="" val="20001"/>
                    </a:ext>
                  </a:extLst>
                </a:gridCol>
                <a:gridCol w="1919370">
                  <a:extLst>
                    <a:ext uri="{9D8B030D-6E8A-4147-A177-3AD203B41FA5}">
                      <a16:colId xmlns:a16="http://schemas.microsoft.com/office/drawing/2014/main" xmlns="" val="20002"/>
                    </a:ext>
                  </a:extLst>
                </a:gridCol>
              </a:tblGrid>
              <a:tr h="475927">
                <a:tc>
                  <a:txBody>
                    <a:bodyPr/>
                    <a:lstStyle/>
                    <a:p>
                      <a:pPr algn="l" fontAlgn="ctr"/>
                      <a:endParaRPr lang="it-IT" sz="1100" b="0" i="0" u="none" strike="noStrike" dirty="0">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100" b="1" i="0" u="none" strike="noStrike" dirty="0">
                          <a:solidFill>
                            <a:srgbClr val="000000"/>
                          </a:solidFill>
                          <a:latin typeface="Arial"/>
                        </a:rPr>
                        <a:t>RD CARTA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uFont typeface="Symbol" pitchFamily="18" charset="2"/>
                        <a:buNone/>
                      </a:pPr>
                      <a:r>
                        <a:rPr lang="it-IT" sz="1100" b="1" i="0" u="none" strike="noStrike" dirty="0" smtClean="0">
                          <a:solidFill>
                            <a:srgbClr val="000000"/>
                          </a:solidFill>
                          <a:latin typeface="Arial"/>
                        </a:rPr>
                        <a:t>Potenziale</a:t>
                      </a:r>
                      <a:r>
                        <a:rPr lang="it-IT" sz="1100" b="1" i="0" u="none" strike="noStrike" baseline="0" dirty="0" smtClean="0">
                          <a:solidFill>
                            <a:srgbClr val="000000"/>
                          </a:solidFill>
                          <a:latin typeface="Arial"/>
                        </a:rPr>
                        <a:t> nuova raccolta</a:t>
                      </a:r>
                      <a:endParaRPr lang="it-IT" sz="11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7365">
                <a:tc>
                  <a:txBody>
                    <a:bodyPr/>
                    <a:lstStyle/>
                    <a:p>
                      <a:pPr algn="l" fontAlgn="ctr"/>
                      <a:endParaRPr lang="it-IT" sz="1100" b="0" i="0" u="none" strike="noStrike">
                        <a:solidFill>
                          <a:srgbClr val="000000"/>
                        </a:solidFill>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latin typeface="Arial"/>
                        </a:rPr>
                        <a: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latin typeface="Arial"/>
                        </a:rPr>
                        <a: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7365">
                <a:tc>
                  <a:txBody>
                    <a:bodyPr/>
                    <a:lstStyle/>
                    <a:p>
                      <a:pPr algn="ctr" fontAlgn="ctr"/>
                      <a:r>
                        <a:rPr lang="it-IT" sz="1100" b="1" i="0" u="none" strike="noStrike" dirty="0">
                          <a:solidFill>
                            <a:srgbClr val="000000"/>
                          </a:solidFill>
                          <a:latin typeface="Arial"/>
                        </a:rPr>
                        <a:t>Nord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dirty="0">
                          <a:solidFill>
                            <a:srgbClr val="000000"/>
                          </a:solidFill>
                          <a:latin typeface="Arial"/>
                        </a:rPr>
                        <a:t>1.728.002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it-IT" sz="1100" b="0" i="0" u="none" strike="noStrike" kern="1200" dirty="0">
                          <a:solidFill>
                            <a:srgbClr val="000000"/>
                          </a:solidFill>
                          <a:latin typeface="Arial"/>
                          <a:ea typeface="+mn-ea"/>
                          <a:cs typeface="+mn-cs"/>
                        </a:rPr>
                        <a:t>250.093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7365">
                <a:tc>
                  <a:txBody>
                    <a:bodyPr/>
                    <a:lstStyle/>
                    <a:p>
                      <a:pPr algn="ctr" fontAlgn="ctr"/>
                      <a:r>
                        <a:rPr lang="it-IT" sz="1100" b="1" i="0" u="none" strike="noStrike" dirty="0">
                          <a:solidFill>
                            <a:srgbClr val="000000"/>
                          </a:solidFill>
                          <a:latin typeface="Arial"/>
                        </a:rPr>
                        <a:t>Centro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dirty="0">
                          <a:solidFill>
                            <a:srgbClr val="000000"/>
                          </a:solidFill>
                          <a:latin typeface="Arial"/>
                        </a:rPr>
                        <a:t>759.280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kern="1200" dirty="0">
                          <a:solidFill>
                            <a:srgbClr val="000000"/>
                          </a:solidFill>
                          <a:latin typeface="Arial"/>
                          <a:ea typeface="+mn-ea"/>
                          <a:cs typeface="+mn-cs"/>
                        </a:rPr>
                        <a:t>178.436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7365">
                <a:tc>
                  <a:txBody>
                    <a:bodyPr/>
                    <a:lstStyle/>
                    <a:p>
                      <a:pPr algn="ctr" fontAlgn="ctr"/>
                      <a:r>
                        <a:rPr lang="it-IT" sz="1100" b="1" i="0" u="none" strike="noStrike" dirty="0">
                          <a:solidFill>
                            <a:srgbClr val="000000"/>
                          </a:solidFill>
                          <a:latin typeface="Arial"/>
                        </a:rPr>
                        <a:t>Sud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0" i="0" u="none" strike="noStrike" dirty="0">
                          <a:solidFill>
                            <a:srgbClr val="000000"/>
                          </a:solidFill>
                          <a:latin typeface="Arial"/>
                        </a:rPr>
                        <a:t>624.091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it-IT" sz="1100" b="0" i="0" u="none" strike="noStrike" kern="1200" dirty="0">
                          <a:solidFill>
                            <a:srgbClr val="000000"/>
                          </a:solidFill>
                          <a:latin typeface="Arial"/>
                          <a:ea typeface="+mn-ea"/>
                          <a:cs typeface="+mn-cs"/>
                        </a:rPr>
                        <a:t>648.333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7365">
                <a:tc>
                  <a:txBody>
                    <a:bodyPr/>
                    <a:lstStyle/>
                    <a:p>
                      <a:pPr algn="ctr" fontAlgn="ctr"/>
                      <a:r>
                        <a:rPr lang="it-IT" sz="1100" b="1" i="0" u="none" strike="noStrike" dirty="0">
                          <a:solidFill>
                            <a:srgbClr val="000000"/>
                          </a:solidFill>
                          <a:latin typeface="Arial"/>
                        </a:rPr>
                        <a:t>ITALIA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100" b="1" i="0" u="none" strike="noStrike" dirty="0">
                          <a:solidFill>
                            <a:srgbClr val="000000"/>
                          </a:solidFill>
                          <a:latin typeface="Arial"/>
                        </a:rPr>
                        <a:t>3.111.373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it-IT" sz="1100" b="1" i="0" u="none" strike="noStrike" kern="1200" dirty="0">
                          <a:solidFill>
                            <a:srgbClr val="000000"/>
                          </a:solidFill>
                          <a:latin typeface="Arial"/>
                          <a:ea typeface="+mn-ea"/>
                          <a:cs typeface="+mn-cs"/>
                        </a:rPr>
                        <a:t>1.076.862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1" name="CasellaDiTesto 10"/>
          <p:cNvSpPr txBox="1"/>
          <p:nvPr/>
        </p:nvSpPr>
        <p:spPr>
          <a:xfrm>
            <a:off x="8510345" y="6021064"/>
            <a:ext cx="895264" cy="115416"/>
          </a:xfrm>
          <a:prstGeom prst="rect">
            <a:avLst/>
          </a:prstGeom>
          <a:noFill/>
        </p:spPr>
        <p:txBody>
          <a:bodyPr wrap="none" lIns="36000" tIns="0" rIns="0" bIns="0" rtlCol="0" anchor="ctr">
            <a:noAutofit/>
          </a:bodyPr>
          <a:lstStyle/>
          <a:p>
            <a:pPr algn="r"/>
            <a:r>
              <a:rPr lang="it-IT" sz="800" dirty="0" smtClean="0">
                <a:latin typeface="+mn-lt"/>
              </a:rPr>
              <a:t>Fonte: COMIECO</a:t>
            </a:r>
            <a:endParaRPr lang="it-IT" sz="800" dirty="0">
              <a:latin typeface="+mn-lt"/>
            </a:endParaRPr>
          </a:p>
        </p:txBody>
      </p:sp>
      <p:graphicFrame>
        <p:nvGraphicFramePr>
          <p:cNvPr id="12" name="Grafico 11"/>
          <p:cNvGraphicFramePr>
            <a:graphicFrameLocks/>
          </p:cNvGraphicFramePr>
          <p:nvPr>
            <p:extLst>
              <p:ext uri="{D42A27DB-BD31-4B8C-83A1-F6EECF244321}">
                <p14:modId xmlns:p14="http://schemas.microsoft.com/office/powerpoint/2010/main" xmlns="" val="679141703"/>
              </p:ext>
            </p:extLst>
          </p:nvPr>
        </p:nvGraphicFramePr>
        <p:xfrm>
          <a:off x="4953000" y="3207199"/>
          <a:ext cx="4500000" cy="29656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36112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Aspetti generali dell’investimento</a:t>
            </a:r>
            <a:endParaRPr lang="en-US" dirty="0">
              <a:solidFill>
                <a:srgbClr val="002060"/>
              </a:solidFill>
            </a:endParaRPr>
          </a:p>
        </p:txBody>
      </p:sp>
      <p:sp>
        <p:nvSpPr>
          <p:cNvPr id="67" name="Rettangolo 66"/>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sp>
        <p:nvSpPr>
          <p:cNvPr id="68" name="Rettangolo 67"/>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69" name="Connettore 1 68"/>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55" name="Gallone 54"/>
          <p:cNvSpPr/>
          <p:nvPr/>
        </p:nvSpPr>
        <p:spPr bwMode="auto">
          <a:xfrm>
            <a:off x="767556" y="2323431"/>
            <a:ext cx="2421274" cy="1589505"/>
          </a:xfrm>
          <a:prstGeom prst="chevron">
            <a:avLst>
              <a:gd name="adj" fmla="val 23320"/>
            </a:avLst>
          </a:prstGeom>
          <a:solidFill>
            <a:srgbClr val="0B2163"/>
          </a:solidFill>
          <a:ln w="12700">
            <a:solidFill>
              <a:schemeClr val="bg1"/>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r>
              <a:rPr lang="it-IT" sz="1200" b="1" i="1" dirty="0" smtClean="0">
                <a:solidFill>
                  <a:schemeClr val="bg1"/>
                </a:solidFill>
                <a:latin typeface="+mn-lt"/>
                <a:ea typeface="Gulim" pitchFamily="34" charset="-127"/>
              </a:rPr>
              <a:t>1. MACCHINA CONTINUA </a:t>
            </a:r>
            <a:endParaRPr lang="it-IT" sz="1200" b="1" i="1" dirty="0">
              <a:solidFill>
                <a:schemeClr val="bg1"/>
              </a:solidFill>
              <a:latin typeface="+mn-lt"/>
              <a:ea typeface="Gulim" pitchFamily="34" charset="-127"/>
            </a:endParaRPr>
          </a:p>
        </p:txBody>
      </p:sp>
      <p:sp>
        <p:nvSpPr>
          <p:cNvPr id="34" name="Gallone 33"/>
          <p:cNvSpPr/>
          <p:nvPr/>
        </p:nvSpPr>
        <p:spPr bwMode="auto">
          <a:xfrm>
            <a:off x="2971292" y="2348831"/>
            <a:ext cx="2298442" cy="1589505"/>
          </a:xfrm>
          <a:prstGeom prst="chevron">
            <a:avLst>
              <a:gd name="adj" fmla="val 23320"/>
            </a:avLst>
          </a:prstGeom>
          <a:solidFill>
            <a:srgbClr val="0B2163"/>
          </a:solidFill>
          <a:ln w="12700">
            <a:solidFill>
              <a:schemeClr val="bg1"/>
            </a:solidFill>
            <a:miter lim="800000"/>
            <a:headEnd type="none" w="sm" len="sm"/>
            <a:tailEnd type="none" w="sm" len="sm"/>
          </a:ln>
        </p:spPr>
        <p:txBody>
          <a:bodyPr wrap="square" tIns="0" rtlCol="0" anchor="ctr">
            <a:noAutofit/>
          </a:bodyPr>
          <a:lstStyle/>
          <a:p>
            <a:pPr marL="108000" indent="-108000" algn="ctr" defTabSz="762000" eaLnBrk="0" hangingPunct="0">
              <a:spcBef>
                <a:spcPts val="600"/>
              </a:spcBef>
              <a:buClr>
                <a:schemeClr val="accent1"/>
              </a:buClr>
              <a:buSzPct val="85000"/>
              <a:buFont typeface="Wingdings" pitchFamily="2" charset="2"/>
              <a:buNone/>
              <a:tabLst>
                <a:tab pos="762000" algn="l"/>
              </a:tabLst>
            </a:pPr>
            <a:r>
              <a:rPr lang="it-IT" sz="1200" b="1" i="1" dirty="0" smtClean="0">
                <a:solidFill>
                  <a:schemeClr val="bg1"/>
                </a:solidFill>
                <a:latin typeface="+mn-lt"/>
                <a:ea typeface="Gulim" pitchFamily="34" charset="-127"/>
              </a:rPr>
              <a:t>2.PREPARAZIONE IMPASTI</a:t>
            </a:r>
            <a:endParaRPr lang="it-IT" sz="1200" b="1" i="1" dirty="0">
              <a:solidFill>
                <a:schemeClr val="bg1"/>
              </a:solidFill>
              <a:latin typeface="+mn-lt"/>
              <a:ea typeface="Gulim" pitchFamily="34" charset="-127"/>
            </a:endParaRPr>
          </a:p>
        </p:txBody>
      </p:sp>
      <p:sp>
        <p:nvSpPr>
          <p:cNvPr id="35" name="Gallone 34"/>
          <p:cNvSpPr/>
          <p:nvPr/>
        </p:nvSpPr>
        <p:spPr bwMode="auto">
          <a:xfrm>
            <a:off x="5106788" y="2374231"/>
            <a:ext cx="2323842" cy="1589505"/>
          </a:xfrm>
          <a:prstGeom prst="chevron">
            <a:avLst>
              <a:gd name="adj" fmla="val 23320"/>
            </a:avLst>
          </a:prstGeom>
          <a:solidFill>
            <a:srgbClr val="0B2163"/>
          </a:solidFill>
          <a:ln w="12700">
            <a:solidFill>
              <a:schemeClr val="bg1"/>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r>
              <a:rPr lang="it-IT" sz="1200" b="1" i="1" dirty="0" smtClean="0">
                <a:solidFill>
                  <a:schemeClr val="bg1"/>
                </a:solidFill>
                <a:latin typeface="+mn-lt"/>
                <a:ea typeface="Gulim" pitchFamily="34" charset="-127"/>
              </a:rPr>
              <a:t>3. COGENERAZIONE</a:t>
            </a:r>
            <a:endParaRPr lang="it-IT" sz="1200" b="1" i="1" dirty="0">
              <a:solidFill>
                <a:schemeClr val="bg1"/>
              </a:solidFill>
              <a:latin typeface="+mn-lt"/>
              <a:ea typeface="Gulim" pitchFamily="34" charset="-127"/>
            </a:endParaRPr>
          </a:p>
        </p:txBody>
      </p:sp>
      <p:sp>
        <p:nvSpPr>
          <p:cNvPr id="36" name="Gallone 35"/>
          <p:cNvSpPr/>
          <p:nvPr/>
        </p:nvSpPr>
        <p:spPr bwMode="auto">
          <a:xfrm>
            <a:off x="7280188" y="2374231"/>
            <a:ext cx="2459316" cy="1589505"/>
          </a:xfrm>
          <a:prstGeom prst="chevron">
            <a:avLst>
              <a:gd name="adj" fmla="val 23320"/>
            </a:avLst>
          </a:prstGeom>
          <a:solidFill>
            <a:srgbClr val="0B2163"/>
          </a:solidFill>
          <a:ln w="12700">
            <a:solidFill>
              <a:schemeClr val="bg1"/>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r>
              <a:rPr lang="it-IT" sz="1200" b="1" i="1" dirty="0" smtClean="0">
                <a:solidFill>
                  <a:schemeClr val="bg1"/>
                </a:solidFill>
                <a:latin typeface="+mn-lt"/>
                <a:ea typeface="Gulim" pitchFamily="34" charset="-127"/>
              </a:rPr>
              <a:t>4.TERMOUTILIZZATORE</a:t>
            </a:r>
            <a:endParaRPr lang="it-IT" sz="1200" b="1" i="1" dirty="0">
              <a:solidFill>
                <a:schemeClr val="bg1"/>
              </a:solidFill>
              <a:latin typeface="+mn-lt"/>
              <a:ea typeface="Gulim" pitchFamily="34" charset="-127"/>
            </a:endParaRPr>
          </a:p>
        </p:txBody>
      </p:sp>
      <p:sp>
        <p:nvSpPr>
          <p:cNvPr id="37" name="CasellaDiTesto 36"/>
          <p:cNvSpPr txBox="1"/>
          <p:nvPr/>
        </p:nvSpPr>
        <p:spPr>
          <a:xfrm>
            <a:off x="767556" y="4168439"/>
            <a:ext cx="8685444" cy="648000"/>
          </a:xfrm>
          <a:prstGeom prst="rect">
            <a:avLst/>
          </a:prstGeom>
          <a:solidFill>
            <a:schemeClr val="accent5">
              <a:lumMod val="20000"/>
              <a:lumOff val="80000"/>
            </a:schemeClr>
          </a:solidFill>
          <a:ln>
            <a:solidFill>
              <a:srgbClr val="0B2163"/>
            </a:solidFill>
          </a:ln>
          <a:effectLst>
            <a:outerShdw blurRad="50800" dist="38100" dir="18900000" algn="bl" rotWithShape="0">
              <a:prstClr val="black">
                <a:alpha val="40000"/>
              </a:prstClr>
            </a:outerShdw>
          </a:effectLst>
        </p:spPr>
        <p:txBody>
          <a:bodyPr wrap="square" lIns="36000" tIns="36000" rIns="36000" bIns="36000" rtlCol="0" anchor="ctr" anchorCtr="0">
            <a:noAutofit/>
          </a:bodyPr>
          <a:lstStyle/>
          <a:p>
            <a:pPr algn="ctr"/>
            <a:r>
              <a:rPr lang="it-IT" sz="2000" b="1" dirty="0" smtClean="0">
                <a:latin typeface="+mn-lt"/>
              </a:rPr>
              <a:t>L’investimento previsto è superiore a 150 milioni di Euro</a:t>
            </a:r>
            <a:endParaRPr lang="it-IT" sz="2000" b="1" dirty="0">
              <a:latin typeface="+mn-lt"/>
            </a:endParaRPr>
          </a:p>
        </p:txBody>
      </p:sp>
    </p:spTree>
    <p:extLst>
      <p:ext uri="{BB962C8B-B14F-4D97-AF65-F5344CB8AC3E}">
        <p14:creationId xmlns:p14="http://schemas.microsoft.com/office/powerpoint/2010/main" xmlns="" val="136864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bwMode="auto">
          <a:xfrm>
            <a:off x="735700" y="4912139"/>
            <a:ext cx="8717298" cy="864000"/>
          </a:xfrm>
          <a:prstGeom prst="rect">
            <a:avLst/>
          </a:prstGeom>
          <a:noFill/>
          <a:ln w="12700">
            <a:solidFill>
              <a:srgbClr val="0B216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5" name="Rectangle 2"/>
          <p:cNvSpPr>
            <a:spLocks noChangeArrowheads="1"/>
          </p:cNvSpPr>
          <p:nvPr/>
        </p:nvSpPr>
        <p:spPr bwMode="auto">
          <a:xfrm>
            <a:off x="735700" y="4684126"/>
            <a:ext cx="8717298" cy="230187"/>
          </a:xfrm>
          <a:prstGeom prst="rect">
            <a:avLst/>
          </a:prstGeom>
          <a:solidFill>
            <a:srgbClr val="0B2163"/>
          </a:solidFill>
          <a:ln w="12700">
            <a:solidFill>
              <a:srgbClr val="0B2163"/>
            </a:solidFill>
            <a:miter lim="800000"/>
            <a:headEnd type="none" w="sm" len="sm"/>
            <a:tailEnd type="none" w="sm" len="sm"/>
          </a:ln>
        </p:spPr>
        <p:txBody>
          <a:bodyPr wrap="square" lIns="36000" tIns="36000" rIns="36000" bIns="3600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r>
              <a:rPr lang="it-IT" altLang="it-IT" sz="1200" b="1" dirty="0" smtClean="0">
                <a:solidFill>
                  <a:schemeClr val="bg1"/>
                </a:solidFill>
                <a:latin typeface="+mn-lt"/>
                <a:ea typeface="Gulim" pitchFamily="34" charset="-127"/>
              </a:rPr>
              <a:t>Il progetto della nuova macchina</a:t>
            </a:r>
            <a:endParaRPr lang="it-IT" altLang="it-IT" sz="1200" b="1" dirty="0">
              <a:solidFill>
                <a:schemeClr val="bg1"/>
              </a:solidFill>
              <a:latin typeface="+mn-lt"/>
              <a:ea typeface="Gulim" pitchFamily="34" charset="-127"/>
            </a:endParaRPr>
          </a:p>
        </p:txBody>
      </p:sp>
      <p:sp>
        <p:nvSpPr>
          <p:cNvPr id="16" name="Rettangolo 15"/>
          <p:cNvSpPr/>
          <p:nvPr/>
        </p:nvSpPr>
        <p:spPr bwMode="auto">
          <a:xfrm>
            <a:off x="5942765" y="2515761"/>
            <a:ext cx="1755117" cy="1766020"/>
          </a:xfrm>
          <a:prstGeom prst="rect">
            <a:avLst/>
          </a:prstGeom>
          <a:solidFill>
            <a:schemeClr val="bg1">
              <a:lumMod val="95000"/>
            </a:schemeClr>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7" name="Rettangolo 16"/>
          <p:cNvSpPr/>
          <p:nvPr/>
        </p:nvSpPr>
        <p:spPr bwMode="auto">
          <a:xfrm>
            <a:off x="5942765" y="2515760"/>
            <a:ext cx="3510235" cy="1766021"/>
          </a:xfrm>
          <a:prstGeom prst="rect">
            <a:avLst/>
          </a:prstGeom>
          <a:noFill/>
          <a:ln w="12700">
            <a:solidFill>
              <a:srgbClr val="0B216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8" name="Rettangolo 17"/>
          <p:cNvSpPr/>
          <p:nvPr/>
        </p:nvSpPr>
        <p:spPr bwMode="auto">
          <a:xfrm>
            <a:off x="5942765" y="2282311"/>
            <a:ext cx="3510235" cy="230187"/>
          </a:xfrm>
          <a:prstGeom prst="rect">
            <a:avLst/>
          </a:prstGeom>
          <a:solidFill>
            <a:srgbClr val="0B2163"/>
          </a:solidFill>
          <a:ln w="12700">
            <a:solidFill>
              <a:srgbClr val="0B2163"/>
            </a:solidFill>
            <a:miter lim="800000"/>
            <a:headEnd type="none" w="sm" len="sm"/>
            <a:tailEnd type="none" w="sm" len="sm"/>
          </a:ln>
        </p:spPr>
        <p:txBody>
          <a:bodyPr wrap="square" lIns="36000" tIns="36000" rIns="36000" bIns="3600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r>
              <a:rPr lang="it-IT" sz="1200" b="1" dirty="0" smtClean="0">
                <a:solidFill>
                  <a:schemeClr val="bg1"/>
                </a:solidFill>
                <a:latin typeface="+mn-lt"/>
                <a:ea typeface="Gulim" pitchFamily="34" charset="-127"/>
              </a:rPr>
              <a:t>Principali dati della nuova macchina</a:t>
            </a:r>
            <a:endParaRPr lang="it-IT" sz="1200" b="1" dirty="0">
              <a:solidFill>
                <a:schemeClr val="bg1"/>
              </a:solidFill>
              <a:latin typeface="+mn-lt"/>
              <a:ea typeface="Gulim" pitchFamily="34" charset="-127"/>
            </a:endParaRPr>
          </a:p>
        </p:txBody>
      </p:sp>
      <p:sp>
        <p:nvSpPr>
          <p:cNvPr id="19" name="CasellaDiTesto 18"/>
          <p:cNvSpPr txBox="1"/>
          <p:nvPr/>
        </p:nvSpPr>
        <p:spPr>
          <a:xfrm>
            <a:off x="7697883" y="2515761"/>
            <a:ext cx="1755116" cy="1766020"/>
          </a:xfrm>
          <a:prstGeom prst="rect">
            <a:avLst/>
          </a:prstGeom>
          <a:noFill/>
        </p:spPr>
        <p:txBody>
          <a:bodyPr wrap="none" lIns="36000" tIns="36000" rIns="36000" bIns="72000" rtlCol="0">
            <a:noAutofit/>
          </a:bodyPr>
          <a:lstStyle/>
          <a:p>
            <a:endParaRPr lang="it-IT" dirty="0">
              <a:latin typeface="+mn-lt"/>
            </a:endParaRPr>
          </a:p>
        </p:txBody>
      </p:sp>
      <p:sp>
        <p:nvSpPr>
          <p:cNvPr id="21" name="CasellaDiTesto 20"/>
          <p:cNvSpPr txBox="1"/>
          <p:nvPr/>
        </p:nvSpPr>
        <p:spPr>
          <a:xfrm>
            <a:off x="6010324" y="3246603"/>
            <a:ext cx="1620000" cy="2880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Larghezza:</a:t>
            </a:r>
            <a:endParaRPr lang="it-IT" sz="1200" b="1" dirty="0">
              <a:solidFill>
                <a:srgbClr val="0B2163"/>
              </a:solidFill>
              <a:latin typeface="+mn-lt"/>
            </a:endParaRPr>
          </a:p>
        </p:txBody>
      </p:sp>
      <p:sp>
        <p:nvSpPr>
          <p:cNvPr id="22" name="CasellaDiTesto 21"/>
          <p:cNvSpPr txBox="1"/>
          <p:nvPr/>
        </p:nvSpPr>
        <p:spPr>
          <a:xfrm>
            <a:off x="6010324" y="3599738"/>
            <a:ext cx="1620000" cy="288000"/>
          </a:xfrm>
          <a:prstGeom prst="rect">
            <a:avLst/>
          </a:prstGeom>
          <a:noFill/>
        </p:spPr>
        <p:txBody>
          <a:bodyPr wrap="square" lIns="36000" tIns="36000" rIns="36000" bIns="36000" rtlCol="0" anchor="ctr">
            <a:noAutofit/>
          </a:bodyPr>
          <a:lstStyle/>
          <a:p>
            <a:pPr algn="ctr"/>
            <a:r>
              <a:rPr lang="en-US" sz="1200" b="1" dirty="0" smtClean="0">
                <a:solidFill>
                  <a:srgbClr val="0B2163"/>
                </a:solidFill>
                <a:latin typeface="+mn-lt"/>
              </a:rPr>
              <a:t>Peso </a:t>
            </a:r>
            <a:r>
              <a:rPr lang="en-US" sz="1200" b="1" dirty="0">
                <a:solidFill>
                  <a:srgbClr val="0B2163"/>
                </a:solidFill>
                <a:latin typeface="+mn-lt"/>
              </a:rPr>
              <a:t>(gr/m²):</a:t>
            </a:r>
          </a:p>
        </p:txBody>
      </p:sp>
      <p:sp>
        <p:nvSpPr>
          <p:cNvPr id="23" name="CasellaDiTesto 22"/>
          <p:cNvSpPr txBox="1"/>
          <p:nvPr/>
        </p:nvSpPr>
        <p:spPr>
          <a:xfrm>
            <a:off x="6010324" y="3952873"/>
            <a:ext cx="1620000" cy="2880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Capacità produttiva</a:t>
            </a:r>
            <a:endParaRPr lang="it-IT" sz="1200" b="1" dirty="0">
              <a:solidFill>
                <a:srgbClr val="0B2163"/>
              </a:solidFill>
              <a:latin typeface="+mn-lt"/>
            </a:endParaRPr>
          </a:p>
        </p:txBody>
      </p:sp>
      <p:sp>
        <p:nvSpPr>
          <p:cNvPr id="24" name="CasellaDiTesto 23"/>
          <p:cNvSpPr txBox="1"/>
          <p:nvPr/>
        </p:nvSpPr>
        <p:spPr>
          <a:xfrm>
            <a:off x="6010324" y="2893468"/>
            <a:ext cx="1620000" cy="2880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Velocità:</a:t>
            </a:r>
            <a:endParaRPr lang="it-IT" sz="1200" b="1" dirty="0">
              <a:solidFill>
                <a:srgbClr val="0B2163"/>
              </a:solidFill>
              <a:latin typeface="+mn-lt"/>
            </a:endParaRPr>
          </a:p>
        </p:txBody>
      </p:sp>
      <p:sp>
        <p:nvSpPr>
          <p:cNvPr id="25" name="CasellaDiTesto 24"/>
          <p:cNvSpPr txBox="1"/>
          <p:nvPr/>
        </p:nvSpPr>
        <p:spPr>
          <a:xfrm>
            <a:off x="6010323" y="2540333"/>
            <a:ext cx="1620000" cy="2880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Tipologia:</a:t>
            </a:r>
            <a:endParaRPr lang="it-IT" sz="1200" b="1" dirty="0">
              <a:solidFill>
                <a:srgbClr val="0B2163"/>
              </a:solidFill>
              <a:latin typeface="+mn-lt"/>
            </a:endParaRPr>
          </a:p>
        </p:txBody>
      </p:sp>
      <p:sp>
        <p:nvSpPr>
          <p:cNvPr id="27" name="CasellaDiTesto 26"/>
          <p:cNvSpPr txBox="1"/>
          <p:nvPr/>
        </p:nvSpPr>
        <p:spPr>
          <a:xfrm>
            <a:off x="7747443" y="3246603"/>
            <a:ext cx="1656000" cy="2880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7,6 m</a:t>
            </a:r>
            <a:endParaRPr lang="en-US" sz="1200" dirty="0">
              <a:solidFill>
                <a:srgbClr val="0B2163"/>
              </a:solidFill>
              <a:latin typeface="+mn-lt"/>
            </a:endParaRPr>
          </a:p>
        </p:txBody>
      </p:sp>
      <p:sp>
        <p:nvSpPr>
          <p:cNvPr id="28" name="CasellaDiTesto 27"/>
          <p:cNvSpPr txBox="1"/>
          <p:nvPr/>
        </p:nvSpPr>
        <p:spPr>
          <a:xfrm>
            <a:off x="7747443" y="3599738"/>
            <a:ext cx="1656000" cy="2880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70 - 160 </a:t>
            </a:r>
            <a:r>
              <a:rPr lang="en-US" sz="1200" dirty="0">
                <a:solidFill>
                  <a:srgbClr val="0B2163"/>
                </a:solidFill>
                <a:latin typeface="+mn-lt"/>
              </a:rPr>
              <a:t>(gr/m²)</a:t>
            </a:r>
          </a:p>
        </p:txBody>
      </p:sp>
      <p:sp>
        <p:nvSpPr>
          <p:cNvPr id="29" name="CasellaDiTesto 28"/>
          <p:cNvSpPr txBox="1"/>
          <p:nvPr/>
        </p:nvSpPr>
        <p:spPr>
          <a:xfrm>
            <a:off x="7747443" y="3952873"/>
            <a:ext cx="1656000" cy="2880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400.000 t/year</a:t>
            </a:r>
            <a:endParaRPr lang="en-US" sz="1200" dirty="0">
              <a:solidFill>
                <a:srgbClr val="0B2163"/>
              </a:solidFill>
              <a:latin typeface="+mn-lt"/>
            </a:endParaRPr>
          </a:p>
        </p:txBody>
      </p:sp>
      <p:sp>
        <p:nvSpPr>
          <p:cNvPr id="30" name="CasellaDiTesto 29"/>
          <p:cNvSpPr txBox="1"/>
          <p:nvPr/>
        </p:nvSpPr>
        <p:spPr>
          <a:xfrm>
            <a:off x="7747443" y="2893468"/>
            <a:ext cx="1656000" cy="2880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1.500 m/min</a:t>
            </a:r>
            <a:endParaRPr lang="en-US" sz="1200" dirty="0">
              <a:solidFill>
                <a:srgbClr val="0B2163"/>
              </a:solidFill>
              <a:latin typeface="+mn-lt"/>
            </a:endParaRPr>
          </a:p>
        </p:txBody>
      </p:sp>
      <p:sp>
        <p:nvSpPr>
          <p:cNvPr id="31" name="CasellaDiTesto 30"/>
          <p:cNvSpPr txBox="1"/>
          <p:nvPr/>
        </p:nvSpPr>
        <p:spPr>
          <a:xfrm>
            <a:off x="7747441" y="2540333"/>
            <a:ext cx="1656000" cy="288000"/>
          </a:xfrm>
          <a:prstGeom prst="rect">
            <a:avLst/>
          </a:prstGeom>
          <a:noFill/>
        </p:spPr>
        <p:txBody>
          <a:bodyPr wrap="square" lIns="36000" tIns="36000" rIns="36000" bIns="36000" rtlCol="0" anchor="ctr">
            <a:noAutofit/>
          </a:bodyPr>
          <a:lstStyle/>
          <a:p>
            <a:pPr algn="ctr"/>
            <a:r>
              <a:rPr lang="it-IT" sz="1200" dirty="0" smtClean="0">
                <a:solidFill>
                  <a:srgbClr val="0B2163"/>
                </a:solidFill>
                <a:latin typeface="+mn-lt"/>
              </a:rPr>
              <a:t>Carte per ondulatori</a:t>
            </a:r>
            <a:endParaRPr lang="it-IT" sz="1200" dirty="0">
              <a:solidFill>
                <a:srgbClr val="0B2163"/>
              </a:solidFill>
              <a:latin typeface="+mn-lt"/>
            </a:endParaRPr>
          </a:p>
        </p:txBody>
      </p:sp>
      <p:sp>
        <p:nvSpPr>
          <p:cNvPr id="33" name="Segnaposto contenuto 2"/>
          <p:cNvSpPr txBox="1">
            <a:spLocks/>
          </p:cNvSpPr>
          <p:nvPr/>
        </p:nvSpPr>
        <p:spPr>
          <a:xfrm>
            <a:off x="700650" y="994807"/>
            <a:ext cx="8763498" cy="440745"/>
          </a:xfrm>
          <a:prstGeom prst="rect">
            <a:avLst/>
          </a:prstGeom>
        </p:spPr>
        <p:txBody>
          <a:bodyPr lIns="72000" tIns="36000" rIns="36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177800" indent="-177800" algn="just">
              <a:spcBef>
                <a:spcPts val="1000"/>
              </a:spcBef>
              <a:buClr>
                <a:srgbClr val="0B2163"/>
              </a:buClr>
              <a:buSzPct val="85000"/>
              <a:buFont typeface="Wingdings" pitchFamily="2" charset="2"/>
              <a:buChar char="n"/>
              <a:defRPr/>
            </a:pPr>
            <a:r>
              <a:rPr lang="it-IT" dirty="0" smtClean="0">
                <a:latin typeface="Calibri (Corpo)"/>
              </a:rPr>
              <a:t>Verrà installata una macchina continua nuova all’interno dello stabilimento di Mantova che sarà, sia dal lato delle dimensioni che dal lato tecnologico, </a:t>
            </a:r>
            <a:r>
              <a:rPr lang="it-IT" b="1" u="sng" dirty="0" smtClean="0">
                <a:latin typeface="Calibri (Corpo)"/>
              </a:rPr>
              <a:t>la più importante macchina in Italia e una delle più importanti nel panorama europeo per le carte riciclate</a:t>
            </a:r>
            <a:r>
              <a:rPr lang="it-IT" dirty="0" smtClean="0">
                <a:latin typeface="Calibri (Corpo)"/>
              </a:rPr>
              <a:t>. </a:t>
            </a:r>
          </a:p>
          <a:p>
            <a:pPr marL="177800" indent="-177800" algn="just">
              <a:spcBef>
                <a:spcPts val="1000"/>
              </a:spcBef>
              <a:buClr>
                <a:srgbClr val="0B2163"/>
              </a:buClr>
              <a:buSzPct val="85000"/>
              <a:buFont typeface="Wingdings" pitchFamily="2" charset="2"/>
              <a:buChar char="n"/>
              <a:defRPr/>
            </a:pPr>
            <a:r>
              <a:rPr lang="it-IT" dirty="0" smtClean="0">
                <a:latin typeface="Calibri (Corpo)"/>
              </a:rPr>
              <a:t>Verrà  ricostruita interamente la preparazione impasti, dove verrà lavorata esclusivamente carta da macero che non dovrà più essere disinchiostrato. </a:t>
            </a:r>
            <a:r>
              <a:rPr lang="it-IT" b="1" u="sng" dirty="0" smtClean="0">
                <a:latin typeface="Calibri (Corpo)"/>
              </a:rPr>
              <a:t>Gli impasti saranno prodotti con le migliori tecniche disponibili garantendo un consumo di acqua di circa 1/3 rispetto alla media italiana.</a:t>
            </a:r>
          </a:p>
        </p:txBody>
      </p:sp>
      <p:grpSp>
        <p:nvGrpSpPr>
          <p:cNvPr id="34" name="Gruppo 33"/>
          <p:cNvGrpSpPr/>
          <p:nvPr/>
        </p:nvGrpSpPr>
        <p:grpSpPr>
          <a:xfrm>
            <a:off x="749348" y="2624975"/>
            <a:ext cx="5023655" cy="1560995"/>
            <a:chOff x="939188" y="1678912"/>
            <a:chExt cx="8310324" cy="2074223"/>
          </a:xfrm>
        </p:grpSpPr>
        <p:pic>
          <p:nvPicPr>
            <p:cNvPr id="3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39188" y="2497743"/>
              <a:ext cx="8310324" cy="11696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6" name="Group 13"/>
            <p:cNvGrpSpPr>
              <a:grpSpLocks/>
            </p:cNvGrpSpPr>
            <p:nvPr/>
          </p:nvGrpSpPr>
          <p:grpSpPr bwMode="auto">
            <a:xfrm>
              <a:off x="1401489" y="1679763"/>
              <a:ext cx="879844" cy="1102977"/>
              <a:chOff x="1445" y="1237"/>
              <a:chExt cx="507" cy="1093"/>
            </a:xfrm>
          </p:grpSpPr>
          <p:sp>
            <p:nvSpPr>
              <p:cNvPr id="56" name="Text Box 14"/>
              <p:cNvSpPr txBox="1">
                <a:spLocks noChangeArrowheads="1"/>
              </p:cNvSpPr>
              <p:nvPr/>
            </p:nvSpPr>
            <p:spPr bwMode="auto">
              <a:xfrm>
                <a:off x="1461" y="1237"/>
                <a:ext cx="491" cy="347"/>
              </a:xfrm>
              <a:prstGeom prst="rect">
                <a:avLst/>
              </a:prstGeom>
              <a:noFill/>
              <a:ln>
                <a:noFill/>
              </a:ln>
              <a:effectLst/>
              <a:extLst>
                <a:ext uri="{909E8E84-426E-40DD-AFC4-6F175D3DCCD1}">
                  <a14:hiddenFill xmlns:a14="http://schemas.microsoft.com/office/drawing/2010/main" xmlns="">
                    <a:solidFill>
                      <a:srgbClr val="A2B2D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0" lvl="2" indent="0" eaLnBrk="0" hangingPunct="0">
                  <a:lnSpc>
                    <a:spcPct val="90000"/>
                  </a:lnSpc>
                  <a:spcBef>
                    <a:spcPts val="1000"/>
                  </a:spcBef>
                  <a:buClr>
                    <a:srgbClr val="0B2163"/>
                  </a:buClr>
                  <a:buSzPct val="85000"/>
                </a:pPr>
                <a:r>
                  <a:rPr lang="en-US" altLang="it-IT" sz="800" kern="0" dirty="0" smtClean="0">
                    <a:latin typeface="+mn-lt"/>
                  </a:rPr>
                  <a:t>Pope </a:t>
                </a:r>
                <a:r>
                  <a:rPr lang="en-US" altLang="it-IT" sz="800" kern="0" dirty="0" err="1" smtClean="0">
                    <a:latin typeface="+mn-lt"/>
                  </a:rPr>
                  <a:t>reeler</a:t>
                </a:r>
                <a:endParaRPr lang="en-US" altLang="it-IT" sz="800" kern="0" dirty="0" smtClean="0">
                  <a:latin typeface="+mn-lt"/>
                </a:endParaRPr>
              </a:p>
              <a:p>
                <a:pPr>
                  <a:lnSpc>
                    <a:spcPct val="90000"/>
                  </a:lnSpc>
                  <a:spcBef>
                    <a:spcPct val="0"/>
                  </a:spcBef>
                </a:pPr>
                <a:endParaRPr lang="en-US" altLang="it-IT" sz="300" dirty="0"/>
              </a:p>
            </p:txBody>
          </p:sp>
          <p:sp>
            <p:nvSpPr>
              <p:cNvPr id="57" name="Line 15"/>
              <p:cNvSpPr>
                <a:spLocks noChangeShapeType="1"/>
              </p:cNvSpPr>
              <p:nvPr/>
            </p:nvSpPr>
            <p:spPr bwMode="auto">
              <a:xfrm flipV="1">
                <a:off x="1445" y="1247"/>
                <a:ext cx="0" cy="1083"/>
              </a:xfrm>
              <a:prstGeom prst="line">
                <a:avLst/>
              </a:prstGeom>
              <a:noFill/>
              <a:ln w="63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2000" tIns="0" rIns="0" bIns="0" anchor="ctr"/>
              <a:lstStyle/>
              <a:p>
                <a:endParaRPr lang="en-US" dirty="0"/>
              </a:p>
            </p:txBody>
          </p:sp>
        </p:grpSp>
        <p:grpSp>
          <p:nvGrpSpPr>
            <p:cNvPr id="37" name="Group 13"/>
            <p:cNvGrpSpPr>
              <a:grpSpLocks/>
            </p:cNvGrpSpPr>
            <p:nvPr/>
          </p:nvGrpSpPr>
          <p:grpSpPr bwMode="auto">
            <a:xfrm>
              <a:off x="7230787" y="2007750"/>
              <a:ext cx="1016940" cy="522980"/>
              <a:chOff x="1371" y="1232"/>
              <a:chExt cx="586" cy="1098"/>
            </a:xfrm>
          </p:grpSpPr>
          <p:sp>
            <p:nvSpPr>
              <p:cNvPr id="54" name="Text Box 14"/>
              <p:cNvSpPr txBox="1">
                <a:spLocks noChangeArrowheads="1"/>
              </p:cNvSpPr>
              <p:nvPr/>
            </p:nvSpPr>
            <p:spPr bwMode="auto">
              <a:xfrm>
                <a:off x="1371" y="1232"/>
                <a:ext cx="552" cy="425"/>
              </a:xfrm>
              <a:prstGeom prst="rect">
                <a:avLst/>
              </a:prstGeom>
              <a:noFill/>
              <a:ln>
                <a:noFill/>
              </a:ln>
              <a:effectLst/>
              <a:extLst>
                <a:ext uri="{909E8E84-426E-40DD-AFC4-6F175D3DCCD1}">
                  <a14:hiddenFill xmlns:a14="http://schemas.microsoft.com/office/drawing/2010/main" xmlns="">
                    <a:solidFill>
                      <a:srgbClr val="A2B2D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0" lvl="2" indent="0" algn="r" eaLnBrk="0" hangingPunct="0">
                  <a:lnSpc>
                    <a:spcPct val="90000"/>
                  </a:lnSpc>
                  <a:spcBef>
                    <a:spcPts val="1000"/>
                  </a:spcBef>
                  <a:buClr>
                    <a:srgbClr val="0B2163"/>
                  </a:buClr>
                  <a:buSzPct val="85000"/>
                </a:pPr>
                <a:r>
                  <a:rPr lang="en-US" altLang="it-IT" sz="800" kern="0" dirty="0" smtClean="0">
                    <a:latin typeface="+mn-lt"/>
                  </a:rPr>
                  <a:t>Wire section</a:t>
                </a:r>
              </a:p>
              <a:p>
                <a:pPr algn="r">
                  <a:lnSpc>
                    <a:spcPct val="90000"/>
                  </a:lnSpc>
                  <a:spcBef>
                    <a:spcPct val="0"/>
                  </a:spcBef>
                </a:pPr>
                <a:endParaRPr lang="en-US" altLang="it-IT" sz="300" dirty="0"/>
              </a:p>
            </p:txBody>
          </p:sp>
          <p:sp>
            <p:nvSpPr>
              <p:cNvPr id="55" name="Line 15"/>
              <p:cNvSpPr>
                <a:spLocks noChangeShapeType="1"/>
              </p:cNvSpPr>
              <p:nvPr/>
            </p:nvSpPr>
            <p:spPr bwMode="auto">
              <a:xfrm flipV="1">
                <a:off x="1957" y="1247"/>
                <a:ext cx="0" cy="1083"/>
              </a:xfrm>
              <a:prstGeom prst="line">
                <a:avLst/>
              </a:prstGeom>
              <a:noFill/>
              <a:ln w="63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2000" tIns="0" rIns="0" bIns="0" anchor="ctr"/>
              <a:lstStyle/>
              <a:p>
                <a:endParaRPr lang="en-US" dirty="0"/>
              </a:p>
            </p:txBody>
          </p:sp>
        </p:grpSp>
        <p:grpSp>
          <p:nvGrpSpPr>
            <p:cNvPr id="38" name="Group 13"/>
            <p:cNvGrpSpPr>
              <a:grpSpLocks/>
            </p:cNvGrpSpPr>
            <p:nvPr/>
          </p:nvGrpSpPr>
          <p:grpSpPr bwMode="auto">
            <a:xfrm>
              <a:off x="3454279" y="2197163"/>
              <a:ext cx="852078" cy="620107"/>
              <a:chOff x="1445" y="1237"/>
              <a:chExt cx="507" cy="1093"/>
            </a:xfrm>
          </p:grpSpPr>
          <p:sp>
            <p:nvSpPr>
              <p:cNvPr id="52" name="Text Box 14"/>
              <p:cNvSpPr txBox="1">
                <a:spLocks noChangeArrowheads="1"/>
              </p:cNvSpPr>
              <p:nvPr/>
            </p:nvSpPr>
            <p:spPr bwMode="auto">
              <a:xfrm>
                <a:off x="1461" y="1237"/>
                <a:ext cx="491" cy="357"/>
              </a:xfrm>
              <a:prstGeom prst="rect">
                <a:avLst/>
              </a:prstGeom>
              <a:noFill/>
              <a:ln>
                <a:noFill/>
              </a:ln>
              <a:effectLst/>
              <a:extLst>
                <a:ext uri="{909E8E84-426E-40DD-AFC4-6F175D3DCCD1}">
                  <a14:hiddenFill xmlns:a14="http://schemas.microsoft.com/office/drawing/2010/main" xmlns="">
                    <a:solidFill>
                      <a:srgbClr val="A2B2D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0" lvl="2" indent="0" eaLnBrk="0" hangingPunct="0">
                  <a:lnSpc>
                    <a:spcPct val="90000"/>
                  </a:lnSpc>
                  <a:spcBef>
                    <a:spcPts val="1000"/>
                  </a:spcBef>
                  <a:buClr>
                    <a:srgbClr val="0B2163"/>
                  </a:buClr>
                  <a:buSzPct val="85000"/>
                </a:pPr>
                <a:r>
                  <a:rPr lang="en-US" altLang="it-IT" sz="800" kern="0" dirty="0" smtClean="0">
                    <a:latin typeface="+mn-lt"/>
                  </a:rPr>
                  <a:t>Size Press</a:t>
                </a:r>
              </a:p>
              <a:p>
                <a:pPr>
                  <a:lnSpc>
                    <a:spcPct val="90000"/>
                  </a:lnSpc>
                  <a:spcBef>
                    <a:spcPct val="0"/>
                  </a:spcBef>
                </a:pPr>
                <a:endParaRPr lang="en-US" altLang="it-IT" sz="300" dirty="0"/>
              </a:p>
            </p:txBody>
          </p:sp>
          <p:sp>
            <p:nvSpPr>
              <p:cNvPr id="53" name="Line 15"/>
              <p:cNvSpPr>
                <a:spLocks noChangeShapeType="1"/>
              </p:cNvSpPr>
              <p:nvPr/>
            </p:nvSpPr>
            <p:spPr bwMode="auto">
              <a:xfrm flipV="1">
                <a:off x="1445" y="1247"/>
                <a:ext cx="0" cy="1083"/>
              </a:xfrm>
              <a:prstGeom prst="line">
                <a:avLst/>
              </a:prstGeom>
              <a:noFill/>
              <a:ln w="63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2000" tIns="0" rIns="0" bIns="0" anchor="ctr"/>
              <a:lstStyle/>
              <a:p>
                <a:endParaRPr lang="en-US" dirty="0"/>
              </a:p>
            </p:txBody>
          </p:sp>
        </p:grpSp>
        <p:grpSp>
          <p:nvGrpSpPr>
            <p:cNvPr id="39" name="Group 13"/>
            <p:cNvGrpSpPr>
              <a:grpSpLocks/>
            </p:cNvGrpSpPr>
            <p:nvPr/>
          </p:nvGrpSpPr>
          <p:grpSpPr bwMode="auto">
            <a:xfrm>
              <a:off x="5333947" y="1689962"/>
              <a:ext cx="879844" cy="1043010"/>
              <a:chOff x="1445" y="1237"/>
              <a:chExt cx="507" cy="1093"/>
            </a:xfrm>
          </p:grpSpPr>
          <p:sp>
            <p:nvSpPr>
              <p:cNvPr id="50" name="Text Box 14"/>
              <p:cNvSpPr txBox="1">
                <a:spLocks noChangeArrowheads="1"/>
              </p:cNvSpPr>
              <p:nvPr/>
            </p:nvSpPr>
            <p:spPr bwMode="auto">
              <a:xfrm>
                <a:off x="1461" y="1237"/>
                <a:ext cx="491" cy="366"/>
              </a:xfrm>
              <a:prstGeom prst="rect">
                <a:avLst/>
              </a:prstGeom>
              <a:noFill/>
              <a:ln>
                <a:noFill/>
              </a:ln>
              <a:effectLst/>
              <a:extLst>
                <a:ext uri="{909E8E84-426E-40DD-AFC4-6F175D3DCCD1}">
                  <a14:hiddenFill xmlns:a14="http://schemas.microsoft.com/office/drawing/2010/main" xmlns="">
                    <a:solidFill>
                      <a:srgbClr val="A2B2D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0" lvl="2" indent="0" eaLnBrk="0" hangingPunct="0">
                  <a:lnSpc>
                    <a:spcPct val="90000"/>
                  </a:lnSpc>
                  <a:spcBef>
                    <a:spcPts val="1000"/>
                  </a:spcBef>
                  <a:buClr>
                    <a:srgbClr val="0B2163"/>
                  </a:buClr>
                  <a:buSzPct val="85000"/>
                </a:pPr>
                <a:r>
                  <a:rPr lang="en-US" altLang="it-IT" sz="800" kern="0" dirty="0" smtClean="0">
                    <a:latin typeface="+mn-lt"/>
                  </a:rPr>
                  <a:t>Pre dryer section</a:t>
                </a:r>
              </a:p>
              <a:p>
                <a:pPr>
                  <a:lnSpc>
                    <a:spcPct val="90000"/>
                  </a:lnSpc>
                  <a:spcBef>
                    <a:spcPct val="0"/>
                  </a:spcBef>
                </a:pPr>
                <a:endParaRPr lang="en-US" altLang="it-IT" sz="300" dirty="0"/>
              </a:p>
            </p:txBody>
          </p:sp>
          <p:sp>
            <p:nvSpPr>
              <p:cNvPr id="51" name="Line 15"/>
              <p:cNvSpPr>
                <a:spLocks noChangeShapeType="1"/>
              </p:cNvSpPr>
              <p:nvPr/>
            </p:nvSpPr>
            <p:spPr bwMode="auto">
              <a:xfrm flipV="1">
                <a:off x="1445" y="1247"/>
                <a:ext cx="0" cy="1083"/>
              </a:xfrm>
              <a:prstGeom prst="line">
                <a:avLst/>
              </a:prstGeom>
              <a:noFill/>
              <a:ln w="63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2000" tIns="0" rIns="0" bIns="0" anchor="ctr"/>
              <a:lstStyle/>
              <a:p>
                <a:endParaRPr lang="en-US" dirty="0"/>
              </a:p>
            </p:txBody>
          </p:sp>
        </p:grpSp>
        <p:grpSp>
          <p:nvGrpSpPr>
            <p:cNvPr id="40" name="Group 13"/>
            <p:cNvGrpSpPr>
              <a:grpSpLocks/>
            </p:cNvGrpSpPr>
            <p:nvPr/>
          </p:nvGrpSpPr>
          <p:grpSpPr bwMode="auto">
            <a:xfrm>
              <a:off x="6829045" y="1678912"/>
              <a:ext cx="879844" cy="818832"/>
              <a:chOff x="1445" y="1237"/>
              <a:chExt cx="507" cy="1093"/>
            </a:xfrm>
          </p:grpSpPr>
          <p:sp>
            <p:nvSpPr>
              <p:cNvPr id="48" name="Text Box 14"/>
              <p:cNvSpPr txBox="1">
                <a:spLocks noChangeArrowheads="1"/>
              </p:cNvSpPr>
              <p:nvPr/>
            </p:nvSpPr>
            <p:spPr bwMode="auto">
              <a:xfrm>
                <a:off x="1461" y="1237"/>
                <a:ext cx="491" cy="467"/>
              </a:xfrm>
              <a:prstGeom prst="rect">
                <a:avLst/>
              </a:prstGeom>
              <a:noFill/>
              <a:ln>
                <a:noFill/>
              </a:ln>
              <a:effectLst/>
              <a:extLst>
                <a:ext uri="{909E8E84-426E-40DD-AFC4-6F175D3DCCD1}">
                  <a14:hiddenFill xmlns:a14="http://schemas.microsoft.com/office/drawing/2010/main" xmlns="">
                    <a:solidFill>
                      <a:srgbClr val="A2B2D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0" lvl="2" indent="0" eaLnBrk="0" hangingPunct="0">
                  <a:lnSpc>
                    <a:spcPct val="90000"/>
                  </a:lnSpc>
                  <a:spcBef>
                    <a:spcPts val="1000"/>
                  </a:spcBef>
                  <a:buClr>
                    <a:srgbClr val="0B2163"/>
                  </a:buClr>
                  <a:buSzPct val="85000"/>
                </a:pPr>
                <a:r>
                  <a:rPr lang="en-US" altLang="it-IT" sz="800" kern="0" dirty="0" smtClean="0">
                    <a:latin typeface="+mn-lt"/>
                  </a:rPr>
                  <a:t>Press section</a:t>
                </a:r>
              </a:p>
              <a:p>
                <a:pPr>
                  <a:lnSpc>
                    <a:spcPct val="90000"/>
                  </a:lnSpc>
                  <a:spcBef>
                    <a:spcPct val="0"/>
                  </a:spcBef>
                </a:pPr>
                <a:endParaRPr lang="en-US" altLang="it-IT" sz="300" dirty="0"/>
              </a:p>
            </p:txBody>
          </p:sp>
          <p:sp>
            <p:nvSpPr>
              <p:cNvPr id="49" name="Line 15"/>
              <p:cNvSpPr>
                <a:spLocks noChangeShapeType="1"/>
              </p:cNvSpPr>
              <p:nvPr/>
            </p:nvSpPr>
            <p:spPr bwMode="auto">
              <a:xfrm flipV="1">
                <a:off x="1445" y="1247"/>
                <a:ext cx="0" cy="1083"/>
              </a:xfrm>
              <a:prstGeom prst="line">
                <a:avLst/>
              </a:prstGeom>
              <a:noFill/>
              <a:ln w="63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2000" tIns="0" rIns="0" bIns="0" anchor="ctr"/>
              <a:lstStyle/>
              <a:p>
                <a:endParaRPr lang="en-US" dirty="0"/>
              </a:p>
            </p:txBody>
          </p:sp>
        </p:grpSp>
        <p:grpSp>
          <p:nvGrpSpPr>
            <p:cNvPr id="41" name="Group 13"/>
            <p:cNvGrpSpPr>
              <a:grpSpLocks/>
            </p:cNvGrpSpPr>
            <p:nvPr/>
          </p:nvGrpSpPr>
          <p:grpSpPr bwMode="auto">
            <a:xfrm>
              <a:off x="2780045" y="1679763"/>
              <a:ext cx="879844" cy="1114771"/>
              <a:chOff x="1445" y="1237"/>
              <a:chExt cx="507" cy="1093"/>
            </a:xfrm>
          </p:grpSpPr>
          <p:sp>
            <p:nvSpPr>
              <p:cNvPr id="46" name="Text Box 14"/>
              <p:cNvSpPr txBox="1">
                <a:spLocks noChangeArrowheads="1"/>
              </p:cNvSpPr>
              <p:nvPr/>
            </p:nvSpPr>
            <p:spPr bwMode="auto">
              <a:xfrm>
                <a:off x="1461" y="1237"/>
                <a:ext cx="491" cy="343"/>
              </a:xfrm>
              <a:prstGeom prst="rect">
                <a:avLst/>
              </a:prstGeom>
              <a:noFill/>
              <a:ln>
                <a:noFill/>
              </a:ln>
              <a:effectLst/>
              <a:extLst>
                <a:ext uri="{909E8E84-426E-40DD-AFC4-6F175D3DCCD1}">
                  <a14:hiddenFill xmlns:a14="http://schemas.microsoft.com/office/drawing/2010/main" xmlns="">
                    <a:solidFill>
                      <a:srgbClr val="A2B2D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0" lvl="2" indent="0" eaLnBrk="0" hangingPunct="0">
                  <a:lnSpc>
                    <a:spcPct val="90000"/>
                  </a:lnSpc>
                  <a:spcBef>
                    <a:spcPts val="1000"/>
                  </a:spcBef>
                  <a:buClr>
                    <a:srgbClr val="0B2163"/>
                  </a:buClr>
                  <a:buSzPct val="85000"/>
                </a:pPr>
                <a:r>
                  <a:rPr lang="en-US" altLang="it-IT" sz="800" kern="0" dirty="0" smtClean="0">
                    <a:latin typeface="+mn-lt"/>
                  </a:rPr>
                  <a:t>After dryer section</a:t>
                </a:r>
              </a:p>
              <a:p>
                <a:pPr>
                  <a:lnSpc>
                    <a:spcPct val="90000"/>
                  </a:lnSpc>
                  <a:spcBef>
                    <a:spcPct val="0"/>
                  </a:spcBef>
                </a:pPr>
                <a:endParaRPr lang="en-US" altLang="it-IT" sz="300" dirty="0"/>
              </a:p>
            </p:txBody>
          </p:sp>
          <p:sp>
            <p:nvSpPr>
              <p:cNvPr id="47" name="Line 15"/>
              <p:cNvSpPr>
                <a:spLocks noChangeShapeType="1"/>
              </p:cNvSpPr>
              <p:nvPr/>
            </p:nvSpPr>
            <p:spPr bwMode="auto">
              <a:xfrm flipV="1">
                <a:off x="1445" y="1247"/>
                <a:ext cx="0" cy="1083"/>
              </a:xfrm>
              <a:prstGeom prst="line">
                <a:avLst/>
              </a:prstGeom>
              <a:noFill/>
              <a:ln w="63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2000" tIns="0" rIns="0" bIns="0" anchor="ctr"/>
              <a:lstStyle/>
              <a:p>
                <a:endParaRPr lang="en-US" dirty="0"/>
              </a:p>
            </p:txBody>
          </p:sp>
        </p:grpSp>
        <p:cxnSp>
          <p:nvCxnSpPr>
            <p:cNvPr id="42" name="Connettore 2 41"/>
            <p:cNvCxnSpPr/>
            <p:nvPr/>
          </p:nvCxnSpPr>
          <p:spPr>
            <a:xfrm flipH="1">
              <a:off x="1855294" y="3753135"/>
              <a:ext cx="6624000" cy="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43" name="Group 13"/>
            <p:cNvGrpSpPr>
              <a:grpSpLocks/>
            </p:cNvGrpSpPr>
            <p:nvPr/>
          </p:nvGrpSpPr>
          <p:grpSpPr bwMode="auto">
            <a:xfrm>
              <a:off x="8383757" y="1997638"/>
              <a:ext cx="712405" cy="685492"/>
              <a:chOff x="1371" y="1232"/>
              <a:chExt cx="586" cy="1098"/>
            </a:xfrm>
          </p:grpSpPr>
          <p:sp>
            <p:nvSpPr>
              <p:cNvPr id="44" name="Text Box 14"/>
              <p:cNvSpPr txBox="1">
                <a:spLocks noChangeArrowheads="1"/>
              </p:cNvSpPr>
              <p:nvPr/>
            </p:nvSpPr>
            <p:spPr bwMode="auto">
              <a:xfrm>
                <a:off x="1371" y="1232"/>
                <a:ext cx="552" cy="560"/>
              </a:xfrm>
              <a:prstGeom prst="rect">
                <a:avLst/>
              </a:prstGeom>
              <a:noFill/>
              <a:ln>
                <a:noFill/>
              </a:ln>
              <a:effectLst/>
              <a:extLst>
                <a:ext uri="{909E8E84-426E-40DD-AFC4-6F175D3DCCD1}">
                  <a14:hiddenFill xmlns:a14="http://schemas.microsoft.com/office/drawing/2010/main" xmlns="">
                    <a:solidFill>
                      <a:srgbClr val="A2B2D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3600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50000"/>
                  </a:spcBef>
                  <a:spcAft>
                    <a:spcPct val="0"/>
                  </a:spcAft>
                  <a:defRPr sz="1000">
                    <a:solidFill>
                      <a:schemeClr val="tx1"/>
                    </a:solidFill>
                    <a:latin typeface="Arial" charset="0"/>
                  </a:defRPr>
                </a:lvl6pPr>
                <a:lvl7pPr marL="2971800" indent="-228600" eaLnBrk="0" fontAlgn="base" hangingPunct="0">
                  <a:spcBef>
                    <a:spcPct val="50000"/>
                  </a:spcBef>
                  <a:spcAft>
                    <a:spcPct val="0"/>
                  </a:spcAft>
                  <a:defRPr sz="1000">
                    <a:solidFill>
                      <a:schemeClr val="tx1"/>
                    </a:solidFill>
                    <a:latin typeface="Arial" charset="0"/>
                  </a:defRPr>
                </a:lvl7pPr>
                <a:lvl8pPr marL="3429000" indent="-228600" eaLnBrk="0" fontAlgn="base" hangingPunct="0">
                  <a:spcBef>
                    <a:spcPct val="50000"/>
                  </a:spcBef>
                  <a:spcAft>
                    <a:spcPct val="0"/>
                  </a:spcAft>
                  <a:defRPr sz="1000">
                    <a:solidFill>
                      <a:schemeClr val="tx1"/>
                    </a:solidFill>
                    <a:latin typeface="Arial" charset="0"/>
                  </a:defRPr>
                </a:lvl8pPr>
                <a:lvl9pPr marL="3886200" indent="-228600" eaLnBrk="0" fontAlgn="base" hangingPunct="0">
                  <a:spcBef>
                    <a:spcPct val="50000"/>
                  </a:spcBef>
                  <a:spcAft>
                    <a:spcPct val="0"/>
                  </a:spcAft>
                  <a:defRPr sz="1000">
                    <a:solidFill>
                      <a:schemeClr val="tx1"/>
                    </a:solidFill>
                    <a:latin typeface="Arial" charset="0"/>
                  </a:defRPr>
                </a:lvl9pPr>
              </a:lstStyle>
              <a:p>
                <a:pPr marL="0" lvl="2" indent="0" algn="r" eaLnBrk="0" hangingPunct="0">
                  <a:lnSpc>
                    <a:spcPct val="90000"/>
                  </a:lnSpc>
                  <a:spcBef>
                    <a:spcPts val="1000"/>
                  </a:spcBef>
                  <a:buClr>
                    <a:srgbClr val="0B2163"/>
                  </a:buClr>
                  <a:buSzPct val="85000"/>
                </a:pPr>
                <a:r>
                  <a:rPr lang="en-US" altLang="it-IT" sz="800" kern="0" dirty="0" smtClean="0">
                    <a:latin typeface="+mn-lt"/>
                  </a:rPr>
                  <a:t>Head box</a:t>
                </a:r>
              </a:p>
              <a:p>
                <a:pPr algn="r">
                  <a:lnSpc>
                    <a:spcPct val="90000"/>
                  </a:lnSpc>
                  <a:spcBef>
                    <a:spcPct val="0"/>
                  </a:spcBef>
                </a:pPr>
                <a:endParaRPr lang="en-US" altLang="it-IT" sz="300" dirty="0"/>
              </a:p>
            </p:txBody>
          </p:sp>
          <p:sp>
            <p:nvSpPr>
              <p:cNvPr id="45" name="Line 15"/>
              <p:cNvSpPr>
                <a:spLocks noChangeShapeType="1"/>
              </p:cNvSpPr>
              <p:nvPr/>
            </p:nvSpPr>
            <p:spPr bwMode="auto">
              <a:xfrm flipV="1">
                <a:off x="1957" y="1247"/>
                <a:ext cx="0" cy="1083"/>
              </a:xfrm>
              <a:prstGeom prst="line">
                <a:avLst/>
              </a:prstGeom>
              <a:noFill/>
              <a:ln w="63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2000" tIns="0" rIns="0" bIns="0" anchor="ctr"/>
              <a:lstStyle/>
              <a:p>
                <a:endParaRPr lang="en-US" dirty="0"/>
              </a:p>
            </p:txBody>
          </p:sp>
        </p:grpSp>
      </p:grpSp>
      <p:sp>
        <p:nvSpPr>
          <p:cNvPr id="58" name="Rectangle 2"/>
          <p:cNvSpPr>
            <a:spLocks noChangeArrowheads="1"/>
          </p:cNvSpPr>
          <p:nvPr/>
        </p:nvSpPr>
        <p:spPr bwMode="auto">
          <a:xfrm>
            <a:off x="718550" y="2282311"/>
            <a:ext cx="5040000" cy="230187"/>
          </a:xfrm>
          <a:prstGeom prst="rect">
            <a:avLst/>
          </a:prstGeom>
          <a:solidFill>
            <a:srgbClr val="0B2163"/>
          </a:solidFill>
          <a:ln w="12700">
            <a:solidFill>
              <a:srgbClr val="0B2163"/>
            </a:solidFill>
            <a:miter lim="800000"/>
            <a:headEnd type="none" w="sm" len="sm"/>
            <a:tailEnd type="none" w="sm" len="sm"/>
          </a:ln>
        </p:spPr>
        <p:txBody>
          <a:bodyPr wrap="square" lIns="36000" tIns="36000" rIns="36000" bIns="3600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r>
              <a:rPr lang="it-IT" sz="1200" b="1" dirty="0" smtClean="0">
                <a:solidFill>
                  <a:schemeClr val="bg1"/>
                </a:solidFill>
                <a:latin typeface="+mn-lt"/>
                <a:ea typeface="Gulim" pitchFamily="34" charset="-127"/>
              </a:rPr>
              <a:t>Descrizione della macchina esistente:</a:t>
            </a:r>
            <a:endParaRPr lang="it-IT" sz="1200" b="1" dirty="0">
              <a:solidFill>
                <a:schemeClr val="bg1"/>
              </a:solidFill>
              <a:latin typeface="+mn-lt"/>
              <a:ea typeface="Gulim" pitchFamily="34" charset="-127"/>
            </a:endParaRPr>
          </a:p>
        </p:txBody>
      </p:sp>
      <p:sp>
        <p:nvSpPr>
          <p:cNvPr id="59" name="Rettangolo 58"/>
          <p:cNvSpPr/>
          <p:nvPr/>
        </p:nvSpPr>
        <p:spPr bwMode="auto">
          <a:xfrm>
            <a:off x="718550" y="2512843"/>
            <a:ext cx="5040000" cy="1768938"/>
          </a:xfrm>
          <a:prstGeom prst="rect">
            <a:avLst/>
          </a:prstGeom>
          <a:noFill/>
          <a:ln w="12700">
            <a:solidFill>
              <a:srgbClr val="0B216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pic>
        <p:nvPicPr>
          <p:cNvPr id="61" name="Picture 3" descr="C:\Users\KON\Desktop\Immagine2.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0378"/>
          <a:stretch/>
        </p:blipFill>
        <p:spPr bwMode="auto">
          <a:xfrm>
            <a:off x="783200" y="4941625"/>
            <a:ext cx="8620241" cy="82897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Rettangolo 66"/>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Descrizione della nuova macchina</a:t>
            </a:r>
            <a:endParaRPr lang="it-IT" sz="1400" b="1" dirty="0">
              <a:solidFill>
                <a:schemeClr val="bg1"/>
              </a:solidFill>
              <a:latin typeface="+mn-lt"/>
              <a:ea typeface="Gulim" pitchFamily="34" charset="-127"/>
            </a:endParaRPr>
          </a:p>
        </p:txBody>
      </p:sp>
      <p:sp>
        <p:nvSpPr>
          <p:cNvPr id="68" name="Rettangolo 67"/>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69" name="Connettore 1 68"/>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60" name="Titolo 1"/>
          <p:cNvSpPr>
            <a:spLocks noGrp="1"/>
          </p:cNvSpPr>
          <p:nvPr>
            <p:ph type="title"/>
          </p:nvPr>
        </p:nvSpPr>
        <p:spPr>
          <a:xfrm>
            <a:off x="453000" y="244486"/>
            <a:ext cx="9000000" cy="439200"/>
          </a:xfrm>
        </p:spPr>
        <p:txBody>
          <a:bodyPr/>
          <a:lstStyle/>
          <a:p>
            <a:r>
              <a:rPr lang="it-IT" dirty="0"/>
              <a:t>L</a:t>
            </a:r>
            <a:r>
              <a:rPr lang="it-IT" dirty="0" smtClean="0"/>
              <a:t>’Impianto di Mantova</a:t>
            </a:r>
            <a:endParaRPr lang="it-IT" dirty="0">
              <a:solidFill>
                <a:srgbClr val="002060"/>
              </a:solidFill>
            </a:endParaRPr>
          </a:p>
        </p:txBody>
      </p:sp>
    </p:spTree>
    <p:extLst>
      <p:ext uri="{BB962C8B-B14F-4D97-AF65-F5344CB8AC3E}">
        <p14:creationId xmlns:p14="http://schemas.microsoft.com/office/powerpoint/2010/main" xmlns="" val="2636591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t>
            </a:r>
            <a:r>
              <a:rPr lang="it-IT" dirty="0" smtClean="0"/>
              <a:t>’Impianto di Mantova</a:t>
            </a:r>
            <a:endParaRPr lang="it-IT" dirty="0">
              <a:solidFill>
                <a:srgbClr val="002060"/>
              </a:solidFill>
            </a:endParaRPr>
          </a:p>
        </p:txBody>
      </p:sp>
      <p:sp>
        <p:nvSpPr>
          <p:cNvPr id="5" name="Segnaposto contenuto 2"/>
          <p:cNvSpPr>
            <a:spLocks noGrp="1"/>
          </p:cNvSpPr>
          <p:nvPr>
            <p:ph sz="quarter" idx="11"/>
          </p:nvPr>
        </p:nvSpPr>
        <p:spPr>
          <a:xfrm>
            <a:off x="700650" y="1009661"/>
            <a:ext cx="4920221" cy="5082499"/>
          </a:xfrm>
        </p:spPr>
        <p:txBody>
          <a:bodyPr lIns="72000" tIns="36000" rIns="36000" bIns="36000"/>
          <a:lstStyle/>
          <a:p>
            <a:pPr marL="177800" indent="-177800" algn="just">
              <a:spcBef>
                <a:spcPts val="1000"/>
              </a:spcBef>
              <a:buClr>
                <a:srgbClr val="0B2163"/>
              </a:buClr>
              <a:buSzPct val="85000"/>
              <a:buFont typeface="Wingdings" pitchFamily="2" charset="2"/>
              <a:buChar char="n"/>
              <a:defRPr/>
            </a:pPr>
            <a:r>
              <a:rPr lang="it-IT" dirty="0" smtClean="0">
                <a:latin typeface="Calibri (Corpo)"/>
              </a:rPr>
              <a:t>Il Gruppo ha previsto un piano energetico. Macchine da carta di queste dimensioni, seppur molto più performanti ed efficienti rispetto alle macchine tradizionali, hanno un alta produttività e un elevato consumo di energia. L’autoproduzione di energia è necessaria per essere competitivi con i paesi limitrofi concorrenti, che oltre ad essere </a:t>
            </a:r>
            <a:r>
              <a:rPr lang="it-IT" dirty="0" err="1" smtClean="0">
                <a:latin typeface="Calibri (Corpo)"/>
              </a:rPr>
              <a:t>autoproduttori</a:t>
            </a:r>
            <a:r>
              <a:rPr lang="it-IT" dirty="0" smtClean="0">
                <a:latin typeface="Calibri (Corpo)"/>
              </a:rPr>
              <a:t>, possono contare su un mercato energetico con prezzi più bassi rispetto al mercato italiano. L’Italia ha un costo energetico mediamente del 30% superiore alla resto </a:t>
            </a:r>
            <a:r>
              <a:rPr lang="it-IT" dirty="0" err="1" smtClean="0">
                <a:latin typeface="Calibri (Corpo)"/>
              </a:rPr>
              <a:t>d’europa</a:t>
            </a:r>
            <a:r>
              <a:rPr lang="it-IT" dirty="0" smtClean="0">
                <a:latin typeface="Calibri (Corpo)"/>
              </a:rPr>
              <a:t>. </a:t>
            </a:r>
          </a:p>
          <a:p>
            <a:pPr marL="177800" indent="-177800" algn="just">
              <a:spcBef>
                <a:spcPts val="1000"/>
              </a:spcBef>
              <a:buClr>
                <a:srgbClr val="0B2163"/>
              </a:buClr>
              <a:buSzPct val="85000"/>
              <a:buFont typeface="Wingdings" pitchFamily="2" charset="2"/>
              <a:buChar char="n"/>
              <a:defRPr/>
            </a:pPr>
            <a:r>
              <a:rPr lang="it-IT" dirty="0" smtClean="0">
                <a:latin typeface="Calibri (Corpo)"/>
              </a:rPr>
              <a:t>In </a:t>
            </a:r>
            <a:r>
              <a:rPr lang="it-IT" dirty="0">
                <a:latin typeface="Calibri (Corpo)"/>
              </a:rPr>
              <a:t>termini di consumo energetico, per aumentare la competitività e l'efficienza, si prevede di smantellare le caldaie a gas naturale esistenti, ormai obsolete, e  </a:t>
            </a:r>
            <a:r>
              <a:rPr lang="it-IT" dirty="0" smtClean="0">
                <a:latin typeface="Calibri (Corpo)"/>
              </a:rPr>
              <a:t>di installare un </a:t>
            </a:r>
            <a:r>
              <a:rPr lang="it-IT" dirty="0">
                <a:latin typeface="Calibri (Corpo)"/>
              </a:rPr>
              <a:t>nuovo impianto di cogenerazione </a:t>
            </a:r>
            <a:r>
              <a:rPr lang="it-IT" dirty="0" smtClean="0">
                <a:latin typeface="Calibri (Corpo)"/>
              </a:rPr>
              <a:t>di </a:t>
            </a:r>
            <a:r>
              <a:rPr lang="it-IT" dirty="0">
                <a:latin typeface="Calibri (Corpo)"/>
              </a:rPr>
              <a:t>ultima generazione (</a:t>
            </a:r>
            <a:r>
              <a:rPr lang="it-IT" dirty="0" err="1">
                <a:latin typeface="Calibri (Corpo)"/>
              </a:rPr>
              <a:t>SoLoNox</a:t>
            </a:r>
            <a:r>
              <a:rPr lang="it-IT" dirty="0">
                <a:latin typeface="Calibri (Corpo)"/>
              </a:rPr>
              <a:t>) che garantisce maggiore efficienza, costi ridotti e basse emissioni inquinanti nell'aria</a:t>
            </a:r>
            <a:r>
              <a:rPr lang="it-IT" dirty="0" smtClean="0">
                <a:latin typeface="Calibri (Corpo)"/>
              </a:rPr>
              <a:t>. Il piano prevede l’installazione di due turbogas in assetto cogenerativo ad alto rendimento, accoppiate ad una turbina a vapore, per la produzione di nominali 30 MWh di potenza elettrica e 120 tonnellate di vapore necessarie all’asciugamento della carta.</a:t>
            </a:r>
          </a:p>
          <a:p>
            <a:pPr marL="177800" indent="-177800" algn="just">
              <a:spcBef>
                <a:spcPts val="1000"/>
              </a:spcBef>
              <a:buClr>
                <a:srgbClr val="0B2163"/>
              </a:buClr>
              <a:buSzPct val="85000"/>
              <a:buFont typeface="Wingdings" pitchFamily="2" charset="2"/>
              <a:buChar char="n"/>
              <a:defRPr/>
            </a:pPr>
            <a:r>
              <a:rPr lang="it-IT" dirty="0" smtClean="0">
                <a:latin typeface="Calibri (Corpo)"/>
              </a:rPr>
              <a:t>Nell’area </a:t>
            </a:r>
            <a:r>
              <a:rPr lang="it-IT" dirty="0">
                <a:latin typeface="Calibri (Corpo)"/>
              </a:rPr>
              <a:t>è già presente un </a:t>
            </a:r>
            <a:r>
              <a:rPr lang="it-IT" dirty="0" smtClean="0">
                <a:latin typeface="Calibri (Corpo)"/>
              </a:rPr>
              <a:t>termovalorizzatore, </a:t>
            </a:r>
            <a:r>
              <a:rPr lang="it-IT" dirty="0">
                <a:latin typeface="Calibri (Corpo)"/>
              </a:rPr>
              <a:t>costruito negli anni ‘90 in grado di </a:t>
            </a:r>
            <a:r>
              <a:rPr lang="it-IT" dirty="0" smtClean="0">
                <a:latin typeface="Calibri (Corpo)"/>
              </a:rPr>
              <a:t>produrre energia dagli scarti provenienti dalla materia prima e separati nei </a:t>
            </a:r>
            <a:r>
              <a:rPr lang="it-IT" dirty="0">
                <a:latin typeface="Calibri (Corpo)"/>
              </a:rPr>
              <a:t>processi </a:t>
            </a:r>
            <a:r>
              <a:rPr lang="it-IT" dirty="0" smtClean="0">
                <a:latin typeface="Calibri (Corpo)"/>
              </a:rPr>
              <a:t>produttivi della cartiera. Il piano energetico prevede la riattivazione e l’ammodernamento dell’impianto, che sarà destinato </a:t>
            </a:r>
            <a:r>
              <a:rPr lang="it-IT" dirty="0">
                <a:latin typeface="Calibri (Corpo)"/>
              </a:rPr>
              <a:t>ai soli rifiuti delle </a:t>
            </a:r>
            <a:r>
              <a:rPr lang="it-IT" dirty="0" smtClean="0">
                <a:latin typeface="Calibri (Corpo)"/>
              </a:rPr>
              <a:t>cartiere del Gruppo Pro-Gest per un quantitativo annuo di 80.000 tonnellate - pari all’esistente già autorizzato, ma con emissioni in atmosfera molto più ridotte. </a:t>
            </a:r>
          </a:p>
        </p:txBody>
      </p:sp>
      <p:sp>
        <p:nvSpPr>
          <p:cNvPr id="55" name="Rettangolo 54"/>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Focus sul Piano Energetico</a:t>
            </a:r>
            <a:endParaRPr lang="it-IT" sz="1400" b="1" dirty="0">
              <a:solidFill>
                <a:schemeClr val="bg1"/>
              </a:solidFill>
              <a:latin typeface="+mn-lt"/>
              <a:ea typeface="Gulim" pitchFamily="34" charset="-127"/>
            </a:endParaRPr>
          </a:p>
        </p:txBody>
      </p:sp>
      <p:sp>
        <p:nvSpPr>
          <p:cNvPr id="56" name="Rettangolo 55"/>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57" name="Connettore 1 56"/>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pic>
        <p:nvPicPr>
          <p:cNvPr id="14" name="Picture 2" descr="C:\Users\KON\Desktop\cartiera-mantova---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 t="29898" r="548" b="11064"/>
          <a:stretch/>
        </p:blipFill>
        <p:spPr bwMode="auto">
          <a:xfrm>
            <a:off x="5827594" y="1102662"/>
            <a:ext cx="3625406" cy="1781406"/>
          </a:xfrm>
          <a:prstGeom prst="rect">
            <a:avLst/>
          </a:prstGeom>
          <a:noFill/>
          <a:extLst>
            <a:ext uri="{909E8E84-426E-40DD-AFC4-6F175D3DCCD1}">
              <a14:hiddenFill xmlns:a14="http://schemas.microsoft.com/office/drawing/2010/main" xmlns="">
                <a:solidFill>
                  <a:srgbClr val="FFFFFF"/>
                </a:solidFill>
              </a14:hiddenFill>
            </a:ext>
          </a:extLst>
        </p:spPr>
      </p:pic>
      <p:sp>
        <p:nvSpPr>
          <p:cNvPr id="54" name="Rettangolo 53"/>
          <p:cNvSpPr/>
          <p:nvPr/>
        </p:nvSpPr>
        <p:spPr bwMode="auto">
          <a:xfrm>
            <a:off x="5827594" y="1102662"/>
            <a:ext cx="3625404" cy="1781406"/>
          </a:xfrm>
          <a:prstGeom prst="rect">
            <a:avLst/>
          </a:prstGeom>
          <a:noFill/>
          <a:ln w="12700">
            <a:solidFill>
              <a:srgbClr val="0B216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5" name="CasellaDiTesto 14"/>
          <p:cNvSpPr txBox="1"/>
          <p:nvPr/>
        </p:nvSpPr>
        <p:spPr>
          <a:xfrm>
            <a:off x="8109108" y="2944812"/>
            <a:ext cx="1343892" cy="173124"/>
          </a:xfrm>
          <a:prstGeom prst="rect">
            <a:avLst/>
          </a:prstGeom>
          <a:noFill/>
        </p:spPr>
        <p:txBody>
          <a:bodyPr wrap="none" lIns="36000" tIns="0" rIns="0" bIns="0" rtlCol="0" anchor="ctr">
            <a:noAutofit/>
          </a:bodyPr>
          <a:lstStyle/>
          <a:p>
            <a:pPr algn="r"/>
            <a:r>
              <a:rPr lang="it-IT" dirty="0" smtClean="0">
                <a:latin typeface="+mn-lt"/>
              </a:rPr>
              <a:t>Veduta aere dell’impianto di Mantova</a:t>
            </a:r>
            <a:endParaRPr lang="it-IT" dirty="0">
              <a:latin typeface="+mn-lt"/>
            </a:endParaRPr>
          </a:p>
        </p:txBody>
      </p:sp>
      <p:sp>
        <p:nvSpPr>
          <p:cNvPr id="16" name="Rettangolo 15"/>
          <p:cNvSpPr/>
          <p:nvPr/>
        </p:nvSpPr>
        <p:spPr bwMode="auto">
          <a:xfrm>
            <a:off x="5827594" y="3124226"/>
            <a:ext cx="1814400" cy="3035908"/>
          </a:xfrm>
          <a:prstGeom prst="rect">
            <a:avLst/>
          </a:prstGeom>
          <a:solidFill>
            <a:schemeClr val="bg1">
              <a:lumMod val="95000"/>
            </a:schemeClr>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7" name="Rettangolo 16"/>
          <p:cNvSpPr/>
          <p:nvPr/>
        </p:nvSpPr>
        <p:spPr bwMode="auto">
          <a:xfrm>
            <a:off x="5827594" y="3151849"/>
            <a:ext cx="3625406" cy="3008285"/>
          </a:xfrm>
          <a:prstGeom prst="rect">
            <a:avLst/>
          </a:prstGeom>
          <a:noFill/>
          <a:ln w="12700">
            <a:solidFill>
              <a:srgbClr val="0B216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8" name="Rettangolo 17"/>
          <p:cNvSpPr/>
          <p:nvPr/>
        </p:nvSpPr>
        <p:spPr bwMode="auto">
          <a:xfrm>
            <a:off x="5827594" y="3151849"/>
            <a:ext cx="3625200" cy="288000"/>
          </a:xfrm>
          <a:prstGeom prst="rect">
            <a:avLst/>
          </a:prstGeom>
          <a:solidFill>
            <a:srgbClr val="0B2163"/>
          </a:solidFill>
          <a:ln w="12700">
            <a:solidFill>
              <a:srgbClr val="0B2163"/>
            </a:solidFill>
            <a:miter lim="800000"/>
            <a:headEnd type="none" w="sm" len="sm"/>
            <a:tailEnd type="none" w="sm" len="sm"/>
          </a:ln>
        </p:spPr>
        <p:txBody>
          <a:bodyPr wrap="square" lIns="36000" tIns="36000" rIns="36000" bIns="3600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r>
              <a:rPr lang="it-IT" sz="1200" b="1" dirty="0" smtClean="0">
                <a:solidFill>
                  <a:schemeClr val="bg1"/>
                </a:solidFill>
                <a:latin typeface="+mn-lt"/>
                <a:ea typeface="Gulim" pitchFamily="34" charset="-127"/>
              </a:rPr>
              <a:t>Altri dati:</a:t>
            </a:r>
            <a:endParaRPr lang="it-IT" sz="1200" b="1" dirty="0">
              <a:solidFill>
                <a:schemeClr val="bg1"/>
              </a:solidFill>
              <a:latin typeface="+mn-lt"/>
              <a:ea typeface="Gulim" pitchFamily="34" charset="-127"/>
            </a:endParaRPr>
          </a:p>
        </p:txBody>
      </p:sp>
      <p:sp>
        <p:nvSpPr>
          <p:cNvPr id="19" name="CasellaDiTesto 18"/>
          <p:cNvSpPr txBox="1"/>
          <p:nvPr/>
        </p:nvSpPr>
        <p:spPr>
          <a:xfrm>
            <a:off x="6037730" y="4826388"/>
            <a:ext cx="1572464"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Dipendenti previsti:</a:t>
            </a:r>
            <a:endParaRPr lang="it-IT" sz="1200" b="1" dirty="0">
              <a:solidFill>
                <a:srgbClr val="0B2163"/>
              </a:solidFill>
              <a:latin typeface="+mn-lt"/>
            </a:endParaRPr>
          </a:p>
        </p:txBody>
      </p:sp>
      <p:sp>
        <p:nvSpPr>
          <p:cNvPr id="20" name="CasellaDiTesto 19"/>
          <p:cNvSpPr txBox="1"/>
          <p:nvPr/>
        </p:nvSpPr>
        <p:spPr>
          <a:xfrm>
            <a:off x="6149526" y="5422480"/>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Orizzonte temporale investimento:</a:t>
            </a:r>
            <a:endParaRPr lang="it-IT" sz="1200" b="1" dirty="0">
              <a:solidFill>
                <a:srgbClr val="0B2163"/>
              </a:solidFill>
              <a:latin typeface="+mn-lt"/>
            </a:endParaRPr>
          </a:p>
        </p:txBody>
      </p:sp>
      <p:sp>
        <p:nvSpPr>
          <p:cNvPr id="24" name="CasellaDiTesto 23"/>
          <p:cNvSpPr txBox="1"/>
          <p:nvPr/>
        </p:nvSpPr>
        <p:spPr>
          <a:xfrm>
            <a:off x="6149525" y="4042038"/>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Inizio produzione:</a:t>
            </a:r>
            <a:endParaRPr lang="it-IT" sz="1200" b="1" dirty="0">
              <a:solidFill>
                <a:srgbClr val="0B2163"/>
              </a:solidFill>
              <a:latin typeface="+mn-lt"/>
            </a:endParaRPr>
          </a:p>
        </p:txBody>
      </p:sp>
      <p:sp>
        <p:nvSpPr>
          <p:cNvPr id="30" name="CasellaDiTesto 29"/>
          <p:cNvSpPr txBox="1"/>
          <p:nvPr/>
        </p:nvSpPr>
        <p:spPr>
          <a:xfrm>
            <a:off x="7640194" y="4826388"/>
            <a:ext cx="1460667" cy="3924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Circa 100</a:t>
            </a:r>
            <a:endParaRPr lang="en-US" sz="1200" dirty="0">
              <a:solidFill>
                <a:srgbClr val="0B2163"/>
              </a:solidFill>
              <a:latin typeface="+mn-lt"/>
            </a:endParaRPr>
          </a:p>
        </p:txBody>
      </p:sp>
      <p:sp>
        <p:nvSpPr>
          <p:cNvPr id="31" name="CasellaDiTesto 30"/>
          <p:cNvSpPr txBox="1"/>
          <p:nvPr/>
        </p:nvSpPr>
        <p:spPr>
          <a:xfrm>
            <a:off x="7610184" y="5422480"/>
            <a:ext cx="1460667" cy="3924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30/40 </a:t>
            </a:r>
            <a:r>
              <a:rPr lang="en-US" sz="1200" dirty="0" err="1" smtClean="0">
                <a:solidFill>
                  <a:srgbClr val="0B2163"/>
                </a:solidFill>
                <a:latin typeface="+mn-lt"/>
              </a:rPr>
              <a:t>anni</a:t>
            </a:r>
            <a:endParaRPr lang="en-US" sz="1200" dirty="0">
              <a:solidFill>
                <a:srgbClr val="0B2163"/>
              </a:solidFill>
              <a:latin typeface="+mn-lt"/>
            </a:endParaRPr>
          </a:p>
        </p:txBody>
      </p:sp>
      <p:sp>
        <p:nvSpPr>
          <p:cNvPr id="35" name="CasellaDiTesto 34"/>
          <p:cNvSpPr txBox="1"/>
          <p:nvPr/>
        </p:nvSpPr>
        <p:spPr>
          <a:xfrm>
            <a:off x="7695891" y="4042038"/>
            <a:ext cx="1635879" cy="732698"/>
          </a:xfrm>
          <a:prstGeom prst="rect">
            <a:avLst/>
          </a:prstGeom>
          <a:noFill/>
        </p:spPr>
        <p:txBody>
          <a:bodyPr wrap="square" lIns="36000" tIns="36000" rIns="36000" bIns="36000" rtlCol="0" anchor="ctr">
            <a:noAutofit/>
          </a:bodyPr>
          <a:lstStyle/>
          <a:p>
            <a:pPr algn="ctr"/>
            <a:r>
              <a:rPr lang="it-IT" sz="1200" dirty="0" smtClean="0">
                <a:solidFill>
                  <a:srgbClr val="0B2163"/>
                </a:solidFill>
                <a:latin typeface="+mn-lt"/>
              </a:rPr>
              <a:t>Subordinato all’ottenimento delle licenze necessarie.</a:t>
            </a:r>
            <a:endParaRPr lang="it-IT" sz="1200" dirty="0">
              <a:solidFill>
                <a:srgbClr val="0B2163"/>
              </a:solidFill>
              <a:latin typeface="+mn-lt"/>
            </a:endParaRPr>
          </a:p>
        </p:txBody>
      </p:sp>
      <p:sp>
        <p:nvSpPr>
          <p:cNvPr id="36" name="CasellaDiTesto 35"/>
          <p:cNvSpPr txBox="1"/>
          <p:nvPr/>
        </p:nvSpPr>
        <p:spPr>
          <a:xfrm>
            <a:off x="6149522" y="3519158"/>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Durata installazione:</a:t>
            </a:r>
            <a:endParaRPr lang="it-IT" sz="1200" b="1" dirty="0">
              <a:solidFill>
                <a:srgbClr val="0B2163"/>
              </a:solidFill>
              <a:latin typeface="+mn-lt"/>
            </a:endParaRPr>
          </a:p>
        </p:txBody>
      </p:sp>
      <p:sp>
        <p:nvSpPr>
          <p:cNvPr id="37" name="CasellaDiTesto 36"/>
          <p:cNvSpPr txBox="1"/>
          <p:nvPr/>
        </p:nvSpPr>
        <p:spPr>
          <a:xfrm>
            <a:off x="7610185" y="3519158"/>
            <a:ext cx="1460667" cy="3924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13 </a:t>
            </a:r>
            <a:r>
              <a:rPr lang="en-US" sz="1200" dirty="0" err="1" smtClean="0">
                <a:solidFill>
                  <a:srgbClr val="0B2163"/>
                </a:solidFill>
                <a:latin typeface="+mn-lt"/>
              </a:rPr>
              <a:t>mesi</a:t>
            </a:r>
            <a:endParaRPr lang="en-US" sz="1200" dirty="0">
              <a:solidFill>
                <a:srgbClr val="0B2163"/>
              </a:solidFill>
              <a:latin typeface="+mn-lt"/>
            </a:endParaRPr>
          </a:p>
        </p:txBody>
      </p:sp>
    </p:spTree>
    <p:extLst>
      <p:ext uri="{BB962C8B-B14F-4D97-AF65-F5344CB8AC3E}">
        <p14:creationId xmlns:p14="http://schemas.microsoft.com/office/powerpoint/2010/main" xmlns="" val="2380228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37669" y="1080624"/>
            <a:ext cx="3626479" cy="1662531"/>
          </a:xfrm>
          <a:prstGeom prst="rect">
            <a:avLst/>
          </a:prstGeom>
        </p:spPr>
      </p:pic>
      <p:sp>
        <p:nvSpPr>
          <p:cNvPr id="2" name="Titolo 1"/>
          <p:cNvSpPr>
            <a:spLocks noGrp="1"/>
          </p:cNvSpPr>
          <p:nvPr>
            <p:ph type="title"/>
          </p:nvPr>
        </p:nvSpPr>
        <p:spPr/>
        <p:txBody>
          <a:bodyPr/>
          <a:lstStyle/>
          <a:p>
            <a:r>
              <a:rPr lang="it-IT" dirty="0"/>
              <a:t>L</a:t>
            </a:r>
            <a:r>
              <a:rPr lang="it-IT" dirty="0" smtClean="0"/>
              <a:t>’Impianto di Mantova</a:t>
            </a:r>
            <a:endParaRPr lang="it-IT" dirty="0">
              <a:solidFill>
                <a:srgbClr val="002060"/>
              </a:solidFill>
            </a:endParaRPr>
          </a:p>
        </p:txBody>
      </p:sp>
      <p:sp>
        <p:nvSpPr>
          <p:cNvPr id="5" name="Segnaposto contenuto 2"/>
          <p:cNvSpPr>
            <a:spLocks noGrp="1"/>
          </p:cNvSpPr>
          <p:nvPr>
            <p:ph sz="quarter" idx="11"/>
          </p:nvPr>
        </p:nvSpPr>
        <p:spPr>
          <a:xfrm>
            <a:off x="700650" y="1090343"/>
            <a:ext cx="4960561" cy="5082499"/>
          </a:xfrm>
        </p:spPr>
        <p:txBody>
          <a:bodyPr lIns="72000" tIns="36000" rIns="36000" bIns="36000"/>
          <a:lstStyle/>
          <a:p>
            <a:pPr marL="177800" indent="-177800" algn="just">
              <a:spcBef>
                <a:spcPts val="1000"/>
              </a:spcBef>
              <a:buClr>
                <a:srgbClr val="0B2163"/>
              </a:buClr>
              <a:buSzPct val="85000"/>
              <a:buFont typeface="Wingdings" pitchFamily="2" charset="2"/>
              <a:buChar char="n"/>
              <a:defRPr/>
            </a:pPr>
            <a:r>
              <a:rPr lang="it-IT" dirty="0">
                <a:latin typeface="Calibri (Corpo)"/>
              </a:rPr>
              <a:t>Pro-</a:t>
            </a:r>
            <a:r>
              <a:rPr lang="it-IT" dirty="0" err="1">
                <a:latin typeface="Calibri (Corpo)"/>
              </a:rPr>
              <a:t>Gest</a:t>
            </a:r>
            <a:r>
              <a:rPr lang="it-IT" dirty="0">
                <a:latin typeface="Calibri (Corpo)"/>
              </a:rPr>
              <a:t> ha completato l'acquisizione dell'impianto di Mantova e le relative strutture il 30 Giugno 2015 da Burgo Group </a:t>
            </a:r>
            <a:r>
              <a:rPr lang="it-IT" dirty="0" err="1" smtClean="0">
                <a:latin typeface="Calibri (Corpo)"/>
              </a:rPr>
              <a:t>SpA</a:t>
            </a:r>
            <a:r>
              <a:rPr lang="it-IT" dirty="0" smtClean="0">
                <a:latin typeface="Calibri (Corpo)"/>
              </a:rPr>
              <a:t>. L'impianto, che era </a:t>
            </a:r>
            <a:r>
              <a:rPr lang="it-IT" dirty="0">
                <a:latin typeface="Calibri (Corpo)"/>
              </a:rPr>
              <a:t>specializzato nella produzione di carta da </a:t>
            </a:r>
            <a:r>
              <a:rPr lang="it-IT" dirty="0" smtClean="0">
                <a:latin typeface="Calibri (Corpo)"/>
              </a:rPr>
              <a:t>giornale, si </a:t>
            </a:r>
            <a:r>
              <a:rPr lang="it-IT" dirty="0">
                <a:latin typeface="Calibri (Corpo)"/>
              </a:rPr>
              <a:t>trova in un'area di 550.000 mq, vicino </a:t>
            </a:r>
            <a:r>
              <a:rPr lang="it-IT" dirty="0" smtClean="0">
                <a:latin typeface="Calibri (Corpo)"/>
              </a:rPr>
              <a:t>ai laghi del Mincio, sul </a:t>
            </a:r>
            <a:r>
              <a:rPr lang="it-IT" dirty="0">
                <a:latin typeface="Calibri (Corpo)"/>
              </a:rPr>
              <a:t>lato opposto rispetto alla </a:t>
            </a:r>
            <a:r>
              <a:rPr lang="it-IT" dirty="0" smtClean="0">
                <a:latin typeface="Calibri (Corpo)"/>
              </a:rPr>
              <a:t>centro storico </a:t>
            </a:r>
            <a:r>
              <a:rPr lang="it-IT" dirty="0">
                <a:latin typeface="Calibri (Corpo)"/>
              </a:rPr>
              <a:t>di Mantova. </a:t>
            </a:r>
            <a:endParaRPr lang="it-IT" dirty="0" smtClean="0">
              <a:latin typeface="Calibri (Corpo)"/>
            </a:endParaRPr>
          </a:p>
          <a:p>
            <a:pPr marL="177800" indent="-177800" algn="just">
              <a:spcBef>
                <a:spcPts val="1000"/>
              </a:spcBef>
              <a:buClr>
                <a:srgbClr val="0B2163"/>
              </a:buClr>
              <a:buSzPct val="85000"/>
              <a:buFont typeface="Wingdings" pitchFamily="2" charset="2"/>
              <a:buChar char="n"/>
              <a:defRPr/>
            </a:pPr>
            <a:r>
              <a:rPr lang="it-IT" dirty="0" smtClean="0">
                <a:latin typeface="Calibri (Corpo)"/>
              </a:rPr>
              <a:t>L'edificio </a:t>
            </a:r>
            <a:r>
              <a:rPr lang="it-IT" dirty="0">
                <a:latin typeface="Calibri (Corpo)"/>
              </a:rPr>
              <a:t>principale è stato concepito e realizzato dal famoso architetto italiano Pierluigi Nervi, ed è considerato un capolavoro di ingegneria </a:t>
            </a:r>
            <a:r>
              <a:rPr lang="it-IT" dirty="0" smtClean="0">
                <a:latin typeface="Calibri (Corpo)"/>
              </a:rPr>
              <a:t>industriale. Frutto di un vasto progetto di ricerca, è una delle sue </a:t>
            </a:r>
            <a:r>
              <a:rPr lang="it-IT" dirty="0">
                <a:latin typeface="Calibri (Corpo)"/>
              </a:rPr>
              <a:t>opere più complesse e ardite dal punto di vista tecnico e </a:t>
            </a:r>
            <a:r>
              <a:rPr lang="it-IT" dirty="0" smtClean="0">
                <a:latin typeface="Calibri (Corpo)"/>
              </a:rPr>
              <a:t>architettonico. E’ conosciuta con il nome di «La Fabbrica Sospesa», grazie allo straordinario effetto dato dai due monumentali telai in cemento armato alti 50 metri che sostengono la copertura metallica.</a:t>
            </a:r>
          </a:p>
          <a:p>
            <a:pPr marL="177800" indent="-177800" algn="just">
              <a:spcBef>
                <a:spcPts val="1000"/>
              </a:spcBef>
              <a:buClr>
                <a:srgbClr val="0B2163"/>
              </a:buClr>
              <a:buSzPct val="85000"/>
              <a:buFont typeface="Wingdings" pitchFamily="2" charset="2"/>
              <a:buChar char="n"/>
              <a:defRPr/>
            </a:pPr>
            <a:r>
              <a:rPr lang="it-IT" dirty="0" smtClean="0">
                <a:latin typeface="Calibri (Corpo)"/>
              </a:rPr>
              <a:t>Lo stabilimento sarà restaurato mantenendo i principi originali previsti dall’architetto e riportandolo alle condizioni di progetto. </a:t>
            </a:r>
          </a:p>
          <a:p>
            <a:pPr marL="177800" indent="-177800" algn="just">
              <a:spcBef>
                <a:spcPts val="1000"/>
              </a:spcBef>
              <a:buClr>
                <a:srgbClr val="0B2163"/>
              </a:buClr>
              <a:buSzPct val="85000"/>
              <a:buFont typeface="Wingdings" pitchFamily="2" charset="2"/>
              <a:buChar char="n"/>
              <a:defRPr/>
            </a:pPr>
            <a:r>
              <a:rPr lang="it-IT" dirty="0" smtClean="0">
                <a:latin typeface="Calibri (Corpo)"/>
              </a:rPr>
              <a:t>Inoltre il Gruppo è intenzionato a creare, all’interno del fabbricato di mattoni ex-</a:t>
            </a:r>
            <a:r>
              <a:rPr lang="it-IT" dirty="0" err="1" smtClean="0">
                <a:latin typeface="Calibri (Corpo)"/>
              </a:rPr>
              <a:t>pastalegno</a:t>
            </a:r>
            <a:r>
              <a:rPr lang="it-IT" dirty="0" smtClean="0">
                <a:latin typeface="Calibri (Corpo)"/>
              </a:rPr>
              <a:t>, un Museo della Carta e dell’Architettura, con un auditorium con una capienza di 250 persone da utilizzare per presentazioni e convegni di ogni tipo. L’obiettivo è quello di fare dello stabilimento di Mantova un polo culturale e cartario che sia un simbolo di riferimento sia per l’Italia che per l’Europa trasparente ed aperto al pubblico. </a:t>
            </a:r>
          </a:p>
          <a:p>
            <a:pPr marL="177800" indent="-177800" algn="just">
              <a:spcBef>
                <a:spcPts val="1000"/>
              </a:spcBef>
              <a:buClr>
                <a:srgbClr val="0B2163"/>
              </a:buClr>
              <a:buSzPct val="85000"/>
              <a:buFont typeface="Wingdings" pitchFamily="2" charset="2"/>
              <a:buChar char="n"/>
              <a:defRPr/>
            </a:pPr>
            <a:endParaRPr lang="it-IT" dirty="0">
              <a:latin typeface="Calibri (Corpo)"/>
            </a:endParaRPr>
          </a:p>
          <a:p>
            <a:pPr marL="177800" indent="-177800" algn="just">
              <a:spcBef>
                <a:spcPts val="1000"/>
              </a:spcBef>
              <a:buClr>
                <a:srgbClr val="0B2163"/>
              </a:buClr>
              <a:buSzPct val="85000"/>
              <a:buFont typeface="Wingdings" pitchFamily="2" charset="2"/>
              <a:buChar char="n"/>
              <a:defRPr/>
            </a:pPr>
            <a:endParaRPr lang="it-IT" dirty="0" smtClean="0">
              <a:latin typeface="Calibri (Corpo)"/>
            </a:endParaRPr>
          </a:p>
        </p:txBody>
      </p:sp>
      <p:sp>
        <p:nvSpPr>
          <p:cNvPr id="14" name="CasellaDiTesto 13"/>
          <p:cNvSpPr txBox="1"/>
          <p:nvPr/>
        </p:nvSpPr>
        <p:spPr>
          <a:xfrm>
            <a:off x="8109108" y="2944812"/>
            <a:ext cx="1343892" cy="173124"/>
          </a:xfrm>
          <a:prstGeom prst="rect">
            <a:avLst/>
          </a:prstGeom>
          <a:noFill/>
        </p:spPr>
        <p:txBody>
          <a:bodyPr wrap="none" lIns="36000" tIns="0" rIns="0" bIns="0" rtlCol="0" anchor="ctr">
            <a:noAutofit/>
          </a:bodyPr>
          <a:lstStyle/>
          <a:p>
            <a:pPr algn="r"/>
            <a:r>
              <a:rPr lang="it-IT" dirty="0" err="1" smtClean="0">
                <a:latin typeface="+mn-lt"/>
              </a:rPr>
              <a:t>Rendering</a:t>
            </a:r>
            <a:r>
              <a:rPr lang="it-IT" dirty="0" smtClean="0">
                <a:latin typeface="+mn-lt"/>
              </a:rPr>
              <a:t> preliminare del restauro dell’edificio Nervi</a:t>
            </a:r>
            <a:endParaRPr lang="it-IT" dirty="0">
              <a:latin typeface="+mn-lt"/>
            </a:endParaRPr>
          </a:p>
        </p:txBody>
      </p:sp>
      <p:sp>
        <p:nvSpPr>
          <p:cNvPr id="54" name="Rettangolo 53"/>
          <p:cNvSpPr/>
          <p:nvPr/>
        </p:nvSpPr>
        <p:spPr bwMode="auto">
          <a:xfrm>
            <a:off x="5827594" y="1090342"/>
            <a:ext cx="3625406" cy="1652813"/>
          </a:xfrm>
          <a:prstGeom prst="rect">
            <a:avLst/>
          </a:prstGeom>
          <a:noFill/>
          <a:ln w="12700">
            <a:solidFill>
              <a:srgbClr val="0B216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55" name="Rettangolo 54"/>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Focus sugli aspetti culturali</a:t>
            </a:r>
            <a:endParaRPr lang="it-IT" sz="1400" b="1" dirty="0">
              <a:solidFill>
                <a:schemeClr val="bg1"/>
              </a:solidFill>
              <a:latin typeface="+mn-lt"/>
              <a:ea typeface="Gulim" pitchFamily="34" charset="-127"/>
            </a:endParaRPr>
          </a:p>
        </p:txBody>
      </p:sp>
      <p:sp>
        <p:nvSpPr>
          <p:cNvPr id="56" name="Rettangolo 55"/>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57" name="Connettore 1 56"/>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9" name="Rettangolo 8"/>
          <p:cNvSpPr/>
          <p:nvPr/>
        </p:nvSpPr>
        <p:spPr bwMode="auto">
          <a:xfrm>
            <a:off x="5827594" y="3124226"/>
            <a:ext cx="1814400" cy="3035908"/>
          </a:xfrm>
          <a:prstGeom prst="rect">
            <a:avLst/>
          </a:prstGeom>
          <a:solidFill>
            <a:schemeClr val="bg1">
              <a:lumMod val="95000"/>
            </a:schemeClr>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0" name="Rettangolo 9"/>
          <p:cNvSpPr/>
          <p:nvPr/>
        </p:nvSpPr>
        <p:spPr bwMode="auto">
          <a:xfrm>
            <a:off x="5827594" y="3151849"/>
            <a:ext cx="3625406" cy="3008285"/>
          </a:xfrm>
          <a:prstGeom prst="rect">
            <a:avLst/>
          </a:prstGeom>
          <a:noFill/>
          <a:ln w="12700">
            <a:solidFill>
              <a:srgbClr val="0B216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1" name="Rettangolo 10"/>
          <p:cNvSpPr/>
          <p:nvPr/>
        </p:nvSpPr>
        <p:spPr bwMode="auto">
          <a:xfrm>
            <a:off x="5827594" y="3151849"/>
            <a:ext cx="3625200" cy="288000"/>
          </a:xfrm>
          <a:prstGeom prst="rect">
            <a:avLst/>
          </a:prstGeom>
          <a:solidFill>
            <a:srgbClr val="0B2163"/>
          </a:solidFill>
          <a:ln w="12700">
            <a:solidFill>
              <a:srgbClr val="0B2163"/>
            </a:solidFill>
            <a:miter lim="800000"/>
            <a:headEnd type="none" w="sm" len="sm"/>
            <a:tailEnd type="none" w="sm" len="sm"/>
          </a:ln>
        </p:spPr>
        <p:txBody>
          <a:bodyPr wrap="square" lIns="36000" tIns="36000" rIns="36000" bIns="3600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r>
              <a:rPr lang="it-IT" sz="1200" b="1" dirty="0" smtClean="0">
                <a:solidFill>
                  <a:schemeClr val="bg1"/>
                </a:solidFill>
                <a:latin typeface="+mn-lt"/>
                <a:ea typeface="Gulim" pitchFamily="34" charset="-127"/>
              </a:rPr>
              <a:t>Aspetti culturali</a:t>
            </a:r>
            <a:endParaRPr lang="it-IT" sz="1200" b="1" dirty="0">
              <a:solidFill>
                <a:schemeClr val="bg1"/>
              </a:solidFill>
              <a:latin typeface="+mn-lt"/>
              <a:ea typeface="Gulim" pitchFamily="34" charset="-127"/>
            </a:endParaRPr>
          </a:p>
        </p:txBody>
      </p:sp>
      <p:sp>
        <p:nvSpPr>
          <p:cNvPr id="12" name="CasellaDiTesto 11"/>
          <p:cNvSpPr txBox="1"/>
          <p:nvPr/>
        </p:nvSpPr>
        <p:spPr>
          <a:xfrm>
            <a:off x="6149526" y="4861195"/>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Anno di progettazione:</a:t>
            </a:r>
            <a:endParaRPr lang="it-IT" sz="1200" b="1" dirty="0">
              <a:solidFill>
                <a:srgbClr val="0B2163"/>
              </a:solidFill>
              <a:latin typeface="+mn-lt"/>
            </a:endParaRPr>
          </a:p>
        </p:txBody>
      </p:sp>
      <p:sp>
        <p:nvSpPr>
          <p:cNvPr id="13" name="CasellaDiTesto 12"/>
          <p:cNvSpPr txBox="1"/>
          <p:nvPr/>
        </p:nvSpPr>
        <p:spPr>
          <a:xfrm>
            <a:off x="6149526" y="5524799"/>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Tipologia</a:t>
            </a:r>
            <a:endParaRPr lang="it-IT" sz="1200" b="1" dirty="0">
              <a:solidFill>
                <a:srgbClr val="0B2163"/>
              </a:solidFill>
              <a:latin typeface="+mn-lt"/>
            </a:endParaRPr>
          </a:p>
        </p:txBody>
      </p:sp>
      <p:sp>
        <p:nvSpPr>
          <p:cNvPr id="17" name="CasellaDiTesto 16"/>
          <p:cNvSpPr txBox="1"/>
          <p:nvPr/>
        </p:nvSpPr>
        <p:spPr>
          <a:xfrm>
            <a:off x="6149526" y="4197590"/>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Conosciuta come:</a:t>
            </a:r>
            <a:endParaRPr lang="it-IT" sz="1200" b="1" dirty="0">
              <a:solidFill>
                <a:srgbClr val="0B2163"/>
              </a:solidFill>
              <a:latin typeface="+mn-lt"/>
            </a:endParaRPr>
          </a:p>
        </p:txBody>
      </p:sp>
      <p:sp>
        <p:nvSpPr>
          <p:cNvPr id="18" name="CasellaDiTesto 17"/>
          <p:cNvSpPr txBox="1"/>
          <p:nvPr/>
        </p:nvSpPr>
        <p:spPr>
          <a:xfrm>
            <a:off x="6149525" y="3533985"/>
            <a:ext cx="1460667" cy="392400"/>
          </a:xfrm>
          <a:prstGeom prst="rect">
            <a:avLst/>
          </a:prstGeom>
          <a:noFill/>
        </p:spPr>
        <p:txBody>
          <a:bodyPr wrap="square" lIns="36000" tIns="36000" rIns="36000" bIns="36000" rtlCol="0" anchor="ctr">
            <a:noAutofit/>
          </a:bodyPr>
          <a:lstStyle/>
          <a:p>
            <a:pPr algn="ctr"/>
            <a:r>
              <a:rPr lang="it-IT" sz="1200" b="1" dirty="0" smtClean="0">
                <a:solidFill>
                  <a:srgbClr val="0B2163"/>
                </a:solidFill>
                <a:latin typeface="+mn-lt"/>
              </a:rPr>
              <a:t>Architetto:</a:t>
            </a:r>
            <a:endParaRPr lang="it-IT" sz="1200" b="1" dirty="0">
              <a:solidFill>
                <a:srgbClr val="0B2163"/>
              </a:solidFill>
              <a:latin typeface="+mn-lt"/>
            </a:endParaRPr>
          </a:p>
        </p:txBody>
      </p:sp>
      <p:sp>
        <p:nvSpPr>
          <p:cNvPr id="19" name="CasellaDiTesto 18"/>
          <p:cNvSpPr txBox="1"/>
          <p:nvPr/>
        </p:nvSpPr>
        <p:spPr>
          <a:xfrm>
            <a:off x="7800689" y="4857230"/>
            <a:ext cx="1460667" cy="3924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1961/1964</a:t>
            </a:r>
            <a:endParaRPr lang="en-US" sz="1200" dirty="0">
              <a:solidFill>
                <a:srgbClr val="0B2163"/>
              </a:solidFill>
              <a:latin typeface="+mn-lt"/>
            </a:endParaRPr>
          </a:p>
        </p:txBody>
      </p:sp>
      <p:sp>
        <p:nvSpPr>
          <p:cNvPr id="20" name="CasellaDiTesto 19"/>
          <p:cNvSpPr txBox="1"/>
          <p:nvPr/>
        </p:nvSpPr>
        <p:spPr>
          <a:xfrm>
            <a:off x="7800689" y="5520834"/>
            <a:ext cx="1460667" cy="392400"/>
          </a:xfrm>
          <a:prstGeom prst="rect">
            <a:avLst/>
          </a:prstGeom>
          <a:noFill/>
        </p:spPr>
        <p:txBody>
          <a:bodyPr wrap="square" lIns="36000" tIns="36000" rIns="36000" bIns="36000" rtlCol="0" anchor="ctr">
            <a:noAutofit/>
          </a:bodyPr>
          <a:lstStyle/>
          <a:p>
            <a:pPr algn="ctr"/>
            <a:r>
              <a:rPr lang="it-IT" sz="1200" dirty="0" smtClean="0">
                <a:solidFill>
                  <a:srgbClr val="0B2163"/>
                </a:solidFill>
                <a:latin typeface="+mn-lt"/>
              </a:rPr>
              <a:t>Architettura Industriale Moderna</a:t>
            </a:r>
            <a:endParaRPr lang="it-IT" sz="1200" dirty="0">
              <a:solidFill>
                <a:srgbClr val="0B2163"/>
              </a:solidFill>
              <a:latin typeface="+mn-lt"/>
            </a:endParaRPr>
          </a:p>
        </p:txBody>
      </p:sp>
      <p:sp>
        <p:nvSpPr>
          <p:cNvPr id="23" name="CasellaDiTesto 22"/>
          <p:cNvSpPr txBox="1"/>
          <p:nvPr/>
        </p:nvSpPr>
        <p:spPr>
          <a:xfrm>
            <a:off x="7800689" y="4193625"/>
            <a:ext cx="1460667" cy="392400"/>
          </a:xfrm>
          <a:prstGeom prst="rect">
            <a:avLst/>
          </a:prstGeom>
          <a:noFill/>
        </p:spPr>
        <p:txBody>
          <a:bodyPr wrap="square" lIns="36000" tIns="36000" rIns="36000" bIns="36000" rtlCol="0" anchor="ctr">
            <a:noAutofit/>
          </a:bodyPr>
          <a:lstStyle/>
          <a:p>
            <a:pPr algn="ctr"/>
            <a:r>
              <a:rPr lang="it-IT" sz="1200" dirty="0" smtClean="0">
                <a:solidFill>
                  <a:srgbClr val="0B2163"/>
                </a:solidFill>
                <a:latin typeface="+mn-lt"/>
              </a:rPr>
              <a:t>“La Fabbrica Sospesa”</a:t>
            </a:r>
            <a:endParaRPr lang="it-IT" sz="1200" dirty="0">
              <a:solidFill>
                <a:srgbClr val="0B2163"/>
              </a:solidFill>
              <a:latin typeface="+mn-lt"/>
            </a:endParaRPr>
          </a:p>
        </p:txBody>
      </p:sp>
      <p:sp>
        <p:nvSpPr>
          <p:cNvPr id="24" name="CasellaDiTesto 23"/>
          <p:cNvSpPr txBox="1"/>
          <p:nvPr/>
        </p:nvSpPr>
        <p:spPr>
          <a:xfrm>
            <a:off x="7800689" y="3530020"/>
            <a:ext cx="1460667" cy="392400"/>
          </a:xfrm>
          <a:prstGeom prst="rect">
            <a:avLst/>
          </a:prstGeom>
          <a:noFill/>
        </p:spPr>
        <p:txBody>
          <a:bodyPr wrap="square" lIns="36000" tIns="36000" rIns="36000" bIns="36000" rtlCol="0" anchor="ctr">
            <a:noAutofit/>
          </a:bodyPr>
          <a:lstStyle/>
          <a:p>
            <a:pPr algn="ctr"/>
            <a:r>
              <a:rPr lang="en-US" sz="1200" dirty="0" smtClean="0">
                <a:solidFill>
                  <a:srgbClr val="0B2163"/>
                </a:solidFill>
                <a:latin typeface="+mn-lt"/>
              </a:rPr>
              <a:t>Pier Luigi Nervi</a:t>
            </a:r>
            <a:endParaRPr lang="en-US" sz="1200" dirty="0">
              <a:solidFill>
                <a:srgbClr val="0B2163"/>
              </a:solidFill>
              <a:latin typeface="+mn-lt"/>
            </a:endParaRPr>
          </a:p>
        </p:txBody>
      </p:sp>
    </p:spTree>
    <p:extLst>
      <p:ext uri="{BB962C8B-B14F-4D97-AF65-F5344CB8AC3E}">
        <p14:creationId xmlns:p14="http://schemas.microsoft.com/office/powerpoint/2010/main" xmlns="" val="2297680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Index</a:t>
            </a:r>
            <a:endParaRPr lang="it-IT" dirty="0">
              <a:solidFill>
                <a:srgbClr val="002060"/>
              </a:solidFill>
            </a:endParaRPr>
          </a:p>
        </p:txBody>
      </p:sp>
      <p:sp>
        <p:nvSpPr>
          <p:cNvPr id="7" name="Rettangolo arrotondato 6"/>
          <p:cNvSpPr/>
          <p:nvPr/>
        </p:nvSpPr>
        <p:spPr bwMode="auto">
          <a:xfrm>
            <a:off x="1446710" y="2735906"/>
            <a:ext cx="5859864" cy="360000"/>
          </a:xfrm>
          <a:prstGeom prst="roundRect">
            <a:avLst/>
          </a:prstGeom>
          <a:solidFill>
            <a:schemeClr val="bg1">
              <a:lumMod val="95000"/>
            </a:schemeClr>
          </a:solidFill>
          <a:ln w="12700">
            <a:solidFill>
              <a:schemeClr val="bg1">
                <a:lumMod val="75000"/>
              </a:schemeClr>
            </a:solid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8" name="Rettangolo 7"/>
          <p:cNvSpPr/>
          <p:nvPr/>
        </p:nvSpPr>
        <p:spPr bwMode="auto">
          <a:xfrm>
            <a:off x="1160108" y="1265379"/>
            <a:ext cx="368490" cy="1851528"/>
          </a:xfrm>
          <a:prstGeom prst="rect">
            <a:avLst/>
          </a:prstGeom>
          <a:solidFill>
            <a:srgbClr val="0B2163"/>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2" name="Segnaposto contenuto 2"/>
          <p:cNvSpPr txBox="1">
            <a:spLocks/>
          </p:cNvSpPr>
          <p:nvPr/>
        </p:nvSpPr>
        <p:spPr>
          <a:xfrm>
            <a:off x="1173756" y="1360912"/>
            <a:ext cx="7002056" cy="3493475"/>
          </a:xfrm>
          <a:prstGeom prst="rect">
            <a:avLst/>
          </a:prstGeom>
        </p:spPr>
        <p:txBody>
          <a:bodyPr lIns="72000" tIns="36000" rIns="36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400050" indent="-400050" algn="just">
              <a:spcBef>
                <a:spcPts val="1000"/>
              </a:spcBef>
              <a:buClr>
                <a:schemeClr val="bg1"/>
              </a:buClr>
              <a:buFont typeface="+mj-lt"/>
              <a:buAutoNum type="romanUcPeriod"/>
            </a:pPr>
            <a:r>
              <a:rPr lang="it-IT" sz="2000" b="1" dirty="0" err="1" smtClean="0"/>
              <a:t>Overview</a:t>
            </a:r>
            <a:r>
              <a:rPr lang="it-IT" sz="2000" b="1" dirty="0" smtClean="0"/>
              <a:t> del Gruppo </a:t>
            </a:r>
          </a:p>
          <a:p>
            <a:pPr marL="400050" indent="-400050" algn="just">
              <a:spcBef>
                <a:spcPts val="1000"/>
              </a:spcBef>
              <a:buClr>
                <a:schemeClr val="bg1"/>
              </a:buClr>
              <a:buFont typeface="+mj-lt"/>
              <a:buAutoNum type="romanUcPeriod"/>
            </a:pPr>
            <a:r>
              <a:rPr lang="it-IT" sz="2000" b="1" dirty="0" smtClean="0"/>
              <a:t>Il mercato delle carte per ondulatori</a:t>
            </a:r>
          </a:p>
          <a:p>
            <a:pPr marL="400050" indent="-400050" algn="just">
              <a:spcBef>
                <a:spcPts val="1000"/>
              </a:spcBef>
              <a:buClr>
                <a:schemeClr val="bg1"/>
              </a:buClr>
              <a:buFont typeface="+mj-lt"/>
              <a:buAutoNum type="romanUcPeriod"/>
            </a:pPr>
            <a:r>
              <a:rPr lang="it-IT" sz="2000" b="1" dirty="0" smtClean="0"/>
              <a:t>Pro-Gest Mantova</a:t>
            </a:r>
            <a:endParaRPr lang="it-IT" sz="2000" b="1" dirty="0"/>
          </a:p>
          <a:p>
            <a:pPr marL="400050" indent="-400050" algn="just">
              <a:spcBef>
                <a:spcPts val="1000"/>
              </a:spcBef>
              <a:buClr>
                <a:schemeClr val="bg1"/>
              </a:buClr>
              <a:buFont typeface="+mj-lt"/>
              <a:buAutoNum type="romanUcPeriod"/>
            </a:pPr>
            <a:r>
              <a:rPr lang="it-IT" sz="2000" b="1" dirty="0"/>
              <a:t>Focus occupazionale e tempistica del nuovo progetto</a:t>
            </a:r>
          </a:p>
        </p:txBody>
      </p:sp>
    </p:spTree>
    <p:extLst>
      <p:ext uri="{BB962C8B-B14F-4D97-AF65-F5344CB8AC3E}">
        <p14:creationId xmlns:p14="http://schemas.microsoft.com/office/powerpoint/2010/main" xmlns="" val="995296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asellaDiTesto 60"/>
          <p:cNvSpPr txBox="1"/>
          <p:nvPr/>
        </p:nvSpPr>
        <p:spPr>
          <a:xfrm>
            <a:off x="897442" y="2420471"/>
            <a:ext cx="8555557" cy="3581084"/>
          </a:xfrm>
          <a:prstGeom prst="rect">
            <a:avLst/>
          </a:prstGeom>
          <a:noFill/>
          <a:ln>
            <a:solidFill>
              <a:srgbClr val="0B2163"/>
            </a:solidFill>
          </a:ln>
        </p:spPr>
        <p:txBody>
          <a:bodyPr wrap="none" lIns="36000" tIns="36000" rIns="36000" bIns="72000" rtlCol="0">
            <a:noAutofit/>
          </a:bodyPr>
          <a:lstStyle/>
          <a:p>
            <a:endParaRPr lang="it-IT" dirty="0">
              <a:latin typeface="+mn-lt"/>
            </a:endParaRPr>
          </a:p>
        </p:txBody>
      </p:sp>
      <p:sp>
        <p:nvSpPr>
          <p:cNvPr id="2" name="Titolo 1"/>
          <p:cNvSpPr>
            <a:spLocks noGrp="1"/>
          </p:cNvSpPr>
          <p:nvPr>
            <p:ph type="title"/>
          </p:nvPr>
        </p:nvSpPr>
        <p:spPr/>
        <p:txBody>
          <a:bodyPr/>
          <a:lstStyle/>
          <a:p>
            <a:r>
              <a:rPr lang="it-IT" dirty="0" smtClean="0"/>
              <a:t>Focus occupazionale del nuovo progetto</a:t>
            </a:r>
            <a:endParaRPr lang="it-IT" dirty="0">
              <a:solidFill>
                <a:srgbClr val="002060"/>
              </a:solidFill>
            </a:endParaRPr>
          </a:p>
        </p:txBody>
      </p:sp>
      <p:sp>
        <p:nvSpPr>
          <p:cNvPr id="22" name="Segnaposto contenuto 2"/>
          <p:cNvSpPr>
            <a:spLocks noGrp="1"/>
          </p:cNvSpPr>
          <p:nvPr>
            <p:ph sz="quarter" idx="11"/>
          </p:nvPr>
        </p:nvSpPr>
        <p:spPr>
          <a:xfrm>
            <a:off x="700650" y="982767"/>
            <a:ext cx="8752350" cy="435245"/>
          </a:xfrm>
        </p:spPr>
        <p:txBody>
          <a:bodyPr lIns="72000" tIns="36000" rIns="36000" bIns="36000"/>
          <a:lstStyle/>
          <a:p>
            <a:pPr algn="just">
              <a:spcBef>
                <a:spcPts val="1000"/>
              </a:spcBef>
              <a:buClr>
                <a:srgbClr val="0B2163"/>
              </a:buClr>
            </a:pPr>
            <a:r>
              <a:rPr lang="it-IT" dirty="0" smtClean="0">
                <a:latin typeface="Calibri (Corpo)"/>
              </a:rPr>
              <a:t>L’investimento del Gruppo Pro-Gest nella cartiera di Mantova avrà benefici anche in termini occupazionali, infatti Pro-Gest assumerà il </a:t>
            </a:r>
            <a:r>
              <a:rPr lang="it-IT" smtClean="0">
                <a:latin typeface="Calibri (Corpo)"/>
              </a:rPr>
              <a:t>personale anche selezionandolo </a:t>
            </a:r>
            <a:r>
              <a:rPr lang="it-IT" dirty="0" smtClean="0">
                <a:latin typeface="Calibri (Corpo)"/>
              </a:rPr>
              <a:t>tra gli ex-dipendenti della Burgo Group S.p.A. che sono attualmente disoccupati. E’ previsto che gli assunti una volta che la cartiera entrerà a regime saranno circa 100 persone, di cui 80 direttamente per la cartiera e 20 destinati invece al termovalorizzatore. Le assunzioni avverranno nella misura di 5/6 ingressi al mese per i primi 12 mesi dall’avviamento dei lavori, mentre le restanti 35/45 assunzioni saranno formalizzate poco prima dell’avviamento degli impianti.</a:t>
            </a:r>
            <a:endParaRPr lang="it-IT" dirty="0">
              <a:latin typeface="Calibri (Corpo)"/>
            </a:endParaRPr>
          </a:p>
        </p:txBody>
      </p:sp>
      <p:sp>
        <p:nvSpPr>
          <p:cNvPr id="38" name="Rettangolo 37"/>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Le implicazioni impiegatizie - DIRETTI</a:t>
            </a:r>
            <a:endParaRPr lang="it-IT" sz="1400" b="1" dirty="0">
              <a:solidFill>
                <a:schemeClr val="bg1"/>
              </a:solidFill>
              <a:latin typeface="+mn-lt"/>
              <a:ea typeface="Gulim" pitchFamily="34" charset="-127"/>
            </a:endParaRPr>
          </a:p>
        </p:txBody>
      </p:sp>
      <p:sp>
        <p:nvSpPr>
          <p:cNvPr id="39" name="Rettangolo 38"/>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40" name="Connettore 1 39"/>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29" name="Ovale 28"/>
          <p:cNvSpPr/>
          <p:nvPr/>
        </p:nvSpPr>
        <p:spPr bwMode="auto">
          <a:xfrm>
            <a:off x="8526915" y="3861309"/>
            <a:ext cx="900000" cy="900000"/>
          </a:xfrm>
          <a:prstGeom prst="ellipse">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2400" b="1" dirty="0" smtClean="0">
                <a:solidFill>
                  <a:schemeClr val="bg1"/>
                </a:solidFill>
                <a:latin typeface="+mn-lt"/>
                <a:ea typeface="Gulim" pitchFamily="34" charset="-127"/>
              </a:rPr>
              <a:t>100</a:t>
            </a:r>
          </a:p>
          <a:p>
            <a:pPr algn="ctr" defTabSz="762000" eaLnBrk="0" hangingPunct="0">
              <a:spcBef>
                <a:spcPts val="0"/>
              </a:spcBef>
              <a:buClr>
                <a:schemeClr val="accent1"/>
              </a:buClr>
              <a:buSzPct val="85000"/>
              <a:buFont typeface="Wingdings" pitchFamily="2" charset="2"/>
              <a:buNone/>
              <a:tabLst>
                <a:tab pos="762000" algn="l"/>
              </a:tabLst>
            </a:pPr>
            <a:r>
              <a:rPr lang="it-IT" b="1" dirty="0" smtClean="0">
                <a:solidFill>
                  <a:schemeClr val="bg1"/>
                </a:solidFill>
                <a:latin typeface="+mn-lt"/>
                <a:ea typeface="Gulim" pitchFamily="34" charset="-127"/>
              </a:rPr>
              <a:t>assunzioni</a:t>
            </a:r>
            <a:endParaRPr lang="it-IT" b="1" dirty="0">
              <a:solidFill>
                <a:schemeClr val="bg1"/>
              </a:solidFill>
              <a:latin typeface="+mn-lt"/>
              <a:ea typeface="Gulim" pitchFamily="34" charset="-127"/>
            </a:endParaRPr>
          </a:p>
        </p:txBody>
      </p:sp>
      <p:sp>
        <p:nvSpPr>
          <p:cNvPr id="34" name="Ovale 33"/>
          <p:cNvSpPr/>
          <p:nvPr/>
        </p:nvSpPr>
        <p:spPr bwMode="auto">
          <a:xfrm>
            <a:off x="1367816" y="5208538"/>
            <a:ext cx="360000" cy="360000"/>
          </a:xfrm>
          <a:prstGeom prst="ellipse">
            <a:avLst/>
          </a:prstGeom>
          <a:gradFill flip="none" rotWithShape="1">
            <a:gsLst>
              <a:gs pos="0">
                <a:srgbClr val="00B050">
                  <a:shade val="30000"/>
                  <a:satMod val="115000"/>
                </a:srgbClr>
              </a:gs>
              <a:gs pos="50000">
                <a:srgbClr val="00B050">
                  <a:shade val="67500"/>
                  <a:satMod val="115000"/>
                </a:srgbClr>
              </a:gs>
              <a:gs pos="88000">
                <a:srgbClr val="00B050">
                  <a:shade val="100000"/>
                  <a:satMod val="115000"/>
                  <a:alpha val="50000"/>
                </a:srgbClr>
              </a:gs>
            </a:gsLst>
            <a:lin ang="5400000" scaled="1"/>
            <a:tileRect/>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000" b="1" dirty="0" smtClean="0">
                <a:solidFill>
                  <a:schemeClr val="bg1"/>
                </a:solidFill>
                <a:latin typeface="+mn-lt"/>
                <a:ea typeface="Gulim" pitchFamily="34" charset="-127"/>
              </a:rPr>
              <a:t>+5/6</a:t>
            </a:r>
            <a:endParaRPr lang="it-IT" sz="600" b="1" dirty="0">
              <a:solidFill>
                <a:schemeClr val="bg1"/>
              </a:solidFill>
              <a:latin typeface="+mn-lt"/>
              <a:ea typeface="Gulim" pitchFamily="34" charset="-127"/>
            </a:endParaRPr>
          </a:p>
        </p:txBody>
      </p:sp>
      <p:sp>
        <p:nvSpPr>
          <p:cNvPr id="4" name="Freccia a destra 3"/>
          <p:cNvSpPr/>
          <p:nvPr/>
        </p:nvSpPr>
        <p:spPr bwMode="auto">
          <a:xfrm>
            <a:off x="1392624" y="5556164"/>
            <a:ext cx="7308000" cy="288000"/>
          </a:xfrm>
          <a:prstGeom prst="rightArrow">
            <a:avLst/>
          </a:prstGeom>
          <a:solidFill>
            <a:schemeClr val="bg1">
              <a:lumMod val="85000"/>
            </a:schemeClr>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5" name="Ovale 4"/>
          <p:cNvSpPr/>
          <p:nvPr/>
        </p:nvSpPr>
        <p:spPr bwMode="auto">
          <a:xfrm>
            <a:off x="1549862" y="5659342"/>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6" name="Ovale 15"/>
          <p:cNvSpPr/>
          <p:nvPr/>
        </p:nvSpPr>
        <p:spPr bwMode="auto">
          <a:xfrm>
            <a:off x="2157426" y="5659342"/>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7" name="Ovale 16"/>
          <p:cNvSpPr/>
          <p:nvPr/>
        </p:nvSpPr>
        <p:spPr bwMode="auto">
          <a:xfrm>
            <a:off x="2764990" y="5659342"/>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8" name="Ovale 17"/>
          <p:cNvSpPr/>
          <p:nvPr/>
        </p:nvSpPr>
        <p:spPr bwMode="auto">
          <a:xfrm>
            <a:off x="3372554" y="5659342"/>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9" name="Ovale 18"/>
          <p:cNvSpPr/>
          <p:nvPr/>
        </p:nvSpPr>
        <p:spPr bwMode="auto">
          <a:xfrm>
            <a:off x="3980118" y="5659342"/>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20" name="Ovale 19"/>
          <p:cNvSpPr/>
          <p:nvPr/>
        </p:nvSpPr>
        <p:spPr bwMode="auto">
          <a:xfrm>
            <a:off x="4587682" y="5659342"/>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21" name="Ovale 20"/>
          <p:cNvSpPr/>
          <p:nvPr/>
        </p:nvSpPr>
        <p:spPr bwMode="auto">
          <a:xfrm>
            <a:off x="5195246" y="5659342"/>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23" name="Ovale 22"/>
          <p:cNvSpPr/>
          <p:nvPr/>
        </p:nvSpPr>
        <p:spPr bwMode="auto">
          <a:xfrm>
            <a:off x="5802810" y="5659342"/>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24" name="Ovale 23"/>
          <p:cNvSpPr/>
          <p:nvPr/>
        </p:nvSpPr>
        <p:spPr bwMode="auto">
          <a:xfrm>
            <a:off x="6410374" y="5659342"/>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25" name="Ovale 24"/>
          <p:cNvSpPr/>
          <p:nvPr/>
        </p:nvSpPr>
        <p:spPr bwMode="auto">
          <a:xfrm>
            <a:off x="7625502" y="5659342"/>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26" name="Ovale 25"/>
          <p:cNvSpPr/>
          <p:nvPr/>
        </p:nvSpPr>
        <p:spPr bwMode="auto">
          <a:xfrm>
            <a:off x="7017938" y="5659342"/>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27" name="Ovale 26"/>
          <p:cNvSpPr/>
          <p:nvPr/>
        </p:nvSpPr>
        <p:spPr bwMode="auto">
          <a:xfrm>
            <a:off x="8233064" y="5659342"/>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28" name="CasellaDiTesto 27"/>
          <p:cNvSpPr txBox="1"/>
          <p:nvPr/>
        </p:nvSpPr>
        <p:spPr>
          <a:xfrm>
            <a:off x="1335325" y="5723307"/>
            <a:ext cx="504000" cy="215444"/>
          </a:xfrm>
          <a:prstGeom prst="rect">
            <a:avLst/>
          </a:prstGeom>
          <a:noFill/>
        </p:spPr>
        <p:txBody>
          <a:bodyPr wrap="square" rtlCol="0">
            <a:spAutoFit/>
          </a:bodyPr>
          <a:lstStyle/>
          <a:p>
            <a:pPr algn="ctr"/>
            <a:r>
              <a:rPr lang="it-IT" sz="800" b="1" dirty="0">
                <a:solidFill>
                  <a:srgbClr val="002060"/>
                </a:solidFill>
                <a:latin typeface="+mn-lt"/>
              </a:rPr>
              <a:t>G</a:t>
            </a:r>
            <a:r>
              <a:rPr lang="it-IT" sz="800" b="1" dirty="0" smtClean="0">
                <a:solidFill>
                  <a:srgbClr val="002060"/>
                </a:solidFill>
                <a:latin typeface="+mn-lt"/>
              </a:rPr>
              <a:t>en-16</a:t>
            </a:r>
            <a:endParaRPr lang="it-IT" sz="800" b="1" dirty="0">
              <a:solidFill>
                <a:srgbClr val="002060"/>
              </a:solidFill>
              <a:latin typeface="+mn-lt"/>
            </a:endParaRPr>
          </a:p>
        </p:txBody>
      </p:sp>
      <p:sp>
        <p:nvSpPr>
          <p:cNvPr id="30" name="CasellaDiTesto 29"/>
          <p:cNvSpPr txBox="1"/>
          <p:nvPr/>
        </p:nvSpPr>
        <p:spPr>
          <a:xfrm>
            <a:off x="1944742" y="5723307"/>
            <a:ext cx="504000" cy="230832"/>
          </a:xfrm>
          <a:prstGeom prst="rect">
            <a:avLst/>
          </a:prstGeom>
          <a:noFill/>
        </p:spPr>
        <p:txBody>
          <a:bodyPr wrap="square" rtlCol="0">
            <a:spAutoFit/>
          </a:bodyPr>
          <a:lstStyle/>
          <a:p>
            <a:pPr algn="ctr"/>
            <a:r>
              <a:rPr lang="it-IT" sz="900" b="1" dirty="0" smtClean="0">
                <a:solidFill>
                  <a:srgbClr val="002060"/>
                </a:solidFill>
                <a:latin typeface="+mn-lt"/>
              </a:rPr>
              <a:t>Feb-16</a:t>
            </a:r>
            <a:endParaRPr lang="it-IT" sz="900" b="1" dirty="0">
              <a:solidFill>
                <a:srgbClr val="002060"/>
              </a:solidFill>
              <a:latin typeface="+mn-lt"/>
            </a:endParaRPr>
          </a:p>
        </p:txBody>
      </p:sp>
      <p:sp>
        <p:nvSpPr>
          <p:cNvPr id="31" name="CasellaDiTesto 30"/>
          <p:cNvSpPr txBox="1"/>
          <p:nvPr/>
        </p:nvSpPr>
        <p:spPr>
          <a:xfrm>
            <a:off x="2554159" y="5723307"/>
            <a:ext cx="504000" cy="215444"/>
          </a:xfrm>
          <a:prstGeom prst="rect">
            <a:avLst/>
          </a:prstGeom>
          <a:noFill/>
        </p:spPr>
        <p:txBody>
          <a:bodyPr wrap="square" rtlCol="0">
            <a:spAutoFit/>
          </a:bodyPr>
          <a:lstStyle/>
          <a:p>
            <a:pPr algn="ctr"/>
            <a:r>
              <a:rPr lang="it-IT" sz="800" b="1" dirty="0" smtClean="0">
                <a:solidFill>
                  <a:srgbClr val="002060"/>
                </a:solidFill>
                <a:latin typeface="+mn-lt"/>
              </a:rPr>
              <a:t>Mar-16</a:t>
            </a:r>
            <a:endParaRPr lang="it-IT" sz="800" b="1" dirty="0">
              <a:solidFill>
                <a:srgbClr val="002060"/>
              </a:solidFill>
              <a:latin typeface="+mn-lt"/>
            </a:endParaRPr>
          </a:p>
        </p:txBody>
      </p:sp>
      <p:sp>
        <p:nvSpPr>
          <p:cNvPr id="36" name="CasellaDiTesto 35"/>
          <p:cNvSpPr txBox="1"/>
          <p:nvPr/>
        </p:nvSpPr>
        <p:spPr>
          <a:xfrm>
            <a:off x="3163576" y="5723307"/>
            <a:ext cx="504000" cy="215444"/>
          </a:xfrm>
          <a:prstGeom prst="rect">
            <a:avLst/>
          </a:prstGeom>
          <a:noFill/>
        </p:spPr>
        <p:txBody>
          <a:bodyPr wrap="square" rtlCol="0">
            <a:spAutoFit/>
          </a:bodyPr>
          <a:lstStyle/>
          <a:p>
            <a:pPr algn="ctr"/>
            <a:r>
              <a:rPr lang="it-IT" sz="800" b="1" dirty="0" smtClean="0">
                <a:solidFill>
                  <a:srgbClr val="002060"/>
                </a:solidFill>
                <a:latin typeface="+mn-lt"/>
              </a:rPr>
              <a:t>Apr-16</a:t>
            </a:r>
            <a:endParaRPr lang="it-IT" sz="800" b="1" dirty="0">
              <a:solidFill>
                <a:srgbClr val="002060"/>
              </a:solidFill>
              <a:latin typeface="+mn-lt"/>
            </a:endParaRPr>
          </a:p>
        </p:txBody>
      </p:sp>
      <p:sp>
        <p:nvSpPr>
          <p:cNvPr id="37" name="CasellaDiTesto 36"/>
          <p:cNvSpPr txBox="1"/>
          <p:nvPr/>
        </p:nvSpPr>
        <p:spPr>
          <a:xfrm>
            <a:off x="3772993" y="5723307"/>
            <a:ext cx="504000" cy="215444"/>
          </a:xfrm>
          <a:prstGeom prst="rect">
            <a:avLst/>
          </a:prstGeom>
          <a:noFill/>
        </p:spPr>
        <p:txBody>
          <a:bodyPr wrap="square" rtlCol="0">
            <a:spAutoFit/>
          </a:bodyPr>
          <a:lstStyle/>
          <a:p>
            <a:pPr algn="ctr"/>
            <a:r>
              <a:rPr lang="it-IT" sz="800" b="1" dirty="0" smtClean="0">
                <a:solidFill>
                  <a:srgbClr val="002060"/>
                </a:solidFill>
                <a:latin typeface="+mn-lt"/>
              </a:rPr>
              <a:t>Mag-16</a:t>
            </a:r>
            <a:endParaRPr lang="it-IT" sz="800" b="1" dirty="0">
              <a:solidFill>
                <a:srgbClr val="002060"/>
              </a:solidFill>
              <a:latin typeface="+mn-lt"/>
            </a:endParaRPr>
          </a:p>
        </p:txBody>
      </p:sp>
      <p:sp>
        <p:nvSpPr>
          <p:cNvPr id="41" name="CasellaDiTesto 40"/>
          <p:cNvSpPr txBox="1"/>
          <p:nvPr/>
        </p:nvSpPr>
        <p:spPr>
          <a:xfrm>
            <a:off x="4382410" y="5723307"/>
            <a:ext cx="504000" cy="230832"/>
          </a:xfrm>
          <a:prstGeom prst="rect">
            <a:avLst/>
          </a:prstGeom>
          <a:noFill/>
        </p:spPr>
        <p:txBody>
          <a:bodyPr wrap="square" rtlCol="0">
            <a:spAutoFit/>
          </a:bodyPr>
          <a:lstStyle/>
          <a:p>
            <a:pPr algn="ctr"/>
            <a:r>
              <a:rPr lang="it-IT" sz="900" b="1" dirty="0" smtClean="0">
                <a:solidFill>
                  <a:srgbClr val="002060"/>
                </a:solidFill>
                <a:latin typeface="+mn-lt"/>
              </a:rPr>
              <a:t>Giu-16</a:t>
            </a:r>
            <a:endParaRPr lang="it-IT" sz="900" b="1" dirty="0">
              <a:solidFill>
                <a:srgbClr val="002060"/>
              </a:solidFill>
              <a:latin typeface="+mn-lt"/>
            </a:endParaRPr>
          </a:p>
        </p:txBody>
      </p:sp>
      <p:sp>
        <p:nvSpPr>
          <p:cNvPr id="42" name="CasellaDiTesto 41"/>
          <p:cNvSpPr txBox="1"/>
          <p:nvPr/>
        </p:nvSpPr>
        <p:spPr>
          <a:xfrm>
            <a:off x="4991827" y="5723307"/>
            <a:ext cx="504000" cy="230832"/>
          </a:xfrm>
          <a:prstGeom prst="rect">
            <a:avLst/>
          </a:prstGeom>
          <a:noFill/>
        </p:spPr>
        <p:txBody>
          <a:bodyPr wrap="square" rtlCol="0">
            <a:spAutoFit/>
          </a:bodyPr>
          <a:lstStyle/>
          <a:p>
            <a:pPr algn="ctr"/>
            <a:r>
              <a:rPr lang="it-IT" sz="900" b="1" dirty="0" smtClean="0">
                <a:solidFill>
                  <a:srgbClr val="002060"/>
                </a:solidFill>
                <a:latin typeface="+mn-lt"/>
              </a:rPr>
              <a:t>Lug-16</a:t>
            </a:r>
            <a:endParaRPr lang="it-IT" sz="900" b="1" dirty="0">
              <a:solidFill>
                <a:srgbClr val="002060"/>
              </a:solidFill>
              <a:latin typeface="+mn-lt"/>
            </a:endParaRPr>
          </a:p>
        </p:txBody>
      </p:sp>
      <p:sp>
        <p:nvSpPr>
          <p:cNvPr id="43" name="CasellaDiTesto 42"/>
          <p:cNvSpPr txBox="1"/>
          <p:nvPr/>
        </p:nvSpPr>
        <p:spPr>
          <a:xfrm>
            <a:off x="5601244" y="5723307"/>
            <a:ext cx="504000" cy="215444"/>
          </a:xfrm>
          <a:prstGeom prst="rect">
            <a:avLst/>
          </a:prstGeom>
          <a:noFill/>
        </p:spPr>
        <p:txBody>
          <a:bodyPr wrap="square" rtlCol="0">
            <a:spAutoFit/>
          </a:bodyPr>
          <a:lstStyle/>
          <a:p>
            <a:pPr algn="ctr"/>
            <a:r>
              <a:rPr lang="it-IT" sz="800" b="1" dirty="0" smtClean="0">
                <a:solidFill>
                  <a:srgbClr val="002060"/>
                </a:solidFill>
                <a:latin typeface="+mn-lt"/>
              </a:rPr>
              <a:t>Ago-16</a:t>
            </a:r>
            <a:endParaRPr lang="it-IT" sz="800" b="1" dirty="0">
              <a:solidFill>
                <a:srgbClr val="002060"/>
              </a:solidFill>
              <a:latin typeface="+mn-lt"/>
            </a:endParaRPr>
          </a:p>
        </p:txBody>
      </p:sp>
      <p:sp>
        <p:nvSpPr>
          <p:cNvPr id="44" name="CasellaDiTesto 43"/>
          <p:cNvSpPr txBox="1"/>
          <p:nvPr/>
        </p:nvSpPr>
        <p:spPr>
          <a:xfrm>
            <a:off x="6210661" y="5723307"/>
            <a:ext cx="504000" cy="230832"/>
          </a:xfrm>
          <a:prstGeom prst="rect">
            <a:avLst/>
          </a:prstGeom>
          <a:noFill/>
        </p:spPr>
        <p:txBody>
          <a:bodyPr wrap="square" rtlCol="0">
            <a:spAutoFit/>
          </a:bodyPr>
          <a:lstStyle/>
          <a:p>
            <a:pPr algn="ctr"/>
            <a:r>
              <a:rPr lang="it-IT" sz="900" b="1" dirty="0" smtClean="0">
                <a:solidFill>
                  <a:srgbClr val="002060"/>
                </a:solidFill>
                <a:latin typeface="+mn-lt"/>
              </a:rPr>
              <a:t>Set-16</a:t>
            </a:r>
            <a:endParaRPr lang="it-IT" sz="900" b="1" dirty="0">
              <a:solidFill>
                <a:srgbClr val="002060"/>
              </a:solidFill>
              <a:latin typeface="+mn-lt"/>
            </a:endParaRPr>
          </a:p>
        </p:txBody>
      </p:sp>
      <p:sp>
        <p:nvSpPr>
          <p:cNvPr id="45" name="CasellaDiTesto 44"/>
          <p:cNvSpPr txBox="1"/>
          <p:nvPr/>
        </p:nvSpPr>
        <p:spPr>
          <a:xfrm>
            <a:off x="6820078" y="5723307"/>
            <a:ext cx="504000" cy="230832"/>
          </a:xfrm>
          <a:prstGeom prst="rect">
            <a:avLst/>
          </a:prstGeom>
          <a:noFill/>
        </p:spPr>
        <p:txBody>
          <a:bodyPr wrap="square" rtlCol="0">
            <a:spAutoFit/>
          </a:bodyPr>
          <a:lstStyle/>
          <a:p>
            <a:pPr algn="ctr"/>
            <a:r>
              <a:rPr lang="it-IT" sz="900" b="1" dirty="0" smtClean="0">
                <a:solidFill>
                  <a:srgbClr val="002060"/>
                </a:solidFill>
                <a:latin typeface="+mn-lt"/>
              </a:rPr>
              <a:t>Ott-16</a:t>
            </a:r>
            <a:endParaRPr lang="it-IT" sz="900" b="1" dirty="0">
              <a:solidFill>
                <a:srgbClr val="002060"/>
              </a:solidFill>
              <a:latin typeface="+mn-lt"/>
            </a:endParaRPr>
          </a:p>
        </p:txBody>
      </p:sp>
      <p:sp>
        <p:nvSpPr>
          <p:cNvPr id="46" name="CasellaDiTesto 45"/>
          <p:cNvSpPr txBox="1"/>
          <p:nvPr/>
        </p:nvSpPr>
        <p:spPr>
          <a:xfrm>
            <a:off x="7429495" y="5723307"/>
            <a:ext cx="504000" cy="215444"/>
          </a:xfrm>
          <a:prstGeom prst="rect">
            <a:avLst/>
          </a:prstGeom>
          <a:noFill/>
        </p:spPr>
        <p:txBody>
          <a:bodyPr wrap="square" rtlCol="0">
            <a:spAutoFit/>
          </a:bodyPr>
          <a:lstStyle/>
          <a:p>
            <a:pPr algn="ctr"/>
            <a:r>
              <a:rPr lang="it-IT" sz="800" b="1" dirty="0" smtClean="0">
                <a:solidFill>
                  <a:srgbClr val="002060"/>
                </a:solidFill>
                <a:latin typeface="+mn-lt"/>
              </a:rPr>
              <a:t>Nov-16</a:t>
            </a:r>
            <a:endParaRPr lang="it-IT" sz="800" b="1" dirty="0">
              <a:solidFill>
                <a:srgbClr val="002060"/>
              </a:solidFill>
              <a:latin typeface="+mn-lt"/>
            </a:endParaRPr>
          </a:p>
        </p:txBody>
      </p:sp>
      <p:sp>
        <p:nvSpPr>
          <p:cNvPr id="47" name="CasellaDiTesto 46"/>
          <p:cNvSpPr txBox="1"/>
          <p:nvPr/>
        </p:nvSpPr>
        <p:spPr>
          <a:xfrm>
            <a:off x="8038916" y="5723307"/>
            <a:ext cx="504000" cy="230832"/>
          </a:xfrm>
          <a:prstGeom prst="rect">
            <a:avLst/>
          </a:prstGeom>
          <a:noFill/>
        </p:spPr>
        <p:txBody>
          <a:bodyPr wrap="square" rtlCol="0">
            <a:spAutoFit/>
          </a:bodyPr>
          <a:lstStyle/>
          <a:p>
            <a:pPr algn="ctr"/>
            <a:r>
              <a:rPr lang="it-IT" sz="900" b="1" dirty="0" smtClean="0">
                <a:solidFill>
                  <a:srgbClr val="002060"/>
                </a:solidFill>
                <a:latin typeface="+mn-lt"/>
              </a:rPr>
              <a:t>Dic-16</a:t>
            </a:r>
            <a:endParaRPr lang="it-IT" sz="900" b="1" dirty="0">
              <a:solidFill>
                <a:srgbClr val="002060"/>
              </a:solidFill>
              <a:latin typeface="+mn-lt"/>
            </a:endParaRPr>
          </a:p>
        </p:txBody>
      </p:sp>
      <p:sp>
        <p:nvSpPr>
          <p:cNvPr id="48" name="Ovale 47"/>
          <p:cNvSpPr/>
          <p:nvPr/>
        </p:nvSpPr>
        <p:spPr bwMode="auto">
          <a:xfrm>
            <a:off x="1931384" y="5096039"/>
            <a:ext cx="360000" cy="360000"/>
          </a:xfrm>
          <a:prstGeom prst="ellipse">
            <a:avLst/>
          </a:prstGeom>
          <a:gradFill flip="none" rotWithShape="1">
            <a:gsLst>
              <a:gs pos="0">
                <a:srgbClr val="00B050">
                  <a:shade val="30000"/>
                  <a:satMod val="115000"/>
                </a:srgbClr>
              </a:gs>
              <a:gs pos="50000">
                <a:srgbClr val="00B050">
                  <a:shade val="67500"/>
                  <a:satMod val="115000"/>
                </a:srgbClr>
              </a:gs>
              <a:gs pos="88000">
                <a:srgbClr val="00B050">
                  <a:shade val="100000"/>
                  <a:satMod val="115000"/>
                  <a:alpha val="50000"/>
                </a:srgbClr>
              </a:gs>
            </a:gsLst>
            <a:lin ang="5400000" scaled="1"/>
            <a:tileRect/>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000" b="1" dirty="0" smtClean="0">
                <a:solidFill>
                  <a:schemeClr val="bg1"/>
                </a:solidFill>
                <a:latin typeface="+mn-lt"/>
                <a:ea typeface="Gulim" pitchFamily="34" charset="-127"/>
              </a:rPr>
              <a:t>+5/6</a:t>
            </a:r>
            <a:endParaRPr lang="it-IT" sz="1000" b="1" dirty="0">
              <a:solidFill>
                <a:schemeClr val="bg1"/>
              </a:solidFill>
              <a:latin typeface="+mn-lt"/>
              <a:ea typeface="Gulim" pitchFamily="34" charset="-127"/>
            </a:endParaRPr>
          </a:p>
        </p:txBody>
      </p:sp>
      <p:sp>
        <p:nvSpPr>
          <p:cNvPr id="49" name="Ovale 48"/>
          <p:cNvSpPr/>
          <p:nvPr/>
        </p:nvSpPr>
        <p:spPr bwMode="auto">
          <a:xfrm>
            <a:off x="2584990" y="4918163"/>
            <a:ext cx="360000" cy="360000"/>
          </a:xfrm>
          <a:prstGeom prst="ellipse">
            <a:avLst/>
          </a:prstGeom>
          <a:gradFill flip="none" rotWithShape="1">
            <a:gsLst>
              <a:gs pos="0">
                <a:srgbClr val="00B050">
                  <a:shade val="30000"/>
                  <a:satMod val="115000"/>
                </a:srgbClr>
              </a:gs>
              <a:gs pos="50000">
                <a:srgbClr val="00B050">
                  <a:shade val="67500"/>
                  <a:satMod val="115000"/>
                </a:srgbClr>
              </a:gs>
              <a:gs pos="88000">
                <a:srgbClr val="00B050">
                  <a:shade val="100000"/>
                  <a:satMod val="115000"/>
                  <a:alpha val="50000"/>
                </a:srgbClr>
              </a:gs>
            </a:gsLst>
            <a:lin ang="5400000" scaled="1"/>
            <a:tileRect/>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000" b="1" dirty="0" smtClean="0">
                <a:solidFill>
                  <a:schemeClr val="bg1"/>
                </a:solidFill>
                <a:latin typeface="+mn-lt"/>
                <a:ea typeface="Gulim" pitchFamily="34" charset="-127"/>
              </a:rPr>
              <a:t>+5/6</a:t>
            </a:r>
            <a:endParaRPr lang="it-IT" sz="1000" b="1" dirty="0">
              <a:solidFill>
                <a:schemeClr val="bg1"/>
              </a:solidFill>
              <a:latin typeface="+mn-lt"/>
              <a:ea typeface="Gulim" pitchFamily="34" charset="-127"/>
            </a:endParaRPr>
          </a:p>
        </p:txBody>
      </p:sp>
      <p:sp>
        <p:nvSpPr>
          <p:cNvPr id="50" name="Ovale 49"/>
          <p:cNvSpPr/>
          <p:nvPr/>
        </p:nvSpPr>
        <p:spPr bwMode="auto">
          <a:xfrm>
            <a:off x="3192554" y="4788575"/>
            <a:ext cx="360000" cy="360000"/>
          </a:xfrm>
          <a:prstGeom prst="ellipse">
            <a:avLst/>
          </a:prstGeom>
          <a:gradFill flip="none" rotWithShape="1">
            <a:gsLst>
              <a:gs pos="0">
                <a:srgbClr val="00B050">
                  <a:shade val="30000"/>
                  <a:satMod val="115000"/>
                </a:srgbClr>
              </a:gs>
              <a:gs pos="50000">
                <a:srgbClr val="00B050">
                  <a:shade val="67500"/>
                  <a:satMod val="115000"/>
                </a:srgbClr>
              </a:gs>
              <a:gs pos="88000">
                <a:srgbClr val="00B050">
                  <a:shade val="100000"/>
                  <a:satMod val="115000"/>
                  <a:alpha val="50000"/>
                </a:srgbClr>
              </a:gs>
            </a:gsLst>
            <a:lin ang="5400000" scaled="1"/>
            <a:tileRect/>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000" b="1" dirty="0" smtClean="0">
                <a:solidFill>
                  <a:schemeClr val="bg1"/>
                </a:solidFill>
                <a:latin typeface="+mn-lt"/>
                <a:ea typeface="Gulim" pitchFamily="34" charset="-127"/>
              </a:rPr>
              <a:t>+5/6</a:t>
            </a:r>
            <a:endParaRPr lang="it-IT" sz="1000" b="1" dirty="0">
              <a:solidFill>
                <a:schemeClr val="bg1"/>
              </a:solidFill>
              <a:latin typeface="+mn-lt"/>
              <a:ea typeface="Gulim" pitchFamily="34" charset="-127"/>
            </a:endParaRPr>
          </a:p>
        </p:txBody>
      </p:sp>
      <p:sp>
        <p:nvSpPr>
          <p:cNvPr id="51" name="Ovale 50"/>
          <p:cNvSpPr/>
          <p:nvPr/>
        </p:nvSpPr>
        <p:spPr bwMode="auto">
          <a:xfrm>
            <a:off x="3805546" y="4628815"/>
            <a:ext cx="360000" cy="360000"/>
          </a:xfrm>
          <a:prstGeom prst="ellipse">
            <a:avLst/>
          </a:prstGeom>
          <a:gradFill flip="none" rotWithShape="1">
            <a:gsLst>
              <a:gs pos="0">
                <a:srgbClr val="00B050">
                  <a:shade val="30000"/>
                  <a:satMod val="115000"/>
                </a:srgbClr>
              </a:gs>
              <a:gs pos="50000">
                <a:srgbClr val="00B050">
                  <a:shade val="67500"/>
                  <a:satMod val="115000"/>
                </a:srgbClr>
              </a:gs>
              <a:gs pos="88000">
                <a:srgbClr val="00B050">
                  <a:shade val="100000"/>
                  <a:satMod val="115000"/>
                  <a:alpha val="50000"/>
                </a:srgbClr>
              </a:gs>
            </a:gsLst>
            <a:lin ang="5400000" scaled="1"/>
            <a:tileRect/>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000" b="1" dirty="0" smtClean="0">
                <a:solidFill>
                  <a:schemeClr val="bg1"/>
                </a:solidFill>
                <a:latin typeface="+mn-lt"/>
                <a:ea typeface="Gulim" pitchFamily="34" charset="-127"/>
              </a:rPr>
              <a:t>+5/6</a:t>
            </a:r>
            <a:endParaRPr lang="it-IT" sz="1000" b="1" dirty="0">
              <a:solidFill>
                <a:schemeClr val="bg1"/>
              </a:solidFill>
              <a:latin typeface="+mn-lt"/>
              <a:ea typeface="Gulim" pitchFamily="34" charset="-127"/>
            </a:endParaRPr>
          </a:p>
        </p:txBody>
      </p:sp>
      <p:sp>
        <p:nvSpPr>
          <p:cNvPr id="52" name="Ovale 51"/>
          <p:cNvSpPr/>
          <p:nvPr/>
        </p:nvSpPr>
        <p:spPr bwMode="auto">
          <a:xfrm>
            <a:off x="4418538" y="4533642"/>
            <a:ext cx="360000" cy="360000"/>
          </a:xfrm>
          <a:prstGeom prst="ellipse">
            <a:avLst/>
          </a:prstGeom>
          <a:gradFill flip="none" rotWithShape="1">
            <a:gsLst>
              <a:gs pos="0">
                <a:srgbClr val="00B050">
                  <a:shade val="30000"/>
                  <a:satMod val="115000"/>
                </a:srgbClr>
              </a:gs>
              <a:gs pos="50000">
                <a:srgbClr val="00B050">
                  <a:shade val="67500"/>
                  <a:satMod val="115000"/>
                </a:srgbClr>
              </a:gs>
              <a:gs pos="88000">
                <a:srgbClr val="00B050">
                  <a:shade val="100000"/>
                  <a:satMod val="115000"/>
                  <a:alpha val="50000"/>
                </a:srgbClr>
              </a:gs>
            </a:gsLst>
            <a:lin ang="5400000" scaled="1"/>
            <a:tileRect/>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000" b="1" dirty="0" smtClean="0">
                <a:solidFill>
                  <a:schemeClr val="bg1"/>
                </a:solidFill>
                <a:latin typeface="+mn-lt"/>
                <a:ea typeface="Gulim" pitchFamily="34" charset="-127"/>
              </a:rPr>
              <a:t>+5/6</a:t>
            </a:r>
            <a:endParaRPr lang="it-IT" sz="1000" b="1" dirty="0">
              <a:solidFill>
                <a:schemeClr val="bg1"/>
              </a:solidFill>
              <a:latin typeface="+mn-lt"/>
              <a:ea typeface="Gulim" pitchFamily="34" charset="-127"/>
            </a:endParaRPr>
          </a:p>
        </p:txBody>
      </p:sp>
      <p:sp>
        <p:nvSpPr>
          <p:cNvPr id="53" name="Ovale 52"/>
          <p:cNvSpPr/>
          <p:nvPr/>
        </p:nvSpPr>
        <p:spPr bwMode="auto">
          <a:xfrm>
            <a:off x="5609082" y="4218944"/>
            <a:ext cx="360000" cy="360000"/>
          </a:xfrm>
          <a:prstGeom prst="ellipse">
            <a:avLst/>
          </a:prstGeom>
          <a:gradFill flip="none" rotWithShape="1">
            <a:gsLst>
              <a:gs pos="0">
                <a:srgbClr val="00B050">
                  <a:shade val="30000"/>
                  <a:satMod val="115000"/>
                </a:srgbClr>
              </a:gs>
              <a:gs pos="50000">
                <a:srgbClr val="00B050">
                  <a:shade val="67500"/>
                  <a:satMod val="115000"/>
                </a:srgbClr>
              </a:gs>
              <a:gs pos="88000">
                <a:srgbClr val="00B050">
                  <a:shade val="100000"/>
                  <a:satMod val="115000"/>
                  <a:alpha val="50000"/>
                </a:srgbClr>
              </a:gs>
            </a:gsLst>
            <a:lin ang="5400000" scaled="1"/>
            <a:tileRect/>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000" b="1" dirty="0" smtClean="0">
                <a:solidFill>
                  <a:schemeClr val="bg1"/>
                </a:solidFill>
                <a:latin typeface="+mn-lt"/>
                <a:ea typeface="Gulim" pitchFamily="34" charset="-127"/>
              </a:rPr>
              <a:t>+5/6</a:t>
            </a:r>
            <a:endParaRPr lang="it-IT" sz="1000" b="1" dirty="0">
              <a:solidFill>
                <a:schemeClr val="bg1"/>
              </a:solidFill>
              <a:latin typeface="+mn-lt"/>
              <a:ea typeface="Gulim" pitchFamily="34" charset="-127"/>
            </a:endParaRPr>
          </a:p>
        </p:txBody>
      </p:sp>
      <p:sp>
        <p:nvSpPr>
          <p:cNvPr id="54" name="Ovale 53"/>
          <p:cNvSpPr/>
          <p:nvPr/>
        </p:nvSpPr>
        <p:spPr bwMode="auto">
          <a:xfrm>
            <a:off x="6241020" y="4038944"/>
            <a:ext cx="360000" cy="360000"/>
          </a:xfrm>
          <a:prstGeom prst="ellipse">
            <a:avLst/>
          </a:prstGeom>
          <a:gradFill flip="none" rotWithShape="1">
            <a:gsLst>
              <a:gs pos="0">
                <a:srgbClr val="00B050">
                  <a:shade val="30000"/>
                  <a:satMod val="115000"/>
                </a:srgbClr>
              </a:gs>
              <a:gs pos="50000">
                <a:srgbClr val="00B050">
                  <a:shade val="67500"/>
                  <a:satMod val="115000"/>
                </a:srgbClr>
              </a:gs>
              <a:gs pos="88000">
                <a:srgbClr val="00B050">
                  <a:shade val="100000"/>
                  <a:satMod val="115000"/>
                  <a:alpha val="50000"/>
                </a:srgbClr>
              </a:gs>
            </a:gsLst>
            <a:lin ang="5400000" scaled="1"/>
            <a:tileRect/>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000" b="1" dirty="0" smtClean="0">
                <a:solidFill>
                  <a:schemeClr val="bg1"/>
                </a:solidFill>
                <a:latin typeface="+mn-lt"/>
                <a:ea typeface="Gulim" pitchFamily="34" charset="-127"/>
              </a:rPr>
              <a:t>+5/6</a:t>
            </a:r>
            <a:endParaRPr lang="it-IT" sz="1000" b="1" dirty="0">
              <a:solidFill>
                <a:schemeClr val="bg1"/>
              </a:solidFill>
              <a:latin typeface="+mn-lt"/>
              <a:ea typeface="Gulim" pitchFamily="34" charset="-127"/>
            </a:endParaRPr>
          </a:p>
        </p:txBody>
      </p:sp>
      <p:sp>
        <p:nvSpPr>
          <p:cNvPr id="55" name="Ovale 54"/>
          <p:cNvSpPr/>
          <p:nvPr/>
        </p:nvSpPr>
        <p:spPr bwMode="auto">
          <a:xfrm>
            <a:off x="7481502" y="3742045"/>
            <a:ext cx="360000" cy="360000"/>
          </a:xfrm>
          <a:prstGeom prst="ellipse">
            <a:avLst/>
          </a:prstGeom>
          <a:gradFill flip="none" rotWithShape="1">
            <a:gsLst>
              <a:gs pos="0">
                <a:srgbClr val="00B050">
                  <a:shade val="30000"/>
                  <a:satMod val="115000"/>
                </a:srgbClr>
              </a:gs>
              <a:gs pos="50000">
                <a:srgbClr val="00B050">
                  <a:shade val="67500"/>
                  <a:satMod val="115000"/>
                </a:srgbClr>
              </a:gs>
              <a:gs pos="88000">
                <a:srgbClr val="00B050">
                  <a:shade val="100000"/>
                  <a:satMod val="115000"/>
                  <a:alpha val="50000"/>
                </a:srgbClr>
              </a:gs>
            </a:gsLst>
            <a:lin ang="5400000" scaled="1"/>
            <a:tileRect/>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000" b="1" dirty="0" smtClean="0">
                <a:solidFill>
                  <a:schemeClr val="bg1"/>
                </a:solidFill>
                <a:latin typeface="+mn-lt"/>
                <a:ea typeface="Gulim" pitchFamily="34" charset="-127"/>
              </a:rPr>
              <a:t>+5/6</a:t>
            </a:r>
            <a:endParaRPr lang="it-IT" sz="1000" b="1" dirty="0">
              <a:solidFill>
                <a:schemeClr val="bg1"/>
              </a:solidFill>
              <a:latin typeface="+mn-lt"/>
              <a:ea typeface="Gulim" pitchFamily="34" charset="-127"/>
            </a:endParaRPr>
          </a:p>
        </p:txBody>
      </p:sp>
      <p:sp>
        <p:nvSpPr>
          <p:cNvPr id="56" name="Ovale 55"/>
          <p:cNvSpPr/>
          <p:nvPr/>
        </p:nvSpPr>
        <p:spPr bwMode="auto">
          <a:xfrm>
            <a:off x="5013810" y="4411982"/>
            <a:ext cx="360000" cy="360000"/>
          </a:xfrm>
          <a:prstGeom prst="ellipse">
            <a:avLst/>
          </a:prstGeom>
          <a:gradFill flip="none" rotWithShape="1">
            <a:gsLst>
              <a:gs pos="0">
                <a:srgbClr val="00B050">
                  <a:shade val="30000"/>
                  <a:satMod val="115000"/>
                </a:srgbClr>
              </a:gs>
              <a:gs pos="50000">
                <a:srgbClr val="00B050">
                  <a:shade val="67500"/>
                  <a:satMod val="115000"/>
                </a:srgbClr>
              </a:gs>
              <a:gs pos="88000">
                <a:srgbClr val="00B050">
                  <a:shade val="100000"/>
                  <a:satMod val="115000"/>
                  <a:alpha val="50000"/>
                </a:srgbClr>
              </a:gs>
            </a:gsLst>
            <a:lin ang="5400000" scaled="1"/>
            <a:tileRect/>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000" b="1" dirty="0" smtClean="0">
                <a:solidFill>
                  <a:schemeClr val="bg1"/>
                </a:solidFill>
                <a:latin typeface="+mn-lt"/>
                <a:ea typeface="Gulim" pitchFamily="34" charset="-127"/>
              </a:rPr>
              <a:t>+5/6</a:t>
            </a:r>
            <a:endParaRPr lang="it-IT" sz="1000" b="1" dirty="0">
              <a:solidFill>
                <a:schemeClr val="bg1"/>
              </a:solidFill>
              <a:latin typeface="+mn-lt"/>
              <a:ea typeface="Gulim" pitchFamily="34" charset="-127"/>
            </a:endParaRPr>
          </a:p>
        </p:txBody>
      </p:sp>
      <p:sp>
        <p:nvSpPr>
          <p:cNvPr id="59" name="Ovale 58"/>
          <p:cNvSpPr/>
          <p:nvPr/>
        </p:nvSpPr>
        <p:spPr bwMode="auto">
          <a:xfrm>
            <a:off x="6873938" y="3922045"/>
            <a:ext cx="360000" cy="360000"/>
          </a:xfrm>
          <a:prstGeom prst="ellipse">
            <a:avLst/>
          </a:prstGeom>
          <a:gradFill flip="none" rotWithShape="1">
            <a:gsLst>
              <a:gs pos="0">
                <a:srgbClr val="00B050">
                  <a:shade val="30000"/>
                  <a:satMod val="115000"/>
                </a:srgbClr>
              </a:gs>
              <a:gs pos="50000">
                <a:srgbClr val="00B050">
                  <a:shade val="67500"/>
                  <a:satMod val="115000"/>
                </a:srgbClr>
              </a:gs>
              <a:gs pos="88000">
                <a:srgbClr val="00B050">
                  <a:shade val="100000"/>
                  <a:satMod val="115000"/>
                  <a:alpha val="50000"/>
                </a:srgbClr>
              </a:gs>
            </a:gsLst>
            <a:lin ang="5400000" scaled="1"/>
            <a:tileRect/>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000" b="1" dirty="0" smtClean="0">
                <a:solidFill>
                  <a:schemeClr val="bg1"/>
                </a:solidFill>
                <a:latin typeface="+mn-lt"/>
                <a:ea typeface="Gulim" pitchFamily="34" charset="-127"/>
              </a:rPr>
              <a:t>+5/6</a:t>
            </a:r>
            <a:endParaRPr lang="it-IT" sz="1000" b="1" dirty="0">
              <a:solidFill>
                <a:schemeClr val="bg1"/>
              </a:solidFill>
              <a:latin typeface="+mn-lt"/>
              <a:ea typeface="Gulim" pitchFamily="34" charset="-127"/>
            </a:endParaRPr>
          </a:p>
        </p:txBody>
      </p:sp>
      <p:sp>
        <p:nvSpPr>
          <p:cNvPr id="60" name="Ovale 59"/>
          <p:cNvSpPr/>
          <p:nvPr/>
        </p:nvSpPr>
        <p:spPr bwMode="auto">
          <a:xfrm>
            <a:off x="7909064" y="2585173"/>
            <a:ext cx="648000" cy="648000"/>
          </a:xfrm>
          <a:prstGeom prst="ellipse">
            <a:avLst/>
          </a:prstGeom>
          <a:gradFill flip="none" rotWithShape="1">
            <a:gsLst>
              <a:gs pos="0">
                <a:srgbClr val="00B050">
                  <a:shade val="30000"/>
                  <a:satMod val="115000"/>
                </a:srgbClr>
              </a:gs>
              <a:gs pos="50000">
                <a:srgbClr val="00B050">
                  <a:shade val="67500"/>
                  <a:satMod val="115000"/>
                </a:srgbClr>
              </a:gs>
              <a:gs pos="88000">
                <a:srgbClr val="00B050">
                  <a:shade val="100000"/>
                  <a:satMod val="115000"/>
                  <a:alpha val="50000"/>
                </a:srgbClr>
              </a:gs>
            </a:gsLst>
            <a:lin ang="5400000" scaled="1"/>
            <a:tileRect/>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200" b="1" dirty="0" smtClean="0">
                <a:solidFill>
                  <a:schemeClr val="bg1"/>
                </a:solidFill>
                <a:latin typeface="+mn-lt"/>
                <a:ea typeface="Gulim" pitchFamily="34" charset="-127"/>
              </a:rPr>
              <a:t>+35/45</a:t>
            </a:r>
            <a:endParaRPr lang="it-IT" sz="1200" b="1" dirty="0">
              <a:solidFill>
                <a:schemeClr val="bg1"/>
              </a:solidFill>
              <a:latin typeface="+mn-lt"/>
              <a:ea typeface="Gulim" pitchFamily="34" charset="-127"/>
            </a:endParaRPr>
          </a:p>
        </p:txBody>
      </p:sp>
      <p:sp>
        <p:nvSpPr>
          <p:cNvPr id="62" name="CasellaDiTesto 61"/>
          <p:cNvSpPr txBox="1"/>
          <p:nvPr/>
        </p:nvSpPr>
        <p:spPr>
          <a:xfrm>
            <a:off x="897442" y="2162308"/>
            <a:ext cx="8555557" cy="275861"/>
          </a:xfrm>
          <a:prstGeom prst="rect">
            <a:avLst/>
          </a:prstGeom>
          <a:solidFill>
            <a:srgbClr val="0B2163"/>
          </a:solidFill>
          <a:ln>
            <a:solidFill>
              <a:srgbClr val="0B2163"/>
            </a:solidFill>
          </a:ln>
        </p:spPr>
        <p:txBody>
          <a:bodyPr wrap="none" lIns="36000" tIns="36000" rIns="36000" bIns="72000" rtlCol="0">
            <a:noAutofit/>
          </a:bodyPr>
          <a:lstStyle/>
          <a:p>
            <a:r>
              <a:rPr lang="it-IT" sz="1200" dirty="0" smtClean="0">
                <a:solidFill>
                  <a:schemeClr val="bg1"/>
                </a:solidFill>
                <a:latin typeface="+mn-lt"/>
              </a:rPr>
              <a:t>Il piano di assunzioni previsto per lo stabilimento di Mantova nel 2016, nel caso di ottenimento delle autorizzazioni necessarie.</a:t>
            </a:r>
            <a:endParaRPr lang="it-IT" sz="1200" dirty="0">
              <a:solidFill>
                <a:schemeClr val="bg1"/>
              </a:solidFill>
              <a:latin typeface="+mn-lt"/>
            </a:endParaRPr>
          </a:p>
        </p:txBody>
      </p:sp>
      <p:sp>
        <p:nvSpPr>
          <p:cNvPr id="57" name="Freccia a destra 56"/>
          <p:cNvSpPr/>
          <p:nvPr/>
        </p:nvSpPr>
        <p:spPr bwMode="auto">
          <a:xfrm rot="16200000">
            <a:off x="-452814" y="4035423"/>
            <a:ext cx="3142644" cy="352226"/>
          </a:xfrm>
          <a:prstGeom prst="rightArrow">
            <a:avLst/>
          </a:prstGeom>
          <a:solidFill>
            <a:schemeClr val="bg1">
              <a:lumMod val="85000"/>
            </a:schemeClr>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58" name="Ovale 57"/>
          <p:cNvSpPr/>
          <p:nvPr/>
        </p:nvSpPr>
        <p:spPr bwMode="auto">
          <a:xfrm>
            <a:off x="1082642" y="5288575"/>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1" name="Ovale 70"/>
          <p:cNvSpPr/>
          <p:nvPr/>
        </p:nvSpPr>
        <p:spPr bwMode="auto">
          <a:xfrm>
            <a:off x="1091146" y="5034265"/>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2" name="Ovale 71"/>
          <p:cNvSpPr/>
          <p:nvPr/>
        </p:nvSpPr>
        <p:spPr bwMode="auto">
          <a:xfrm>
            <a:off x="1091146" y="4779958"/>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3" name="Ovale 72"/>
          <p:cNvSpPr/>
          <p:nvPr/>
        </p:nvSpPr>
        <p:spPr bwMode="auto">
          <a:xfrm>
            <a:off x="1091146" y="4525651"/>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4" name="Ovale 73"/>
          <p:cNvSpPr/>
          <p:nvPr/>
        </p:nvSpPr>
        <p:spPr bwMode="auto">
          <a:xfrm>
            <a:off x="1091146" y="4271344"/>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5" name="Ovale 74"/>
          <p:cNvSpPr/>
          <p:nvPr/>
        </p:nvSpPr>
        <p:spPr bwMode="auto">
          <a:xfrm>
            <a:off x="1091146" y="4017037"/>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6" name="Ovale 75"/>
          <p:cNvSpPr/>
          <p:nvPr/>
        </p:nvSpPr>
        <p:spPr bwMode="auto">
          <a:xfrm>
            <a:off x="1092562" y="3762730"/>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7" name="Ovale 76"/>
          <p:cNvSpPr/>
          <p:nvPr/>
        </p:nvSpPr>
        <p:spPr bwMode="auto">
          <a:xfrm>
            <a:off x="1090456" y="3508423"/>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8" name="Ovale 77"/>
          <p:cNvSpPr/>
          <p:nvPr/>
        </p:nvSpPr>
        <p:spPr bwMode="auto">
          <a:xfrm>
            <a:off x="1085188" y="3254116"/>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9" name="Ovale 78"/>
          <p:cNvSpPr/>
          <p:nvPr/>
        </p:nvSpPr>
        <p:spPr bwMode="auto">
          <a:xfrm>
            <a:off x="1078702" y="2999809"/>
            <a:ext cx="72000" cy="72000"/>
          </a:xfrm>
          <a:prstGeom prst="ellipse">
            <a:avLst/>
          </a:prstGeom>
          <a:solidFill>
            <a:srgbClr val="0B2163"/>
          </a:solid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80" name="CasellaDiTesto 79"/>
          <p:cNvSpPr txBox="1"/>
          <p:nvPr/>
        </p:nvSpPr>
        <p:spPr>
          <a:xfrm>
            <a:off x="875703" y="5329387"/>
            <a:ext cx="504000" cy="215444"/>
          </a:xfrm>
          <a:prstGeom prst="rect">
            <a:avLst/>
          </a:prstGeom>
          <a:noFill/>
        </p:spPr>
        <p:txBody>
          <a:bodyPr wrap="square" rtlCol="0">
            <a:spAutoFit/>
          </a:bodyPr>
          <a:lstStyle/>
          <a:p>
            <a:pPr algn="ctr"/>
            <a:r>
              <a:rPr lang="it-IT" sz="800" b="1" dirty="0" smtClean="0">
                <a:solidFill>
                  <a:srgbClr val="002060"/>
                </a:solidFill>
                <a:latin typeface="+mn-lt"/>
              </a:rPr>
              <a:t>10</a:t>
            </a:r>
            <a:endParaRPr lang="it-IT" sz="800" b="1" dirty="0">
              <a:solidFill>
                <a:srgbClr val="002060"/>
              </a:solidFill>
              <a:latin typeface="+mn-lt"/>
            </a:endParaRPr>
          </a:p>
        </p:txBody>
      </p:sp>
      <p:sp>
        <p:nvSpPr>
          <p:cNvPr id="81" name="CasellaDiTesto 80"/>
          <p:cNvSpPr txBox="1"/>
          <p:nvPr/>
        </p:nvSpPr>
        <p:spPr>
          <a:xfrm>
            <a:off x="873247" y="5076207"/>
            <a:ext cx="504000" cy="215444"/>
          </a:xfrm>
          <a:prstGeom prst="rect">
            <a:avLst/>
          </a:prstGeom>
          <a:noFill/>
        </p:spPr>
        <p:txBody>
          <a:bodyPr wrap="square" rtlCol="0">
            <a:spAutoFit/>
          </a:bodyPr>
          <a:lstStyle/>
          <a:p>
            <a:pPr algn="ctr"/>
            <a:r>
              <a:rPr lang="it-IT" sz="800" b="1" dirty="0" smtClean="0">
                <a:solidFill>
                  <a:srgbClr val="002060"/>
                </a:solidFill>
                <a:latin typeface="+mn-lt"/>
              </a:rPr>
              <a:t>20</a:t>
            </a:r>
            <a:endParaRPr lang="it-IT" sz="800" b="1" dirty="0">
              <a:solidFill>
                <a:srgbClr val="002060"/>
              </a:solidFill>
              <a:latin typeface="+mn-lt"/>
            </a:endParaRPr>
          </a:p>
        </p:txBody>
      </p:sp>
      <p:sp>
        <p:nvSpPr>
          <p:cNvPr id="82" name="CasellaDiTesto 81"/>
          <p:cNvSpPr txBox="1"/>
          <p:nvPr/>
        </p:nvSpPr>
        <p:spPr>
          <a:xfrm>
            <a:off x="870790" y="4845149"/>
            <a:ext cx="504000" cy="215444"/>
          </a:xfrm>
          <a:prstGeom prst="rect">
            <a:avLst/>
          </a:prstGeom>
          <a:noFill/>
        </p:spPr>
        <p:txBody>
          <a:bodyPr wrap="square" rtlCol="0">
            <a:spAutoFit/>
          </a:bodyPr>
          <a:lstStyle/>
          <a:p>
            <a:pPr algn="ctr"/>
            <a:r>
              <a:rPr lang="it-IT" sz="800" b="1" dirty="0" smtClean="0">
                <a:solidFill>
                  <a:srgbClr val="002060"/>
                </a:solidFill>
                <a:latin typeface="+mn-lt"/>
              </a:rPr>
              <a:t>30</a:t>
            </a:r>
            <a:endParaRPr lang="it-IT" sz="800" b="1" dirty="0">
              <a:solidFill>
                <a:srgbClr val="002060"/>
              </a:solidFill>
              <a:latin typeface="+mn-lt"/>
            </a:endParaRPr>
          </a:p>
        </p:txBody>
      </p:sp>
      <p:sp>
        <p:nvSpPr>
          <p:cNvPr id="83" name="CasellaDiTesto 82"/>
          <p:cNvSpPr txBox="1"/>
          <p:nvPr/>
        </p:nvSpPr>
        <p:spPr>
          <a:xfrm>
            <a:off x="875703" y="4591982"/>
            <a:ext cx="504000" cy="215444"/>
          </a:xfrm>
          <a:prstGeom prst="rect">
            <a:avLst/>
          </a:prstGeom>
          <a:noFill/>
        </p:spPr>
        <p:txBody>
          <a:bodyPr wrap="square" rtlCol="0">
            <a:spAutoFit/>
          </a:bodyPr>
          <a:lstStyle/>
          <a:p>
            <a:pPr algn="ctr"/>
            <a:r>
              <a:rPr lang="it-IT" sz="800" b="1" dirty="0" smtClean="0">
                <a:solidFill>
                  <a:srgbClr val="002060"/>
                </a:solidFill>
                <a:latin typeface="+mn-lt"/>
              </a:rPr>
              <a:t>40</a:t>
            </a:r>
            <a:endParaRPr lang="it-IT" sz="800" b="1" dirty="0">
              <a:solidFill>
                <a:srgbClr val="002060"/>
              </a:solidFill>
              <a:latin typeface="+mn-lt"/>
            </a:endParaRPr>
          </a:p>
        </p:txBody>
      </p:sp>
      <p:sp>
        <p:nvSpPr>
          <p:cNvPr id="84" name="CasellaDiTesto 83"/>
          <p:cNvSpPr txBox="1"/>
          <p:nvPr/>
        </p:nvSpPr>
        <p:spPr>
          <a:xfrm>
            <a:off x="862702" y="4326610"/>
            <a:ext cx="504000" cy="215444"/>
          </a:xfrm>
          <a:prstGeom prst="rect">
            <a:avLst/>
          </a:prstGeom>
          <a:noFill/>
        </p:spPr>
        <p:txBody>
          <a:bodyPr wrap="square" rtlCol="0">
            <a:spAutoFit/>
          </a:bodyPr>
          <a:lstStyle/>
          <a:p>
            <a:pPr algn="ctr"/>
            <a:r>
              <a:rPr lang="it-IT" sz="800" b="1" dirty="0" smtClean="0">
                <a:solidFill>
                  <a:srgbClr val="002060"/>
                </a:solidFill>
                <a:latin typeface="+mn-lt"/>
              </a:rPr>
              <a:t>50</a:t>
            </a:r>
            <a:endParaRPr lang="it-IT" sz="800" b="1" dirty="0">
              <a:solidFill>
                <a:srgbClr val="002060"/>
              </a:solidFill>
              <a:latin typeface="+mn-lt"/>
            </a:endParaRPr>
          </a:p>
        </p:txBody>
      </p:sp>
      <p:sp>
        <p:nvSpPr>
          <p:cNvPr id="85" name="CasellaDiTesto 84"/>
          <p:cNvSpPr txBox="1"/>
          <p:nvPr/>
        </p:nvSpPr>
        <p:spPr>
          <a:xfrm>
            <a:off x="875890" y="4083365"/>
            <a:ext cx="504000" cy="215444"/>
          </a:xfrm>
          <a:prstGeom prst="rect">
            <a:avLst/>
          </a:prstGeom>
          <a:noFill/>
        </p:spPr>
        <p:txBody>
          <a:bodyPr wrap="square" rtlCol="0">
            <a:spAutoFit/>
          </a:bodyPr>
          <a:lstStyle/>
          <a:p>
            <a:pPr algn="ctr"/>
            <a:r>
              <a:rPr lang="it-IT" sz="800" b="1" dirty="0" smtClean="0">
                <a:solidFill>
                  <a:srgbClr val="002060"/>
                </a:solidFill>
                <a:latin typeface="+mn-lt"/>
              </a:rPr>
              <a:t>60</a:t>
            </a:r>
            <a:endParaRPr lang="it-IT" sz="800" b="1" dirty="0">
              <a:solidFill>
                <a:srgbClr val="002060"/>
              </a:solidFill>
              <a:latin typeface="+mn-lt"/>
            </a:endParaRPr>
          </a:p>
        </p:txBody>
      </p:sp>
      <p:sp>
        <p:nvSpPr>
          <p:cNvPr id="86" name="CasellaDiTesto 85"/>
          <p:cNvSpPr txBox="1"/>
          <p:nvPr/>
        </p:nvSpPr>
        <p:spPr>
          <a:xfrm>
            <a:off x="867713" y="3818012"/>
            <a:ext cx="504000" cy="215444"/>
          </a:xfrm>
          <a:prstGeom prst="rect">
            <a:avLst/>
          </a:prstGeom>
          <a:noFill/>
        </p:spPr>
        <p:txBody>
          <a:bodyPr wrap="square" rtlCol="0">
            <a:spAutoFit/>
          </a:bodyPr>
          <a:lstStyle/>
          <a:p>
            <a:pPr algn="ctr"/>
            <a:r>
              <a:rPr lang="it-IT" sz="800" b="1" dirty="0" smtClean="0">
                <a:solidFill>
                  <a:srgbClr val="002060"/>
                </a:solidFill>
                <a:latin typeface="+mn-lt"/>
              </a:rPr>
              <a:t>70</a:t>
            </a:r>
            <a:endParaRPr lang="it-IT" sz="800" b="1" dirty="0">
              <a:solidFill>
                <a:srgbClr val="002060"/>
              </a:solidFill>
              <a:latin typeface="+mn-lt"/>
            </a:endParaRPr>
          </a:p>
        </p:txBody>
      </p:sp>
      <p:sp>
        <p:nvSpPr>
          <p:cNvPr id="87" name="CasellaDiTesto 86"/>
          <p:cNvSpPr txBox="1"/>
          <p:nvPr/>
        </p:nvSpPr>
        <p:spPr>
          <a:xfrm>
            <a:off x="877038" y="3579798"/>
            <a:ext cx="504000" cy="215444"/>
          </a:xfrm>
          <a:prstGeom prst="rect">
            <a:avLst/>
          </a:prstGeom>
          <a:noFill/>
        </p:spPr>
        <p:txBody>
          <a:bodyPr wrap="square" rtlCol="0">
            <a:spAutoFit/>
          </a:bodyPr>
          <a:lstStyle/>
          <a:p>
            <a:pPr algn="ctr"/>
            <a:r>
              <a:rPr lang="it-IT" sz="800" b="1" dirty="0">
                <a:solidFill>
                  <a:srgbClr val="002060"/>
                </a:solidFill>
                <a:latin typeface="+mn-lt"/>
              </a:rPr>
              <a:t>8</a:t>
            </a:r>
            <a:r>
              <a:rPr lang="it-IT" sz="800" b="1" dirty="0" smtClean="0">
                <a:solidFill>
                  <a:srgbClr val="002060"/>
                </a:solidFill>
                <a:latin typeface="+mn-lt"/>
              </a:rPr>
              <a:t>0</a:t>
            </a:r>
            <a:endParaRPr lang="it-IT" sz="800" b="1" dirty="0">
              <a:solidFill>
                <a:srgbClr val="002060"/>
              </a:solidFill>
              <a:latin typeface="+mn-lt"/>
            </a:endParaRPr>
          </a:p>
        </p:txBody>
      </p:sp>
      <p:sp>
        <p:nvSpPr>
          <p:cNvPr id="88" name="CasellaDiTesto 87"/>
          <p:cNvSpPr txBox="1"/>
          <p:nvPr/>
        </p:nvSpPr>
        <p:spPr>
          <a:xfrm>
            <a:off x="879809" y="3319879"/>
            <a:ext cx="504000" cy="215444"/>
          </a:xfrm>
          <a:prstGeom prst="rect">
            <a:avLst/>
          </a:prstGeom>
          <a:noFill/>
        </p:spPr>
        <p:txBody>
          <a:bodyPr wrap="square" rtlCol="0">
            <a:spAutoFit/>
          </a:bodyPr>
          <a:lstStyle/>
          <a:p>
            <a:pPr algn="ctr"/>
            <a:r>
              <a:rPr lang="it-IT" sz="800" b="1" dirty="0" smtClean="0">
                <a:solidFill>
                  <a:srgbClr val="002060"/>
                </a:solidFill>
                <a:latin typeface="+mn-lt"/>
              </a:rPr>
              <a:t>90</a:t>
            </a:r>
            <a:endParaRPr lang="it-IT" sz="800" b="1" dirty="0">
              <a:solidFill>
                <a:srgbClr val="002060"/>
              </a:solidFill>
              <a:latin typeface="+mn-lt"/>
            </a:endParaRPr>
          </a:p>
        </p:txBody>
      </p:sp>
      <p:sp>
        <p:nvSpPr>
          <p:cNvPr id="89" name="CasellaDiTesto 88"/>
          <p:cNvSpPr txBox="1"/>
          <p:nvPr/>
        </p:nvSpPr>
        <p:spPr>
          <a:xfrm>
            <a:off x="877038" y="3066494"/>
            <a:ext cx="504000" cy="215444"/>
          </a:xfrm>
          <a:prstGeom prst="rect">
            <a:avLst/>
          </a:prstGeom>
          <a:noFill/>
        </p:spPr>
        <p:txBody>
          <a:bodyPr wrap="square" rtlCol="0">
            <a:spAutoFit/>
          </a:bodyPr>
          <a:lstStyle/>
          <a:p>
            <a:pPr algn="ctr"/>
            <a:r>
              <a:rPr lang="it-IT" sz="800" b="1" dirty="0" smtClean="0">
                <a:solidFill>
                  <a:srgbClr val="002060"/>
                </a:solidFill>
                <a:latin typeface="+mn-lt"/>
              </a:rPr>
              <a:t>100</a:t>
            </a:r>
            <a:endParaRPr lang="it-IT" sz="800" b="1" dirty="0">
              <a:solidFill>
                <a:srgbClr val="002060"/>
              </a:solidFill>
              <a:latin typeface="+mn-lt"/>
            </a:endParaRPr>
          </a:p>
        </p:txBody>
      </p:sp>
      <p:sp>
        <p:nvSpPr>
          <p:cNvPr id="13" name="Rettangolo 12"/>
          <p:cNvSpPr/>
          <p:nvPr/>
        </p:nvSpPr>
        <p:spPr bwMode="auto">
          <a:xfrm>
            <a:off x="2009553" y="5445406"/>
            <a:ext cx="281831" cy="213936"/>
          </a:xfrm>
          <a:prstGeom prst="rect">
            <a:avLst/>
          </a:prstGeom>
          <a:no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14" name="Rettangolo 13"/>
          <p:cNvSpPr/>
          <p:nvPr/>
        </p:nvSpPr>
        <p:spPr bwMode="auto">
          <a:xfrm>
            <a:off x="7481130" y="4091411"/>
            <a:ext cx="364619" cy="1549775"/>
          </a:xfrm>
          <a:prstGeom prst="rect">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endParaRPr lang="it-IT" sz="2400" b="1" dirty="0">
              <a:solidFill>
                <a:schemeClr val="bg1"/>
              </a:solidFill>
              <a:latin typeface="+mn-lt"/>
              <a:ea typeface="Gulim" pitchFamily="34" charset="-127"/>
            </a:endParaRPr>
          </a:p>
        </p:txBody>
      </p:sp>
      <p:sp>
        <p:nvSpPr>
          <p:cNvPr id="90" name="Rettangolo 89"/>
          <p:cNvSpPr/>
          <p:nvPr/>
        </p:nvSpPr>
        <p:spPr bwMode="auto">
          <a:xfrm>
            <a:off x="6868138" y="4296339"/>
            <a:ext cx="364619" cy="1343014"/>
          </a:xfrm>
          <a:prstGeom prst="rect">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endParaRPr lang="it-IT" sz="2400" b="1" dirty="0">
              <a:solidFill>
                <a:schemeClr val="bg1"/>
              </a:solidFill>
              <a:latin typeface="+mn-lt"/>
              <a:ea typeface="Gulim" pitchFamily="34" charset="-127"/>
            </a:endParaRPr>
          </a:p>
        </p:txBody>
      </p:sp>
      <p:sp>
        <p:nvSpPr>
          <p:cNvPr id="91" name="Rettangolo 90"/>
          <p:cNvSpPr/>
          <p:nvPr/>
        </p:nvSpPr>
        <p:spPr bwMode="auto">
          <a:xfrm>
            <a:off x="6255146" y="4413899"/>
            <a:ext cx="364619" cy="1225454"/>
          </a:xfrm>
          <a:prstGeom prst="rect">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endParaRPr lang="it-IT" sz="2400" b="1" dirty="0">
              <a:solidFill>
                <a:schemeClr val="bg1"/>
              </a:solidFill>
              <a:latin typeface="+mn-lt"/>
              <a:ea typeface="Gulim" pitchFamily="34" charset="-127"/>
            </a:endParaRPr>
          </a:p>
        </p:txBody>
      </p:sp>
      <p:sp>
        <p:nvSpPr>
          <p:cNvPr id="92" name="Rettangolo 91"/>
          <p:cNvSpPr/>
          <p:nvPr/>
        </p:nvSpPr>
        <p:spPr bwMode="auto">
          <a:xfrm>
            <a:off x="5620500" y="4557404"/>
            <a:ext cx="364619" cy="1081949"/>
          </a:xfrm>
          <a:prstGeom prst="rect">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endParaRPr lang="it-IT" sz="2400" b="1" dirty="0">
              <a:solidFill>
                <a:schemeClr val="bg1"/>
              </a:solidFill>
              <a:latin typeface="+mn-lt"/>
              <a:ea typeface="Gulim" pitchFamily="34" charset="-127"/>
            </a:endParaRPr>
          </a:p>
        </p:txBody>
      </p:sp>
      <p:sp>
        <p:nvSpPr>
          <p:cNvPr id="93" name="Rettangolo 92"/>
          <p:cNvSpPr/>
          <p:nvPr/>
        </p:nvSpPr>
        <p:spPr bwMode="auto">
          <a:xfrm>
            <a:off x="5018027" y="4762215"/>
            <a:ext cx="364619" cy="878971"/>
          </a:xfrm>
          <a:prstGeom prst="rect">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endParaRPr lang="it-IT" sz="2400" b="1" dirty="0">
              <a:solidFill>
                <a:schemeClr val="bg1"/>
              </a:solidFill>
              <a:latin typeface="+mn-lt"/>
              <a:ea typeface="Gulim" pitchFamily="34" charset="-127"/>
            </a:endParaRPr>
          </a:p>
        </p:txBody>
      </p:sp>
      <p:sp>
        <p:nvSpPr>
          <p:cNvPr id="94" name="Rettangolo 93"/>
          <p:cNvSpPr/>
          <p:nvPr/>
        </p:nvSpPr>
        <p:spPr bwMode="auto">
          <a:xfrm>
            <a:off x="4447936" y="4914616"/>
            <a:ext cx="364619" cy="724738"/>
          </a:xfrm>
          <a:prstGeom prst="rect">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endParaRPr lang="it-IT" sz="2400" b="1" dirty="0">
              <a:solidFill>
                <a:schemeClr val="bg1"/>
              </a:solidFill>
              <a:latin typeface="+mn-lt"/>
              <a:ea typeface="Gulim" pitchFamily="34" charset="-127"/>
            </a:endParaRPr>
          </a:p>
        </p:txBody>
      </p:sp>
      <p:sp>
        <p:nvSpPr>
          <p:cNvPr id="96" name="Rettangolo 95"/>
          <p:cNvSpPr/>
          <p:nvPr/>
        </p:nvSpPr>
        <p:spPr bwMode="auto">
          <a:xfrm>
            <a:off x="3814503" y="5002870"/>
            <a:ext cx="364619" cy="638316"/>
          </a:xfrm>
          <a:prstGeom prst="rect">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endParaRPr lang="it-IT" sz="2400" b="1" dirty="0">
              <a:solidFill>
                <a:schemeClr val="bg1"/>
              </a:solidFill>
              <a:latin typeface="+mn-lt"/>
              <a:ea typeface="Gulim" pitchFamily="34" charset="-127"/>
            </a:endParaRPr>
          </a:p>
        </p:txBody>
      </p:sp>
      <p:sp>
        <p:nvSpPr>
          <p:cNvPr id="97" name="Rettangolo 96"/>
          <p:cNvSpPr/>
          <p:nvPr/>
        </p:nvSpPr>
        <p:spPr bwMode="auto">
          <a:xfrm>
            <a:off x="3211692" y="5155270"/>
            <a:ext cx="364619" cy="504072"/>
          </a:xfrm>
          <a:prstGeom prst="rect">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endParaRPr lang="it-IT" sz="2400" b="1" dirty="0">
              <a:solidFill>
                <a:schemeClr val="bg1"/>
              </a:solidFill>
              <a:latin typeface="+mn-lt"/>
              <a:ea typeface="Gulim" pitchFamily="34" charset="-127"/>
            </a:endParaRPr>
          </a:p>
        </p:txBody>
      </p:sp>
      <p:sp>
        <p:nvSpPr>
          <p:cNvPr id="98" name="Rettangolo 97"/>
          <p:cNvSpPr/>
          <p:nvPr/>
        </p:nvSpPr>
        <p:spPr bwMode="auto">
          <a:xfrm>
            <a:off x="2579246" y="5295071"/>
            <a:ext cx="364619" cy="333649"/>
          </a:xfrm>
          <a:prstGeom prst="rect">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endParaRPr lang="it-IT" sz="2400" b="1" dirty="0">
              <a:solidFill>
                <a:schemeClr val="bg1"/>
              </a:solidFill>
              <a:latin typeface="+mn-lt"/>
              <a:ea typeface="Gulim" pitchFamily="34" charset="-127"/>
            </a:endParaRPr>
          </a:p>
        </p:txBody>
      </p:sp>
      <p:sp>
        <p:nvSpPr>
          <p:cNvPr id="99" name="Rettangolo 98"/>
          <p:cNvSpPr/>
          <p:nvPr/>
        </p:nvSpPr>
        <p:spPr bwMode="auto">
          <a:xfrm>
            <a:off x="1944742" y="5471757"/>
            <a:ext cx="364619" cy="156963"/>
          </a:xfrm>
          <a:prstGeom prst="rect">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endParaRPr lang="it-IT" sz="2400" b="1" dirty="0">
              <a:solidFill>
                <a:schemeClr val="bg1"/>
              </a:solidFill>
              <a:latin typeface="+mn-lt"/>
              <a:ea typeface="Gulim" pitchFamily="34" charset="-127"/>
            </a:endParaRPr>
          </a:p>
        </p:txBody>
      </p:sp>
      <p:sp>
        <p:nvSpPr>
          <p:cNvPr id="100" name="Rettangolo 99"/>
          <p:cNvSpPr/>
          <p:nvPr/>
        </p:nvSpPr>
        <p:spPr bwMode="auto">
          <a:xfrm>
            <a:off x="1383809" y="5550962"/>
            <a:ext cx="364619" cy="108379"/>
          </a:xfrm>
          <a:prstGeom prst="rect">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endParaRPr lang="it-IT" sz="2400" b="1" dirty="0">
              <a:solidFill>
                <a:schemeClr val="bg1"/>
              </a:solidFill>
              <a:latin typeface="+mn-lt"/>
              <a:ea typeface="Gulim" pitchFamily="34" charset="-127"/>
            </a:endParaRPr>
          </a:p>
        </p:txBody>
      </p:sp>
      <p:sp>
        <p:nvSpPr>
          <p:cNvPr id="101" name="Rettangolo 100"/>
          <p:cNvSpPr/>
          <p:nvPr/>
        </p:nvSpPr>
        <p:spPr bwMode="auto">
          <a:xfrm>
            <a:off x="8078199" y="3222351"/>
            <a:ext cx="364619" cy="2423060"/>
          </a:xfrm>
          <a:prstGeom prst="rect">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endParaRPr lang="it-IT" sz="2400" b="1" dirty="0">
              <a:solidFill>
                <a:schemeClr val="bg1"/>
              </a:solidFill>
              <a:latin typeface="+mn-lt"/>
              <a:ea typeface="Gulim" pitchFamily="34" charset="-127"/>
            </a:endParaRPr>
          </a:p>
        </p:txBody>
      </p:sp>
    </p:spTree>
    <p:extLst>
      <p:ext uri="{BB962C8B-B14F-4D97-AF65-F5344CB8AC3E}">
        <p14:creationId xmlns:p14="http://schemas.microsoft.com/office/powerpoint/2010/main" xmlns="" val="321633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23"/>
          <p:cNvSpPr/>
          <p:nvPr/>
        </p:nvSpPr>
        <p:spPr bwMode="auto">
          <a:xfrm>
            <a:off x="5337202" y="1145188"/>
            <a:ext cx="864000" cy="5015779"/>
          </a:xfrm>
          <a:prstGeom prst="rect">
            <a:avLst/>
          </a:prstGeom>
          <a:solidFill>
            <a:schemeClr val="bg1">
              <a:lumMod val="85000"/>
            </a:schemeClr>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9" name="Rettangolo 8"/>
          <p:cNvSpPr/>
          <p:nvPr/>
        </p:nvSpPr>
        <p:spPr bwMode="auto">
          <a:xfrm>
            <a:off x="1219224" y="4066500"/>
            <a:ext cx="869845" cy="261610"/>
          </a:xfrm>
          <a:prstGeom prst="rect">
            <a:avLst/>
          </a:prstGeom>
          <a:noFill/>
          <a:ln w="12700">
            <a:noFill/>
            <a:miter lim="800000"/>
            <a:headEnd type="none" w="sm" len="sm"/>
            <a:tailEnd type="none" w="sm" len="sm"/>
          </a:ln>
        </p:spPr>
        <p:txBody>
          <a:bodyPr wrap="square" tIns="0" rtlCol="0" anchor="ctr">
            <a:sp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0B2163"/>
              </a:solidFill>
              <a:ea typeface="Gulim" pitchFamily="34" charset="-127"/>
            </a:endParaRPr>
          </a:p>
        </p:txBody>
      </p:sp>
      <p:sp>
        <p:nvSpPr>
          <p:cNvPr id="2" name="Titolo 1"/>
          <p:cNvSpPr>
            <a:spLocks noGrp="1"/>
          </p:cNvSpPr>
          <p:nvPr>
            <p:ph type="title"/>
          </p:nvPr>
        </p:nvSpPr>
        <p:spPr>
          <a:xfrm>
            <a:off x="453000" y="244486"/>
            <a:ext cx="3409316" cy="439200"/>
          </a:xfrm>
        </p:spPr>
        <p:txBody>
          <a:bodyPr/>
          <a:lstStyle/>
          <a:p>
            <a:r>
              <a:rPr lang="it-IT" dirty="0" err="1" smtClean="0"/>
              <a:t>Overview</a:t>
            </a:r>
            <a:r>
              <a:rPr lang="it-IT" dirty="0" smtClean="0"/>
              <a:t> del Gruppo</a:t>
            </a:r>
            <a:endParaRPr lang="it-IT" dirty="0">
              <a:solidFill>
                <a:srgbClr val="002060"/>
              </a:solidFill>
            </a:endParaRPr>
          </a:p>
        </p:txBody>
      </p:sp>
      <p:sp>
        <p:nvSpPr>
          <p:cNvPr id="8" name="Segnaposto contenuto 2"/>
          <p:cNvSpPr>
            <a:spLocks noGrp="1"/>
          </p:cNvSpPr>
          <p:nvPr>
            <p:ph sz="quarter" idx="11"/>
          </p:nvPr>
        </p:nvSpPr>
        <p:spPr>
          <a:xfrm>
            <a:off x="700650" y="1090343"/>
            <a:ext cx="4430908" cy="5082499"/>
          </a:xfrm>
        </p:spPr>
        <p:txBody>
          <a:bodyPr lIns="72000" tIns="36000" rIns="36000" bIns="36000"/>
          <a:lstStyle/>
          <a:p>
            <a:pPr algn="just">
              <a:spcBef>
                <a:spcPts val="1000"/>
              </a:spcBef>
              <a:buClr>
                <a:srgbClr val="0B2163"/>
              </a:buClr>
            </a:pPr>
            <a:r>
              <a:rPr lang="it-IT" dirty="0" smtClean="0">
                <a:latin typeface="Calibri (Corpo)"/>
              </a:rPr>
              <a:t>Il Gruppo Pro-Gest dal </a:t>
            </a:r>
            <a:r>
              <a:rPr lang="it-IT" dirty="0">
                <a:latin typeface="Calibri (Corpo)"/>
              </a:rPr>
              <a:t>1973 è attivo </a:t>
            </a:r>
            <a:r>
              <a:rPr lang="it-IT" dirty="0" smtClean="0">
                <a:latin typeface="Calibri (Corpo)"/>
              </a:rPr>
              <a:t>nella raccolta di carta da macero, </a:t>
            </a:r>
            <a:r>
              <a:rPr lang="it-IT" dirty="0">
                <a:latin typeface="Calibri (Corpo)"/>
              </a:rPr>
              <a:t>produzione di carta, cartone, imballi e </a:t>
            </a:r>
            <a:r>
              <a:rPr lang="it-IT" dirty="0" smtClean="0">
                <a:latin typeface="Calibri (Corpo)"/>
              </a:rPr>
              <a:t>packaging.</a:t>
            </a:r>
          </a:p>
          <a:p>
            <a:pPr algn="just">
              <a:spcBef>
                <a:spcPts val="1000"/>
              </a:spcBef>
              <a:buClr>
                <a:srgbClr val="0B2163"/>
              </a:buClr>
            </a:pPr>
            <a:r>
              <a:rPr lang="it-IT" dirty="0" smtClean="0">
                <a:latin typeface="Calibri (Corpo)"/>
              </a:rPr>
              <a:t>Con 22 </a:t>
            </a:r>
            <a:r>
              <a:rPr lang="it-IT" dirty="0">
                <a:latin typeface="Calibri (Corpo)"/>
              </a:rPr>
              <a:t>stabilimenti produttivi in tutta </a:t>
            </a:r>
            <a:r>
              <a:rPr lang="it-IT" dirty="0" smtClean="0">
                <a:latin typeface="Calibri (Corpo)"/>
              </a:rPr>
              <a:t>Italia, il </a:t>
            </a:r>
            <a:r>
              <a:rPr lang="it-IT" dirty="0">
                <a:latin typeface="Calibri (Corpo)"/>
              </a:rPr>
              <a:t>G</a:t>
            </a:r>
            <a:r>
              <a:rPr lang="it-IT" dirty="0" smtClean="0">
                <a:latin typeface="Calibri (Corpo)"/>
              </a:rPr>
              <a:t>ruppo Pro-Gest è il primo produttore italiano di carta per ondulatore, nonché il numero uno anche per la produzione di cartone ondulato e scatole.</a:t>
            </a:r>
          </a:p>
          <a:p>
            <a:pPr algn="just">
              <a:spcBef>
                <a:spcPts val="1000"/>
              </a:spcBef>
              <a:buClr>
                <a:srgbClr val="0B2163"/>
              </a:buClr>
            </a:pPr>
            <a:r>
              <a:rPr lang="it-IT" dirty="0" smtClean="0">
                <a:latin typeface="Calibri (Corpo)"/>
              </a:rPr>
              <a:t>In Italia, è </a:t>
            </a:r>
            <a:r>
              <a:rPr lang="it-IT" dirty="0">
                <a:latin typeface="Calibri (Corpo)"/>
              </a:rPr>
              <a:t>l’unico gruppo </a:t>
            </a:r>
            <a:r>
              <a:rPr lang="it-IT" dirty="0" smtClean="0">
                <a:latin typeface="Calibri (Corpo)"/>
              </a:rPr>
              <a:t>privato indipendente (</a:t>
            </a:r>
            <a:r>
              <a:rPr lang="it-IT" dirty="0">
                <a:latin typeface="Calibri (Corpo)"/>
              </a:rPr>
              <a:t>è </a:t>
            </a:r>
            <a:r>
              <a:rPr lang="it-IT" dirty="0" smtClean="0">
                <a:latin typeface="Calibri (Corpo)"/>
              </a:rPr>
              <a:t>interamente di proprietà della famiglia Zago) che </a:t>
            </a:r>
            <a:r>
              <a:rPr lang="it-IT" dirty="0">
                <a:latin typeface="Calibri (Corpo)"/>
              </a:rPr>
              <a:t>può offrire la filiera completa dei prodotti per imballaggio, dalla raccolta del macero, alla produzione di carta riciclata e alla sua trasformazione in cartone ed imballaggi. È anche pioniere nella produzione e commercializzazione di arredi e design ecosostenibile in cartone </a:t>
            </a:r>
            <a:r>
              <a:rPr lang="it-IT" dirty="0" smtClean="0">
                <a:latin typeface="Calibri (Corpo)"/>
              </a:rPr>
              <a:t>ondulato.</a:t>
            </a:r>
          </a:p>
          <a:p>
            <a:pPr algn="just">
              <a:spcBef>
                <a:spcPts val="1000"/>
              </a:spcBef>
              <a:buClr>
                <a:srgbClr val="0B2163"/>
              </a:buClr>
            </a:pPr>
            <a:r>
              <a:rPr lang="it-IT" dirty="0" smtClean="0">
                <a:latin typeface="Calibri (Corpo)"/>
              </a:rPr>
              <a:t>Pro-</a:t>
            </a:r>
            <a:r>
              <a:rPr lang="it-IT" dirty="0" err="1" smtClean="0">
                <a:latin typeface="Calibri (Corpo)"/>
              </a:rPr>
              <a:t>Gest</a:t>
            </a:r>
            <a:r>
              <a:rPr lang="it-IT" dirty="0" smtClean="0">
                <a:latin typeface="Calibri (Corpo)"/>
              </a:rPr>
              <a:t> </a:t>
            </a:r>
            <a:r>
              <a:rPr lang="it-IT" dirty="0">
                <a:latin typeface="Calibri (Corpo)"/>
              </a:rPr>
              <a:t>opera in </a:t>
            </a:r>
            <a:r>
              <a:rPr lang="it-IT" dirty="0" smtClean="0">
                <a:latin typeface="Calibri (Corpo)"/>
              </a:rPr>
              <a:t>8 </a:t>
            </a:r>
            <a:r>
              <a:rPr lang="it-IT" dirty="0">
                <a:latin typeface="Calibri (Corpo)"/>
              </a:rPr>
              <a:t>regioni d’Italia, impiegando </a:t>
            </a:r>
            <a:r>
              <a:rPr lang="it-IT" dirty="0" smtClean="0">
                <a:latin typeface="Calibri (Corpo)"/>
              </a:rPr>
              <a:t>quasi 1000 dipendenti, </a:t>
            </a:r>
            <a:r>
              <a:rPr lang="it-IT" dirty="0">
                <a:latin typeface="Calibri (Corpo)"/>
              </a:rPr>
              <a:t>con un fatturato consolidato </a:t>
            </a:r>
            <a:r>
              <a:rPr lang="it-IT" dirty="0" smtClean="0">
                <a:latin typeface="Calibri (Corpo)"/>
              </a:rPr>
              <a:t>di 354 </a:t>
            </a:r>
            <a:r>
              <a:rPr lang="it-IT" dirty="0">
                <a:latin typeface="Calibri (Corpo)"/>
              </a:rPr>
              <a:t>Milioni di Euro nel 2014. In Europa si posiziona come uno dei maggiori player internazionali con eccellenze di primato in alcuni segmenti, come la produzione di contenitori per la pizza e per il settore ortofrutticolo ed è fra i pochi produttori europei che, con nuove tecnologie può produrre carte riciclate a bassa grammatura di elevata qualità. </a:t>
            </a:r>
            <a:r>
              <a:rPr lang="it-IT" dirty="0" smtClean="0">
                <a:latin typeface="Calibri (Corpo)"/>
              </a:rPr>
              <a:t>Pro-</a:t>
            </a:r>
            <a:r>
              <a:rPr lang="it-IT" dirty="0" err="1" smtClean="0">
                <a:latin typeface="Calibri (Corpo)"/>
              </a:rPr>
              <a:t>Gest</a:t>
            </a:r>
            <a:r>
              <a:rPr lang="it-IT" dirty="0" smtClean="0">
                <a:latin typeface="Calibri (Corpo)"/>
              </a:rPr>
              <a:t> produce e commercializza anche prodotti in carta </a:t>
            </a:r>
            <a:r>
              <a:rPr lang="it-IT" dirty="0" err="1" smtClean="0">
                <a:latin typeface="Calibri (Corpo)"/>
              </a:rPr>
              <a:t>Tissue</a:t>
            </a:r>
            <a:r>
              <a:rPr lang="it-IT" dirty="0" smtClean="0">
                <a:latin typeface="Calibri (Corpo)"/>
              </a:rPr>
              <a:t> 100% di fibre di cellulosa con tre cartiere ed uno stabilimento di trasformazione e vendita in tutto il mondo.</a:t>
            </a:r>
            <a:endParaRPr lang="it-IT" dirty="0">
              <a:latin typeface="Calibri (Corpo)"/>
            </a:endParaRPr>
          </a:p>
        </p:txBody>
      </p:sp>
      <p:grpSp>
        <p:nvGrpSpPr>
          <p:cNvPr id="10" name="Group 217"/>
          <p:cNvGrpSpPr>
            <a:grpSpLocks noChangeAspect="1"/>
          </p:cNvGrpSpPr>
          <p:nvPr/>
        </p:nvGrpSpPr>
        <p:grpSpPr bwMode="auto">
          <a:xfrm>
            <a:off x="5661252" y="5597292"/>
            <a:ext cx="215900" cy="497919"/>
            <a:chOff x="436" y="2143"/>
            <a:chExt cx="66" cy="152"/>
          </a:xfrm>
          <a:solidFill>
            <a:srgbClr val="0B2163"/>
          </a:solidFill>
        </p:grpSpPr>
        <p:sp>
          <p:nvSpPr>
            <p:cNvPr id="11" name="Freeform 218"/>
            <p:cNvSpPr>
              <a:spLocks/>
            </p:cNvSpPr>
            <p:nvPr/>
          </p:nvSpPr>
          <p:spPr bwMode="gray">
            <a:xfrm>
              <a:off x="436" y="2176"/>
              <a:ext cx="66" cy="119"/>
            </a:xfrm>
            <a:custGeom>
              <a:avLst/>
              <a:gdLst>
                <a:gd name="T0" fmla="*/ 26 w 130"/>
                <a:gd name="T1" fmla="*/ 0 h 239"/>
                <a:gd name="T2" fmla="*/ 29 w 130"/>
                <a:gd name="T3" fmla="*/ 0 h 239"/>
                <a:gd name="T4" fmla="*/ 31 w 130"/>
                <a:gd name="T5" fmla="*/ 2 h 239"/>
                <a:gd name="T6" fmla="*/ 32 w 130"/>
                <a:gd name="T7" fmla="*/ 4 h 239"/>
                <a:gd name="T8" fmla="*/ 33 w 130"/>
                <a:gd name="T9" fmla="*/ 7 h 239"/>
                <a:gd name="T10" fmla="*/ 34 w 130"/>
                <a:gd name="T11" fmla="*/ 30 h 239"/>
                <a:gd name="T12" fmla="*/ 28 w 130"/>
                <a:gd name="T13" fmla="*/ 30 h 239"/>
                <a:gd name="T14" fmla="*/ 28 w 130"/>
                <a:gd name="T15" fmla="*/ 10 h 239"/>
                <a:gd name="T16" fmla="*/ 25 w 130"/>
                <a:gd name="T17" fmla="*/ 10 h 239"/>
                <a:gd name="T18" fmla="*/ 25 w 130"/>
                <a:gd name="T19" fmla="*/ 59 h 239"/>
                <a:gd name="T20" fmla="*/ 18 w 130"/>
                <a:gd name="T21" fmla="*/ 59 h 239"/>
                <a:gd name="T22" fmla="*/ 18 w 130"/>
                <a:gd name="T23" fmla="*/ 34 h 239"/>
                <a:gd name="T24" fmla="*/ 16 w 130"/>
                <a:gd name="T25" fmla="*/ 34 h 239"/>
                <a:gd name="T26" fmla="*/ 16 w 130"/>
                <a:gd name="T27" fmla="*/ 59 h 239"/>
                <a:gd name="T28" fmla="*/ 8 w 130"/>
                <a:gd name="T29" fmla="*/ 59 h 239"/>
                <a:gd name="T30" fmla="*/ 8 w 130"/>
                <a:gd name="T31" fmla="*/ 10 h 239"/>
                <a:gd name="T32" fmla="*/ 6 w 130"/>
                <a:gd name="T33" fmla="*/ 10 h 239"/>
                <a:gd name="T34" fmla="*/ 6 w 130"/>
                <a:gd name="T35" fmla="*/ 30 h 239"/>
                <a:gd name="T36" fmla="*/ 1 w 130"/>
                <a:gd name="T37" fmla="*/ 30 h 239"/>
                <a:gd name="T38" fmla="*/ 0 w 130"/>
                <a:gd name="T39" fmla="*/ 7 h 239"/>
                <a:gd name="T40" fmla="*/ 1 w 130"/>
                <a:gd name="T41" fmla="*/ 4 h 239"/>
                <a:gd name="T42" fmla="*/ 3 w 130"/>
                <a:gd name="T43" fmla="*/ 2 h 239"/>
                <a:gd name="T44" fmla="*/ 5 w 130"/>
                <a:gd name="T45" fmla="*/ 0 h 239"/>
                <a:gd name="T46" fmla="*/ 8 w 130"/>
                <a:gd name="T47" fmla="*/ 0 h 239"/>
                <a:gd name="T48" fmla="*/ 26 w 130"/>
                <a:gd name="T49" fmla="*/ 0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239">
                  <a:moveTo>
                    <a:pt x="100" y="0"/>
                  </a:moveTo>
                  <a:lnTo>
                    <a:pt x="112" y="3"/>
                  </a:lnTo>
                  <a:lnTo>
                    <a:pt x="121" y="8"/>
                  </a:lnTo>
                  <a:lnTo>
                    <a:pt x="127" y="18"/>
                  </a:lnTo>
                  <a:lnTo>
                    <a:pt x="129" y="29"/>
                  </a:lnTo>
                  <a:lnTo>
                    <a:pt x="130" y="122"/>
                  </a:lnTo>
                  <a:lnTo>
                    <a:pt x="108" y="122"/>
                  </a:lnTo>
                  <a:lnTo>
                    <a:pt x="108" y="42"/>
                  </a:lnTo>
                  <a:lnTo>
                    <a:pt x="99" y="42"/>
                  </a:lnTo>
                  <a:lnTo>
                    <a:pt x="99" y="239"/>
                  </a:lnTo>
                  <a:lnTo>
                    <a:pt x="70" y="239"/>
                  </a:lnTo>
                  <a:lnTo>
                    <a:pt x="70" y="136"/>
                  </a:lnTo>
                  <a:lnTo>
                    <a:pt x="61" y="136"/>
                  </a:lnTo>
                  <a:lnTo>
                    <a:pt x="61" y="239"/>
                  </a:lnTo>
                  <a:lnTo>
                    <a:pt x="31" y="239"/>
                  </a:lnTo>
                  <a:lnTo>
                    <a:pt x="31" y="42"/>
                  </a:lnTo>
                  <a:lnTo>
                    <a:pt x="22" y="42"/>
                  </a:lnTo>
                  <a:lnTo>
                    <a:pt x="22" y="122"/>
                  </a:lnTo>
                  <a:lnTo>
                    <a:pt x="1" y="122"/>
                  </a:lnTo>
                  <a:lnTo>
                    <a:pt x="0" y="30"/>
                  </a:lnTo>
                  <a:lnTo>
                    <a:pt x="2" y="19"/>
                  </a:lnTo>
                  <a:lnTo>
                    <a:pt x="9" y="8"/>
                  </a:lnTo>
                  <a:lnTo>
                    <a:pt x="18" y="3"/>
                  </a:lnTo>
                  <a:lnTo>
                    <a:pt x="30" y="0"/>
                  </a:lnTo>
                  <a:lnTo>
                    <a:pt x="100" y="0"/>
                  </a:lnTo>
                  <a:close/>
                </a:path>
              </a:pathLst>
            </a:custGeom>
            <a:grpFill/>
            <a:ln>
              <a:noFill/>
            </a:ln>
            <a:extLst>
              <a:ext uri="{91240B29-F687-4F45-9708-019B960494DF}">
                <a14:hiddenLine xmlns:a14="http://schemas.microsoft.com/office/drawing/2010/main" xmlns="" w="3175" cmpd="sng">
                  <a:solidFill>
                    <a:schemeClr val="folHlink"/>
                  </a:solidFill>
                  <a:round/>
                  <a:headEnd/>
                  <a:tailEnd/>
                </a14:hiddenLine>
              </a:ext>
            </a:extLst>
          </p:spPr>
          <p:txBody>
            <a:bodyPr/>
            <a:lstStyle/>
            <a:p>
              <a:pPr algn="ctr"/>
              <a:endParaRPr lang="it-IT">
                <a:solidFill>
                  <a:srgbClr val="0B2163"/>
                </a:solidFill>
              </a:endParaRPr>
            </a:p>
          </p:txBody>
        </p:sp>
        <p:sp>
          <p:nvSpPr>
            <p:cNvPr id="12" name="Freeform 219"/>
            <p:cNvSpPr>
              <a:spLocks/>
            </p:cNvSpPr>
            <p:nvPr/>
          </p:nvSpPr>
          <p:spPr bwMode="gray">
            <a:xfrm>
              <a:off x="455" y="2143"/>
              <a:ext cx="29" cy="30"/>
            </a:xfrm>
            <a:custGeom>
              <a:avLst/>
              <a:gdLst>
                <a:gd name="T0" fmla="*/ 7 w 59"/>
                <a:gd name="T1" fmla="*/ 0 h 58"/>
                <a:gd name="T2" fmla="*/ 4 w 59"/>
                <a:gd name="T3" fmla="*/ 1 h 58"/>
                <a:gd name="T4" fmla="*/ 2 w 59"/>
                <a:gd name="T5" fmla="*/ 3 h 58"/>
                <a:gd name="T6" fmla="*/ 0 w 59"/>
                <a:gd name="T7" fmla="*/ 5 h 58"/>
                <a:gd name="T8" fmla="*/ 0 w 59"/>
                <a:gd name="T9" fmla="*/ 8 h 58"/>
                <a:gd name="T10" fmla="*/ 0 w 59"/>
                <a:gd name="T11" fmla="*/ 11 h 58"/>
                <a:gd name="T12" fmla="*/ 2 w 59"/>
                <a:gd name="T13" fmla="*/ 13 h 58"/>
                <a:gd name="T14" fmla="*/ 4 w 59"/>
                <a:gd name="T15" fmla="*/ 15 h 58"/>
                <a:gd name="T16" fmla="*/ 7 w 59"/>
                <a:gd name="T17" fmla="*/ 16 h 58"/>
                <a:gd name="T18" fmla="*/ 10 w 59"/>
                <a:gd name="T19" fmla="*/ 15 h 58"/>
                <a:gd name="T20" fmla="*/ 12 w 59"/>
                <a:gd name="T21" fmla="*/ 13 h 58"/>
                <a:gd name="T22" fmla="*/ 14 w 59"/>
                <a:gd name="T23" fmla="*/ 11 h 58"/>
                <a:gd name="T24" fmla="*/ 14 w 59"/>
                <a:gd name="T25" fmla="*/ 8 h 58"/>
                <a:gd name="T26" fmla="*/ 14 w 59"/>
                <a:gd name="T27" fmla="*/ 5 h 58"/>
                <a:gd name="T28" fmla="*/ 12 w 59"/>
                <a:gd name="T29" fmla="*/ 3 h 58"/>
                <a:gd name="T30" fmla="*/ 10 w 59"/>
                <a:gd name="T31" fmla="*/ 1 h 58"/>
                <a:gd name="T32" fmla="*/ 7 w 5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8">
                  <a:moveTo>
                    <a:pt x="29" y="0"/>
                  </a:moveTo>
                  <a:lnTo>
                    <a:pt x="17" y="2"/>
                  </a:lnTo>
                  <a:lnTo>
                    <a:pt x="8" y="9"/>
                  </a:lnTo>
                  <a:lnTo>
                    <a:pt x="2" y="18"/>
                  </a:lnTo>
                  <a:lnTo>
                    <a:pt x="0" y="30"/>
                  </a:lnTo>
                  <a:lnTo>
                    <a:pt x="2" y="41"/>
                  </a:lnTo>
                  <a:lnTo>
                    <a:pt x="8" y="50"/>
                  </a:lnTo>
                  <a:lnTo>
                    <a:pt x="17" y="56"/>
                  </a:lnTo>
                  <a:lnTo>
                    <a:pt x="29" y="58"/>
                  </a:lnTo>
                  <a:lnTo>
                    <a:pt x="40" y="56"/>
                  </a:lnTo>
                  <a:lnTo>
                    <a:pt x="49" y="50"/>
                  </a:lnTo>
                  <a:lnTo>
                    <a:pt x="56" y="41"/>
                  </a:lnTo>
                  <a:lnTo>
                    <a:pt x="59" y="30"/>
                  </a:lnTo>
                  <a:lnTo>
                    <a:pt x="56" y="18"/>
                  </a:lnTo>
                  <a:lnTo>
                    <a:pt x="49" y="9"/>
                  </a:lnTo>
                  <a:lnTo>
                    <a:pt x="40" y="2"/>
                  </a:lnTo>
                  <a:lnTo>
                    <a:pt x="29" y="0"/>
                  </a:lnTo>
                  <a:close/>
                </a:path>
              </a:pathLst>
            </a:custGeom>
            <a:grpFill/>
            <a:ln>
              <a:noFill/>
            </a:ln>
            <a:extLst>
              <a:ext uri="{91240B29-F687-4F45-9708-019B960494DF}">
                <a14:hiddenLine xmlns:a14="http://schemas.microsoft.com/office/drawing/2010/main" xmlns="" w="3175" cmpd="sng">
                  <a:solidFill>
                    <a:schemeClr val="folHlink"/>
                  </a:solidFill>
                  <a:round/>
                  <a:headEnd/>
                  <a:tailEnd/>
                </a14:hiddenLine>
              </a:ext>
            </a:extLst>
          </p:spPr>
          <p:txBody>
            <a:bodyPr/>
            <a:lstStyle/>
            <a:p>
              <a:pPr algn="ctr"/>
              <a:endParaRPr lang="it-IT">
                <a:solidFill>
                  <a:srgbClr val="0B2163"/>
                </a:solidFill>
              </a:endParaRPr>
            </a:p>
          </p:txBody>
        </p:sp>
      </p:grpSp>
      <p:sp>
        <p:nvSpPr>
          <p:cNvPr id="13" name="Freeform 220"/>
          <p:cNvSpPr>
            <a:spLocks noChangeAspect="1"/>
          </p:cNvSpPr>
          <p:nvPr/>
        </p:nvSpPr>
        <p:spPr bwMode="gray">
          <a:xfrm flipH="1">
            <a:off x="5545206" y="5036134"/>
            <a:ext cx="447993" cy="423704"/>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B2163"/>
          </a:solidFill>
          <a:ln>
            <a:noFill/>
          </a:ln>
        </p:spPr>
        <p:txBody>
          <a:bodyPr/>
          <a:lstStyle/>
          <a:p>
            <a:pPr algn="ctr"/>
            <a:endParaRPr lang="it-IT">
              <a:solidFill>
                <a:srgbClr val="0B2163"/>
              </a:solidFill>
            </a:endParaRPr>
          </a:p>
        </p:txBody>
      </p:sp>
      <p:sp>
        <p:nvSpPr>
          <p:cNvPr id="15" name="Segnaposto contenuto 2"/>
          <p:cNvSpPr txBox="1">
            <a:spLocks/>
          </p:cNvSpPr>
          <p:nvPr/>
        </p:nvSpPr>
        <p:spPr>
          <a:xfrm>
            <a:off x="6262751" y="5628935"/>
            <a:ext cx="3190248" cy="391374"/>
          </a:xfrm>
          <a:prstGeom prst="rect">
            <a:avLst/>
          </a:prstGeom>
          <a:ln>
            <a:solidFill>
              <a:srgbClr val="0B2163"/>
            </a:solidFill>
          </a:ln>
        </p:spPr>
        <p:txBody>
          <a:bodyPr lIns="72000" tIns="36000" rIns="36000" bIns="36000" anchor="ctr"/>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algn="just">
              <a:spcBef>
                <a:spcPts val="1000"/>
              </a:spcBef>
              <a:buClr>
                <a:srgbClr val="0B2163"/>
              </a:buClr>
              <a:buFont typeface="Wingdings" panose="05000000000000000000" pitchFamily="2" charset="2"/>
              <a:buChar char="Ø"/>
            </a:pPr>
            <a:r>
              <a:rPr lang="it-IT" b="1" dirty="0" smtClean="0"/>
              <a:t>981 dipendenti </a:t>
            </a:r>
            <a:r>
              <a:rPr lang="it-IT" dirty="0" smtClean="0"/>
              <a:t>appartenenti alle società consolidate a luglio 2015</a:t>
            </a:r>
            <a:endParaRPr lang="it-IT" dirty="0"/>
          </a:p>
        </p:txBody>
      </p:sp>
      <p:sp>
        <p:nvSpPr>
          <p:cNvPr id="16" name="Segnaposto contenuto 2"/>
          <p:cNvSpPr txBox="1">
            <a:spLocks/>
          </p:cNvSpPr>
          <p:nvPr/>
        </p:nvSpPr>
        <p:spPr>
          <a:xfrm>
            <a:off x="6256400" y="5068464"/>
            <a:ext cx="3190248" cy="391374"/>
          </a:xfrm>
          <a:prstGeom prst="rect">
            <a:avLst/>
          </a:prstGeom>
          <a:ln>
            <a:solidFill>
              <a:srgbClr val="0B2163"/>
            </a:solidFill>
          </a:ln>
        </p:spPr>
        <p:txBody>
          <a:bodyPr lIns="72000" tIns="36000" rIns="36000" bIns="36000" anchor="ctr"/>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algn="just">
              <a:spcBef>
                <a:spcPts val="1000"/>
              </a:spcBef>
              <a:buClr>
                <a:srgbClr val="0B2163"/>
              </a:buClr>
              <a:buFont typeface="Wingdings" panose="05000000000000000000" pitchFamily="2" charset="2"/>
              <a:buChar char="Ø"/>
            </a:pPr>
            <a:r>
              <a:rPr lang="it-IT" b="1" dirty="0" smtClean="0"/>
              <a:t>22 stabilimenti </a:t>
            </a:r>
            <a:r>
              <a:rPr lang="it-IT" dirty="0" smtClean="0"/>
              <a:t>distribuiti in 8 regioni d’Italia</a:t>
            </a:r>
            <a:endParaRPr lang="it-IT" dirty="0"/>
          </a:p>
        </p:txBody>
      </p:sp>
      <p:sp>
        <p:nvSpPr>
          <p:cNvPr id="3" name="CasellaDiTesto 2"/>
          <p:cNvSpPr txBox="1"/>
          <p:nvPr/>
        </p:nvSpPr>
        <p:spPr>
          <a:xfrm>
            <a:off x="5311385" y="1145188"/>
            <a:ext cx="915635" cy="392400"/>
          </a:xfrm>
          <a:prstGeom prst="rect">
            <a:avLst/>
          </a:prstGeom>
          <a:noFill/>
        </p:spPr>
        <p:txBody>
          <a:bodyPr wrap="none" rtlCol="0" anchor="ctr">
            <a:noAutofit/>
          </a:bodyPr>
          <a:lstStyle/>
          <a:p>
            <a:pPr algn="ctr"/>
            <a:r>
              <a:rPr lang="it-IT" sz="2800" b="1" dirty="0" smtClean="0">
                <a:solidFill>
                  <a:srgbClr val="0B2163"/>
                </a:solidFill>
                <a:latin typeface="+mn-lt"/>
              </a:rPr>
              <a:t>1973</a:t>
            </a:r>
            <a:endParaRPr lang="it-IT" sz="2800" b="1" dirty="0">
              <a:solidFill>
                <a:srgbClr val="0B2163"/>
              </a:solidFill>
              <a:latin typeface="+mn-lt"/>
            </a:endParaRPr>
          </a:p>
        </p:txBody>
      </p:sp>
      <p:sp>
        <p:nvSpPr>
          <p:cNvPr id="17" name="Segnaposto contenuto 2"/>
          <p:cNvSpPr txBox="1">
            <a:spLocks/>
          </p:cNvSpPr>
          <p:nvPr/>
        </p:nvSpPr>
        <p:spPr>
          <a:xfrm>
            <a:off x="6250049" y="1145188"/>
            <a:ext cx="3198065" cy="391374"/>
          </a:xfrm>
          <a:prstGeom prst="rect">
            <a:avLst/>
          </a:prstGeom>
          <a:ln>
            <a:solidFill>
              <a:srgbClr val="0B2163"/>
            </a:solidFill>
          </a:ln>
        </p:spPr>
        <p:txBody>
          <a:bodyPr lIns="72000" tIns="36000" rIns="36000" bIns="36000" anchor="ctr"/>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algn="just">
              <a:spcBef>
                <a:spcPts val="1000"/>
              </a:spcBef>
              <a:buClr>
                <a:srgbClr val="0B2163"/>
              </a:buClr>
              <a:buFont typeface="Wingdings" panose="05000000000000000000" pitchFamily="2" charset="2"/>
              <a:buChar char="Ø"/>
            </a:pPr>
            <a:r>
              <a:rPr lang="it-IT" b="1" dirty="0" smtClean="0"/>
              <a:t>Anno di fondazione </a:t>
            </a:r>
            <a:r>
              <a:rPr lang="it-IT" dirty="0" smtClean="0"/>
              <a:t>della prima Società del Gruppo</a:t>
            </a:r>
            <a:endParaRPr lang="it-IT" dirty="0"/>
          </a:p>
        </p:txBody>
      </p:sp>
      <p:sp>
        <p:nvSpPr>
          <p:cNvPr id="18" name="CasellaDiTesto 17"/>
          <p:cNvSpPr txBox="1"/>
          <p:nvPr/>
        </p:nvSpPr>
        <p:spPr>
          <a:xfrm>
            <a:off x="5402756" y="1705656"/>
            <a:ext cx="732893" cy="392400"/>
          </a:xfrm>
          <a:prstGeom prst="rect">
            <a:avLst/>
          </a:prstGeom>
          <a:noFill/>
        </p:spPr>
        <p:txBody>
          <a:bodyPr wrap="none" rtlCol="0" anchor="ctr">
            <a:noAutofit/>
          </a:bodyPr>
          <a:lstStyle/>
          <a:p>
            <a:pPr algn="ctr"/>
            <a:r>
              <a:rPr lang="it-IT" sz="2800" b="1" dirty="0" smtClean="0">
                <a:solidFill>
                  <a:srgbClr val="0B2163"/>
                </a:solidFill>
                <a:latin typeface="+mn-lt"/>
              </a:rPr>
              <a:t>354</a:t>
            </a:r>
            <a:endParaRPr lang="it-IT" sz="2800" b="1" dirty="0">
              <a:solidFill>
                <a:srgbClr val="0B2163"/>
              </a:solidFill>
              <a:latin typeface="+mn-lt"/>
            </a:endParaRPr>
          </a:p>
        </p:txBody>
      </p:sp>
      <p:sp>
        <p:nvSpPr>
          <p:cNvPr id="19" name="Segnaposto contenuto 2"/>
          <p:cNvSpPr txBox="1">
            <a:spLocks/>
          </p:cNvSpPr>
          <p:nvPr/>
        </p:nvSpPr>
        <p:spPr>
          <a:xfrm>
            <a:off x="6251515" y="1705656"/>
            <a:ext cx="3198065" cy="391374"/>
          </a:xfrm>
          <a:prstGeom prst="rect">
            <a:avLst/>
          </a:prstGeom>
          <a:ln>
            <a:solidFill>
              <a:srgbClr val="0B2163"/>
            </a:solidFill>
          </a:ln>
        </p:spPr>
        <p:txBody>
          <a:bodyPr lIns="72000" tIns="36000" rIns="36000" bIns="36000" anchor="ctr"/>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algn="just">
              <a:spcBef>
                <a:spcPts val="1000"/>
              </a:spcBef>
              <a:buClr>
                <a:srgbClr val="0B2163"/>
              </a:buClr>
              <a:buFont typeface="Wingdings" panose="05000000000000000000" pitchFamily="2" charset="2"/>
              <a:buChar char="Ø"/>
            </a:pPr>
            <a:r>
              <a:rPr lang="it-IT" dirty="0" smtClean="0"/>
              <a:t>Milioni di Euro di </a:t>
            </a:r>
            <a:r>
              <a:rPr lang="it-IT" b="1" dirty="0" smtClean="0"/>
              <a:t>Ricavi totali</a:t>
            </a:r>
            <a:r>
              <a:rPr lang="it-IT" dirty="0" smtClean="0"/>
              <a:t> a livello di consolidato nel 2014 – (450 nel 2015)</a:t>
            </a:r>
            <a:endParaRPr lang="it-IT" dirty="0"/>
          </a:p>
        </p:txBody>
      </p:sp>
      <p:sp>
        <p:nvSpPr>
          <p:cNvPr id="20" name="CasellaDiTesto 19"/>
          <p:cNvSpPr txBox="1"/>
          <p:nvPr/>
        </p:nvSpPr>
        <p:spPr>
          <a:xfrm>
            <a:off x="5494127" y="3947528"/>
            <a:ext cx="550151" cy="392400"/>
          </a:xfrm>
          <a:prstGeom prst="rect">
            <a:avLst/>
          </a:prstGeom>
          <a:noFill/>
        </p:spPr>
        <p:txBody>
          <a:bodyPr wrap="none" rtlCol="0" anchor="ctr">
            <a:noAutofit/>
          </a:bodyPr>
          <a:lstStyle/>
          <a:p>
            <a:pPr algn="ctr"/>
            <a:r>
              <a:rPr lang="it-IT" sz="2800" b="1" dirty="0" smtClean="0">
                <a:solidFill>
                  <a:srgbClr val="0B2163"/>
                </a:solidFill>
                <a:latin typeface="+mn-lt"/>
              </a:rPr>
              <a:t>22</a:t>
            </a:r>
            <a:endParaRPr lang="it-IT" sz="2800" b="1" dirty="0">
              <a:solidFill>
                <a:srgbClr val="0B2163"/>
              </a:solidFill>
              <a:latin typeface="+mn-lt"/>
            </a:endParaRPr>
          </a:p>
        </p:txBody>
      </p:sp>
      <p:sp>
        <p:nvSpPr>
          <p:cNvPr id="21" name="Segnaposto contenuto 2"/>
          <p:cNvSpPr txBox="1">
            <a:spLocks/>
          </p:cNvSpPr>
          <p:nvPr/>
        </p:nvSpPr>
        <p:spPr>
          <a:xfrm>
            <a:off x="6257695" y="3947528"/>
            <a:ext cx="3198065" cy="391374"/>
          </a:xfrm>
          <a:prstGeom prst="rect">
            <a:avLst/>
          </a:prstGeom>
          <a:ln>
            <a:solidFill>
              <a:srgbClr val="0B2163"/>
            </a:solidFill>
          </a:ln>
        </p:spPr>
        <p:txBody>
          <a:bodyPr lIns="72000" tIns="36000" rIns="36000" bIns="36000" anchor="ctr"/>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algn="just">
              <a:spcBef>
                <a:spcPts val="1000"/>
              </a:spcBef>
              <a:buClr>
                <a:srgbClr val="0B2163"/>
              </a:buClr>
              <a:buFont typeface="Wingdings" panose="05000000000000000000" pitchFamily="2" charset="2"/>
              <a:buChar char="Ø"/>
            </a:pPr>
            <a:r>
              <a:rPr lang="it-IT" dirty="0" smtClean="0"/>
              <a:t>Il numero di </a:t>
            </a:r>
            <a:r>
              <a:rPr lang="it-IT" b="1" dirty="0" smtClean="0"/>
              <a:t>società appartenenti al Gruppo </a:t>
            </a:r>
            <a:r>
              <a:rPr lang="it-IT" dirty="0" smtClean="0"/>
              <a:t>che vengono consolidate al 31 dicembre 2014</a:t>
            </a:r>
            <a:endParaRPr lang="it-IT" dirty="0"/>
          </a:p>
        </p:txBody>
      </p:sp>
      <p:sp>
        <p:nvSpPr>
          <p:cNvPr id="22" name="CasellaDiTesto 21"/>
          <p:cNvSpPr txBox="1"/>
          <p:nvPr/>
        </p:nvSpPr>
        <p:spPr>
          <a:xfrm>
            <a:off x="5494127" y="2826592"/>
            <a:ext cx="550151" cy="392400"/>
          </a:xfrm>
          <a:prstGeom prst="rect">
            <a:avLst/>
          </a:prstGeom>
          <a:noFill/>
        </p:spPr>
        <p:txBody>
          <a:bodyPr wrap="none" rtlCol="0" anchor="ctr">
            <a:noAutofit/>
          </a:bodyPr>
          <a:lstStyle/>
          <a:p>
            <a:pPr algn="ctr"/>
            <a:r>
              <a:rPr lang="it-IT" sz="2800" b="1" dirty="0" smtClean="0">
                <a:solidFill>
                  <a:srgbClr val="0B2163"/>
                </a:solidFill>
                <a:latin typeface="+mn-lt"/>
              </a:rPr>
              <a:t>20</a:t>
            </a:r>
            <a:endParaRPr lang="it-IT" sz="2800" b="1" dirty="0">
              <a:solidFill>
                <a:srgbClr val="0B2163"/>
              </a:solidFill>
              <a:latin typeface="+mn-lt"/>
            </a:endParaRPr>
          </a:p>
        </p:txBody>
      </p:sp>
      <p:sp>
        <p:nvSpPr>
          <p:cNvPr id="23" name="Segnaposto contenuto 2"/>
          <p:cNvSpPr txBox="1">
            <a:spLocks/>
          </p:cNvSpPr>
          <p:nvPr/>
        </p:nvSpPr>
        <p:spPr>
          <a:xfrm>
            <a:off x="6254447" y="2826592"/>
            <a:ext cx="3198065" cy="391374"/>
          </a:xfrm>
          <a:prstGeom prst="rect">
            <a:avLst/>
          </a:prstGeom>
          <a:ln>
            <a:solidFill>
              <a:srgbClr val="0B2163"/>
            </a:solidFill>
          </a:ln>
        </p:spPr>
        <p:txBody>
          <a:bodyPr lIns="72000" tIns="36000" rIns="36000" bIns="36000" anchor="ctr"/>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algn="just">
              <a:spcBef>
                <a:spcPts val="1000"/>
              </a:spcBef>
              <a:buClr>
                <a:srgbClr val="0B2163"/>
              </a:buClr>
              <a:buFont typeface="Wingdings" panose="05000000000000000000" pitchFamily="2" charset="2"/>
              <a:buChar char="Ø"/>
            </a:pPr>
            <a:r>
              <a:rPr lang="it-IT" dirty="0" smtClean="0"/>
              <a:t>Milioni di Euro di </a:t>
            </a:r>
            <a:r>
              <a:rPr lang="it-IT" b="1" dirty="0" smtClean="0"/>
              <a:t>Utile Netto </a:t>
            </a:r>
            <a:r>
              <a:rPr lang="it-IT" dirty="0" smtClean="0"/>
              <a:t>registrato nel 2014</a:t>
            </a:r>
            <a:endParaRPr lang="it-IT" dirty="0"/>
          </a:p>
        </p:txBody>
      </p:sp>
      <p:sp>
        <p:nvSpPr>
          <p:cNvPr id="26" name="CasellaDiTesto 25"/>
          <p:cNvSpPr txBox="1"/>
          <p:nvPr/>
        </p:nvSpPr>
        <p:spPr>
          <a:xfrm>
            <a:off x="5357175" y="3389387"/>
            <a:ext cx="824055" cy="392400"/>
          </a:xfrm>
          <a:prstGeom prst="rect">
            <a:avLst/>
          </a:prstGeom>
          <a:noFill/>
        </p:spPr>
        <p:txBody>
          <a:bodyPr wrap="none" rtlCol="0" anchor="ctr">
            <a:noAutofit/>
          </a:bodyPr>
          <a:lstStyle/>
          <a:p>
            <a:pPr algn="ctr"/>
            <a:r>
              <a:rPr lang="it-IT" sz="2400" b="1" dirty="0" smtClean="0">
                <a:solidFill>
                  <a:srgbClr val="0B2163"/>
                </a:solidFill>
                <a:latin typeface="+mn-lt"/>
              </a:rPr>
              <a:t>19,5%</a:t>
            </a:r>
            <a:endParaRPr lang="it-IT" sz="2400" b="1" dirty="0">
              <a:solidFill>
                <a:srgbClr val="0B2163"/>
              </a:solidFill>
              <a:latin typeface="+mn-lt"/>
            </a:endParaRPr>
          </a:p>
        </p:txBody>
      </p:sp>
      <p:sp>
        <p:nvSpPr>
          <p:cNvPr id="27" name="Segnaposto contenuto 2"/>
          <p:cNvSpPr txBox="1">
            <a:spLocks/>
          </p:cNvSpPr>
          <p:nvPr/>
        </p:nvSpPr>
        <p:spPr>
          <a:xfrm>
            <a:off x="6255913" y="3389387"/>
            <a:ext cx="3198065" cy="391374"/>
          </a:xfrm>
          <a:prstGeom prst="rect">
            <a:avLst/>
          </a:prstGeom>
          <a:ln>
            <a:solidFill>
              <a:srgbClr val="0B2163"/>
            </a:solidFill>
          </a:ln>
        </p:spPr>
        <p:txBody>
          <a:bodyPr lIns="72000" tIns="36000" rIns="36000" bIns="36000" anchor="ctr"/>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algn="just">
              <a:spcBef>
                <a:spcPts val="1000"/>
              </a:spcBef>
              <a:buClr>
                <a:srgbClr val="0B2163"/>
              </a:buClr>
              <a:buFont typeface="Wingdings" panose="05000000000000000000" pitchFamily="2" charset="2"/>
              <a:buChar char="Ø"/>
            </a:pPr>
            <a:r>
              <a:rPr lang="it-IT" dirty="0" smtClean="0"/>
              <a:t>L’</a:t>
            </a:r>
            <a:r>
              <a:rPr lang="it-IT" b="1" dirty="0" smtClean="0"/>
              <a:t>EBITDA </a:t>
            </a:r>
            <a:r>
              <a:rPr lang="it-IT" b="1" dirty="0" err="1" smtClean="0"/>
              <a:t>Margin</a:t>
            </a:r>
            <a:r>
              <a:rPr lang="it-IT" b="1" dirty="0" smtClean="0"/>
              <a:t> </a:t>
            </a:r>
            <a:r>
              <a:rPr lang="it-IT" dirty="0" smtClean="0"/>
              <a:t>dell’intero Gruppo Pro-</a:t>
            </a:r>
            <a:r>
              <a:rPr lang="it-IT" dirty="0" err="1" smtClean="0"/>
              <a:t>Gest</a:t>
            </a:r>
            <a:r>
              <a:rPr lang="it-IT" dirty="0" smtClean="0"/>
              <a:t> nel 2014 a livello di consolidato</a:t>
            </a:r>
            <a:endParaRPr lang="it-IT" dirty="0"/>
          </a:p>
        </p:txBody>
      </p:sp>
      <p:sp>
        <p:nvSpPr>
          <p:cNvPr id="28" name="CasellaDiTesto 27"/>
          <p:cNvSpPr txBox="1"/>
          <p:nvPr/>
        </p:nvSpPr>
        <p:spPr>
          <a:xfrm>
            <a:off x="5420414" y="4507996"/>
            <a:ext cx="697577" cy="392400"/>
          </a:xfrm>
          <a:prstGeom prst="rect">
            <a:avLst/>
          </a:prstGeom>
          <a:noFill/>
        </p:spPr>
        <p:txBody>
          <a:bodyPr wrap="none" rtlCol="0" anchor="ctr">
            <a:noAutofit/>
          </a:bodyPr>
          <a:lstStyle/>
          <a:p>
            <a:pPr algn="ctr"/>
            <a:r>
              <a:rPr lang="it-IT" sz="2800" b="1" dirty="0">
                <a:solidFill>
                  <a:srgbClr val="0B2163"/>
                </a:solidFill>
                <a:latin typeface="+mn-lt"/>
              </a:rPr>
              <a:t>4</a:t>
            </a:r>
          </a:p>
        </p:txBody>
      </p:sp>
      <p:sp>
        <p:nvSpPr>
          <p:cNvPr id="29" name="Segnaposto contenuto 2"/>
          <p:cNvSpPr txBox="1">
            <a:spLocks/>
          </p:cNvSpPr>
          <p:nvPr/>
        </p:nvSpPr>
        <p:spPr>
          <a:xfrm>
            <a:off x="6257379" y="4507996"/>
            <a:ext cx="3198065" cy="391374"/>
          </a:xfrm>
          <a:prstGeom prst="rect">
            <a:avLst/>
          </a:prstGeom>
          <a:ln>
            <a:solidFill>
              <a:srgbClr val="0B2163"/>
            </a:solidFill>
          </a:ln>
        </p:spPr>
        <p:txBody>
          <a:bodyPr lIns="72000" tIns="36000" rIns="36000" bIns="36000" anchor="ctr"/>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algn="just">
              <a:spcBef>
                <a:spcPts val="1000"/>
              </a:spcBef>
              <a:buClr>
                <a:srgbClr val="0B2163"/>
              </a:buClr>
              <a:buFont typeface="Wingdings" panose="05000000000000000000" pitchFamily="2" charset="2"/>
              <a:buChar char="Ø"/>
            </a:pPr>
            <a:r>
              <a:rPr lang="it-IT" dirty="0" smtClean="0"/>
              <a:t>Le </a:t>
            </a:r>
            <a:r>
              <a:rPr lang="it-IT" b="1" dirty="0" smtClean="0"/>
              <a:t>linee di business </a:t>
            </a:r>
            <a:r>
              <a:rPr lang="it-IT" dirty="0" smtClean="0"/>
              <a:t>verticalmente integrate: carta, cartone ondulato e packaging</a:t>
            </a:r>
            <a:endParaRPr lang="it-IT" dirty="0"/>
          </a:p>
        </p:txBody>
      </p:sp>
      <p:sp>
        <p:nvSpPr>
          <p:cNvPr id="31" name="CasellaDiTesto 30"/>
          <p:cNvSpPr txBox="1"/>
          <p:nvPr/>
        </p:nvSpPr>
        <p:spPr>
          <a:xfrm>
            <a:off x="5531625" y="2266124"/>
            <a:ext cx="475154" cy="392400"/>
          </a:xfrm>
          <a:prstGeom prst="rect">
            <a:avLst/>
          </a:prstGeom>
          <a:noFill/>
        </p:spPr>
        <p:txBody>
          <a:bodyPr wrap="none" rtlCol="0" anchor="ctr">
            <a:noAutofit/>
          </a:bodyPr>
          <a:lstStyle/>
          <a:p>
            <a:pPr algn="ctr"/>
            <a:r>
              <a:rPr lang="it-IT" sz="2800" b="1" dirty="0" smtClean="0">
                <a:solidFill>
                  <a:srgbClr val="0B2163"/>
                </a:solidFill>
                <a:latin typeface="+mn-lt"/>
              </a:rPr>
              <a:t>40</a:t>
            </a:r>
            <a:endParaRPr lang="it-IT" sz="2800" b="1" dirty="0">
              <a:solidFill>
                <a:srgbClr val="0B2163"/>
              </a:solidFill>
              <a:latin typeface="+mn-lt"/>
            </a:endParaRPr>
          </a:p>
        </p:txBody>
      </p:sp>
      <p:sp>
        <p:nvSpPr>
          <p:cNvPr id="32" name="Segnaposto contenuto 2"/>
          <p:cNvSpPr txBox="1">
            <a:spLocks/>
          </p:cNvSpPr>
          <p:nvPr/>
        </p:nvSpPr>
        <p:spPr>
          <a:xfrm>
            <a:off x="6258843" y="2266124"/>
            <a:ext cx="3198065" cy="391374"/>
          </a:xfrm>
          <a:prstGeom prst="rect">
            <a:avLst/>
          </a:prstGeom>
          <a:ln>
            <a:solidFill>
              <a:srgbClr val="0B2163"/>
            </a:solidFill>
          </a:ln>
        </p:spPr>
        <p:txBody>
          <a:bodyPr lIns="72000" tIns="36000" rIns="36000" bIns="36000" anchor="ctr"/>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algn="just">
              <a:spcBef>
                <a:spcPts val="1000"/>
              </a:spcBef>
              <a:buClr>
                <a:srgbClr val="0B2163"/>
              </a:buClr>
              <a:buFont typeface="Wingdings" panose="05000000000000000000" pitchFamily="2" charset="2"/>
              <a:buChar char="Ø"/>
            </a:pPr>
            <a:r>
              <a:rPr lang="it-IT" dirty="0" smtClean="0"/>
              <a:t>Milioni di Euro di </a:t>
            </a:r>
            <a:r>
              <a:rPr lang="it-IT" b="1" dirty="0" smtClean="0"/>
              <a:t>Ricavi provenienti dall’estero</a:t>
            </a:r>
            <a:r>
              <a:rPr lang="it-IT" dirty="0" smtClean="0"/>
              <a:t> nel 2014,  circa l’11% del totale</a:t>
            </a:r>
            <a:endParaRPr lang="it-IT" dirty="0"/>
          </a:p>
        </p:txBody>
      </p:sp>
      <p:sp>
        <p:nvSpPr>
          <p:cNvPr id="30" name="Rettangolo 29"/>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    Descrizione del Gruppo Pro-</a:t>
            </a:r>
            <a:r>
              <a:rPr lang="it-IT" sz="1400" b="1" dirty="0" err="1" smtClean="0">
                <a:solidFill>
                  <a:schemeClr val="bg1"/>
                </a:solidFill>
                <a:latin typeface="+mn-lt"/>
                <a:ea typeface="Gulim" pitchFamily="34" charset="-127"/>
              </a:rPr>
              <a:t>Gest</a:t>
            </a:r>
            <a:endParaRPr lang="it-IT" sz="1400" b="1" dirty="0">
              <a:solidFill>
                <a:schemeClr val="bg1"/>
              </a:solidFill>
              <a:latin typeface="+mn-lt"/>
              <a:ea typeface="Gulim" pitchFamily="34" charset="-127"/>
            </a:endParaRPr>
          </a:p>
        </p:txBody>
      </p:sp>
      <p:sp>
        <p:nvSpPr>
          <p:cNvPr id="33" name="Rettangolo 32"/>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34" name="Connettore 1 33"/>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35" name="Segnaposto contenuto 2"/>
          <p:cNvSpPr txBox="1">
            <a:spLocks/>
          </p:cNvSpPr>
          <p:nvPr/>
        </p:nvSpPr>
        <p:spPr>
          <a:xfrm>
            <a:off x="5283331" y="720237"/>
            <a:ext cx="3198065" cy="220137"/>
          </a:xfrm>
          <a:prstGeom prst="rect">
            <a:avLst/>
          </a:prstGeom>
          <a:ln>
            <a:noFill/>
          </a:ln>
        </p:spPr>
        <p:txBody>
          <a:bodyPr lIns="72000" tIns="36000" rIns="36000" bIns="36000" anchor="ctr"/>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2"/>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0" indent="0" algn="just">
              <a:spcBef>
                <a:spcPts val="1000"/>
              </a:spcBef>
              <a:buClr>
                <a:srgbClr val="0B2163"/>
              </a:buClr>
              <a:buNone/>
            </a:pPr>
            <a:r>
              <a:rPr lang="it-IT" sz="1400" b="1" dirty="0" smtClean="0">
                <a:solidFill>
                  <a:schemeClr val="bg1"/>
                </a:solidFill>
              </a:rPr>
              <a:t>Il Gruppo Pro-</a:t>
            </a:r>
            <a:r>
              <a:rPr lang="it-IT" sz="1400" b="1" dirty="0" err="1" smtClean="0">
                <a:solidFill>
                  <a:schemeClr val="bg1"/>
                </a:solidFill>
              </a:rPr>
              <a:t>Gest</a:t>
            </a:r>
            <a:r>
              <a:rPr lang="it-IT" sz="1400" b="1" dirty="0" smtClean="0">
                <a:solidFill>
                  <a:schemeClr val="bg1"/>
                </a:solidFill>
              </a:rPr>
              <a:t> in sintesi</a:t>
            </a:r>
            <a:endParaRPr lang="it-IT" sz="1400" b="1" dirty="0">
              <a:solidFill>
                <a:schemeClr val="bg1"/>
              </a:solidFill>
            </a:endParaRPr>
          </a:p>
        </p:txBody>
      </p:sp>
    </p:spTree>
    <p:extLst>
      <p:ext uri="{BB962C8B-B14F-4D97-AF65-F5344CB8AC3E}">
        <p14:creationId xmlns:p14="http://schemas.microsoft.com/office/powerpoint/2010/main" xmlns="" val="96232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Focus occupazionale del nuovo progetto</a:t>
            </a:r>
            <a:endParaRPr lang="it-IT" dirty="0">
              <a:solidFill>
                <a:srgbClr val="002060"/>
              </a:solidFill>
            </a:endParaRPr>
          </a:p>
        </p:txBody>
      </p:sp>
      <p:sp>
        <p:nvSpPr>
          <p:cNvPr id="38" name="Rettangolo 37"/>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Le implicazioni impiegatizie - INDOTTO</a:t>
            </a:r>
            <a:endParaRPr lang="it-IT" sz="1400" b="1" dirty="0">
              <a:solidFill>
                <a:schemeClr val="bg1"/>
              </a:solidFill>
              <a:latin typeface="+mn-lt"/>
              <a:ea typeface="Gulim" pitchFamily="34" charset="-127"/>
            </a:endParaRPr>
          </a:p>
        </p:txBody>
      </p:sp>
      <p:sp>
        <p:nvSpPr>
          <p:cNvPr id="39" name="Rettangolo 38"/>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40" name="Connettore 1 39"/>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pic>
        <p:nvPicPr>
          <p:cNvPr id="3" name="Immagine 2"/>
          <p:cNvPicPr>
            <a:picLocks noChangeAspect="1"/>
          </p:cNvPicPr>
          <p:nvPr/>
        </p:nvPicPr>
        <p:blipFill>
          <a:blip r:embed="rId2"/>
          <a:stretch>
            <a:fillRect/>
          </a:stretch>
        </p:blipFill>
        <p:spPr>
          <a:xfrm>
            <a:off x="897442" y="2713801"/>
            <a:ext cx="8484945" cy="1579314"/>
          </a:xfrm>
          <a:prstGeom prst="rect">
            <a:avLst/>
          </a:prstGeom>
        </p:spPr>
      </p:pic>
      <p:sp>
        <p:nvSpPr>
          <p:cNvPr id="63" name="Ovale 62"/>
          <p:cNvSpPr/>
          <p:nvPr/>
        </p:nvSpPr>
        <p:spPr bwMode="auto">
          <a:xfrm>
            <a:off x="1174157" y="2063084"/>
            <a:ext cx="1079192" cy="1080000"/>
          </a:xfrm>
          <a:prstGeom prst="ellipse">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ts val="0"/>
              </a:spcBef>
              <a:buClr>
                <a:schemeClr val="accent1"/>
              </a:buClr>
              <a:buSzPct val="85000"/>
              <a:buFont typeface="Wingdings" pitchFamily="2" charset="2"/>
              <a:buNone/>
              <a:tabLst>
                <a:tab pos="762000" algn="l"/>
              </a:tabLst>
            </a:pPr>
            <a:r>
              <a:rPr lang="it-IT" sz="2400" b="1" dirty="0" smtClean="0">
                <a:solidFill>
                  <a:schemeClr val="bg1"/>
                </a:solidFill>
                <a:latin typeface="+mn-lt"/>
                <a:ea typeface="Gulim" pitchFamily="34" charset="-127"/>
              </a:rPr>
              <a:t>30/40</a:t>
            </a:r>
          </a:p>
          <a:p>
            <a:pPr algn="ctr" defTabSz="762000" eaLnBrk="0" hangingPunct="0">
              <a:spcBef>
                <a:spcPts val="0"/>
              </a:spcBef>
              <a:buClr>
                <a:schemeClr val="accent1"/>
              </a:buClr>
              <a:buSzPct val="85000"/>
              <a:buFont typeface="Wingdings" pitchFamily="2" charset="2"/>
              <a:buNone/>
              <a:tabLst>
                <a:tab pos="762000" algn="l"/>
              </a:tabLst>
            </a:pPr>
            <a:r>
              <a:rPr lang="it-IT" sz="1050" b="1" dirty="0" smtClean="0">
                <a:solidFill>
                  <a:schemeClr val="bg1"/>
                </a:solidFill>
                <a:latin typeface="+mn-lt"/>
                <a:ea typeface="Gulim" pitchFamily="34" charset="-127"/>
              </a:rPr>
              <a:t>anni</a:t>
            </a:r>
            <a:endParaRPr lang="it-IT" sz="500" b="1" dirty="0">
              <a:solidFill>
                <a:schemeClr val="bg1"/>
              </a:solidFill>
              <a:latin typeface="+mn-lt"/>
              <a:ea typeface="Gulim" pitchFamily="34" charset="-127"/>
            </a:endParaRPr>
          </a:p>
        </p:txBody>
      </p:sp>
      <p:sp>
        <p:nvSpPr>
          <p:cNvPr id="64" name="CasellaDiTesto 63"/>
          <p:cNvSpPr txBox="1"/>
          <p:nvPr/>
        </p:nvSpPr>
        <p:spPr>
          <a:xfrm>
            <a:off x="2335936" y="2198158"/>
            <a:ext cx="2365460" cy="1031285"/>
          </a:xfrm>
          <a:prstGeom prst="rect">
            <a:avLst/>
          </a:prstGeom>
          <a:noFill/>
        </p:spPr>
        <p:txBody>
          <a:bodyPr wrap="square" lIns="36000" tIns="36000" rIns="36000" bIns="36000" rtlCol="0" anchor="t">
            <a:noAutofit/>
          </a:bodyPr>
          <a:lstStyle/>
          <a:p>
            <a:pPr algn="just"/>
            <a:r>
              <a:rPr lang="it-IT" sz="1400" dirty="0" smtClean="0">
                <a:latin typeface="Calibri (Corpo)"/>
              </a:rPr>
              <a:t>L’orizzonte temporale in cui un investimento di questo tipo sarà competitivo.  </a:t>
            </a:r>
            <a:endParaRPr lang="en-US" sz="1400" dirty="0">
              <a:latin typeface="Calibri (Corpo)"/>
            </a:endParaRPr>
          </a:p>
        </p:txBody>
      </p:sp>
      <p:sp>
        <p:nvSpPr>
          <p:cNvPr id="65" name="Ovale 64"/>
          <p:cNvSpPr/>
          <p:nvPr/>
        </p:nvSpPr>
        <p:spPr bwMode="auto">
          <a:xfrm>
            <a:off x="1112634" y="4276735"/>
            <a:ext cx="936000" cy="936000"/>
          </a:xfrm>
          <a:prstGeom prst="ellipse">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ts val="0"/>
              </a:spcBef>
              <a:buClr>
                <a:schemeClr val="accent1"/>
              </a:buClr>
              <a:buSzPct val="85000"/>
              <a:buFont typeface="Wingdings" pitchFamily="2" charset="2"/>
              <a:buNone/>
              <a:tabLst>
                <a:tab pos="762000" algn="l"/>
              </a:tabLst>
            </a:pPr>
            <a:r>
              <a:rPr lang="it-IT" sz="1800" b="1" dirty="0" smtClean="0">
                <a:solidFill>
                  <a:schemeClr val="bg1"/>
                </a:solidFill>
                <a:latin typeface="+mn-lt"/>
                <a:ea typeface="Gulim" pitchFamily="34" charset="-127"/>
              </a:rPr>
              <a:t>150/</a:t>
            </a:r>
          </a:p>
          <a:p>
            <a:pPr algn="ctr" defTabSz="762000" eaLnBrk="0" hangingPunct="0">
              <a:spcBef>
                <a:spcPts val="0"/>
              </a:spcBef>
              <a:buClr>
                <a:schemeClr val="accent1"/>
              </a:buClr>
              <a:buSzPct val="85000"/>
              <a:buFont typeface="Wingdings" pitchFamily="2" charset="2"/>
              <a:buNone/>
              <a:tabLst>
                <a:tab pos="762000" algn="l"/>
              </a:tabLst>
            </a:pPr>
            <a:r>
              <a:rPr lang="it-IT" sz="1800" b="1" dirty="0" smtClean="0">
                <a:solidFill>
                  <a:schemeClr val="bg1"/>
                </a:solidFill>
                <a:latin typeface="+mn-lt"/>
                <a:ea typeface="Gulim" pitchFamily="34" charset="-127"/>
              </a:rPr>
              <a:t>200</a:t>
            </a:r>
            <a:endParaRPr lang="it-IT" sz="300" b="1" dirty="0">
              <a:solidFill>
                <a:schemeClr val="bg1"/>
              </a:solidFill>
              <a:latin typeface="+mn-lt"/>
              <a:ea typeface="Gulim" pitchFamily="34" charset="-127"/>
            </a:endParaRPr>
          </a:p>
        </p:txBody>
      </p:sp>
      <p:sp>
        <p:nvSpPr>
          <p:cNvPr id="66" name="CasellaDiTesto 65"/>
          <p:cNvSpPr txBox="1"/>
          <p:nvPr/>
        </p:nvSpPr>
        <p:spPr>
          <a:xfrm>
            <a:off x="2157341" y="4291247"/>
            <a:ext cx="2849399" cy="939082"/>
          </a:xfrm>
          <a:prstGeom prst="rect">
            <a:avLst/>
          </a:prstGeom>
          <a:noFill/>
        </p:spPr>
        <p:txBody>
          <a:bodyPr wrap="square" lIns="36000" tIns="36000" rIns="36000" bIns="36000" rtlCol="0" anchor="t">
            <a:noAutofit/>
          </a:bodyPr>
          <a:lstStyle/>
          <a:p>
            <a:pPr algn="just"/>
            <a:r>
              <a:rPr lang="it-IT" sz="1400" dirty="0" smtClean="0">
                <a:latin typeface="Calibri (Corpo)"/>
              </a:rPr>
              <a:t>I lavoratori di aziende esterne che lavoreranno quotidianamente sul sito della cartiera e sul territorio mantovano.</a:t>
            </a:r>
            <a:endParaRPr lang="en-US" sz="1400" dirty="0">
              <a:latin typeface="Calibri (Corpo)"/>
            </a:endParaRPr>
          </a:p>
        </p:txBody>
      </p:sp>
      <p:sp>
        <p:nvSpPr>
          <p:cNvPr id="67" name="Ovale 66"/>
          <p:cNvSpPr/>
          <p:nvPr/>
        </p:nvSpPr>
        <p:spPr bwMode="auto">
          <a:xfrm>
            <a:off x="5347014" y="1852796"/>
            <a:ext cx="1008000" cy="1008000"/>
          </a:xfrm>
          <a:prstGeom prst="ellipse">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ts val="0"/>
              </a:spcBef>
              <a:buClr>
                <a:schemeClr val="accent1"/>
              </a:buClr>
              <a:buSzPct val="85000"/>
              <a:buFont typeface="Wingdings" pitchFamily="2" charset="2"/>
              <a:buNone/>
              <a:tabLst>
                <a:tab pos="762000" algn="l"/>
              </a:tabLst>
            </a:pPr>
            <a:r>
              <a:rPr lang="it-IT" sz="1800" b="1" dirty="0" smtClean="0">
                <a:solidFill>
                  <a:schemeClr val="bg1"/>
                </a:solidFill>
                <a:latin typeface="+mn-lt"/>
                <a:ea typeface="Gulim" pitchFamily="34" charset="-127"/>
              </a:rPr>
              <a:t>350/</a:t>
            </a:r>
          </a:p>
          <a:p>
            <a:pPr algn="ctr" defTabSz="762000" eaLnBrk="0" hangingPunct="0">
              <a:spcBef>
                <a:spcPts val="0"/>
              </a:spcBef>
              <a:buClr>
                <a:schemeClr val="accent1"/>
              </a:buClr>
              <a:buSzPct val="85000"/>
              <a:buFont typeface="Wingdings" pitchFamily="2" charset="2"/>
              <a:buNone/>
              <a:tabLst>
                <a:tab pos="762000" algn="l"/>
              </a:tabLst>
            </a:pPr>
            <a:r>
              <a:rPr lang="it-IT" sz="1800" b="1" dirty="0" smtClean="0">
                <a:solidFill>
                  <a:schemeClr val="bg1"/>
                </a:solidFill>
                <a:latin typeface="+mn-lt"/>
                <a:ea typeface="Gulim" pitchFamily="34" charset="-127"/>
              </a:rPr>
              <a:t>450</a:t>
            </a:r>
            <a:endParaRPr lang="it-IT" sz="300" b="1" dirty="0">
              <a:solidFill>
                <a:schemeClr val="bg1"/>
              </a:solidFill>
              <a:latin typeface="+mn-lt"/>
              <a:ea typeface="Gulim" pitchFamily="34" charset="-127"/>
            </a:endParaRPr>
          </a:p>
        </p:txBody>
      </p:sp>
      <p:sp>
        <p:nvSpPr>
          <p:cNvPr id="68" name="CasellaDiTesto 67"/>
          <p:cNvSpPr txBox="1"/>
          <p:nvPr/>
        </p:nvSpPr>
        <p:spPr>
          <a:xfrm>
            <a:off x="6496383" y="1921714"/>
            <a:ext cx="2543642" cy="939082"/>
          </a:xfrm>
          <a:prstGeom prst="rect">
            <a:avLst/>
          </a:prstGeom>
          <a:noFill/>
        </p:spPr>
        <p:txBody>
          <a:bodyPr wrap="square" lIns="36000" tIns="36000" rIns="36000" bIns="36000" rtlCol="0" anchor="t">
            <a:noAutofit/>
          </a:bodyPr>
          <a:lstStyle/>
          <a:p>
            <a:pPr algn="just"/>
            <a:r>
              <a:rPr lang="it-IT" sz="1400" dirty="0" smtClean="0">
                <a:latin typeface="Calibri (Corpo)"/>
              </a:rPr>
              <a:t>Gli operai al lavoro per i primi 18/24 mesi addetti al montaggio e smontaggio degli impianti.</a:t>
            </a:r>
            <a:endParaRPr lang="en-US" sz="1400" dirty="0">
              <a:latin typeface="Calibri (Corpo)"/>
            </a:endParaRPr>
          </a:p>
        </p:txBody>
      </p:sp>
      <p:sp>
        <p:nvSpPr>
          <p:cNvPr id="69" name="Ovale 68"/>
          <p:cNvSpPr/>
          <p:nvPr/>
        </p:nvSpPr>
        <p:spPr bwMode="auto">
          <a:xfrm>
            <a:off x="6375227" y="4131750"/>
            <a:ext cx="720000" cy="720000"/>
          </a:xfrm>
          <a:prstGeom prst="ellipse">
            <a:avLst/>
          </a:prstGeom>
          <a:gradFill>
            <a:gsLst>
              <a:gs pos="0">
                <a:srgbClr val="002060">
                  <a:alpha val="50000"/>
                </a:srgbClr>
              </a:gs>
              <a:gs pos="50000">
                <a:srgbClr val="002060"/>
              </a:gs>
              <a:gs pos="100000">
                <a:srgbClr val="0070C0"/>
              </a:gs>
            </a:gsLst>
            <a:lin ang="5400000" scaled="0"/>
          </a:gradFill>
          <a:ln w="12700">
            <a:noFill/>
            <a:miter lim="800000"/>
            <a:headEnd type="none" w="sm" len="sm"/>
            <a:tailEnd type="none" w="sm" len="sm"/>
          </a:ln>
          <a:effectLst>
            <a:outerShdw blurRad="50800" dist="38100" dir="18900000" algn="bl" rotWithShape="0">
              <a:prstClr val="black">
                <a:alpha val="40000"/>
              </a:prstClr>
            </a:outerShdw>
          </a:effectLst>
        </p:spPr>
        <p:txBody>
          <a:bodyPr wrap="square" lIns="0" tIns="36000" rIns="0" bIns="36000" rtlCol="0" anchor="ctr">
            <a:noAutofit/>
          </a:bodyPr>
          <a:lstStyle/>
          <a:p>
            <a:pPr algn="ctr" defTabSz="762000" eaLnBrk="0" hangingPunct="0">
              <a:spcBef>
                <a:spcPts val="0"/>
              </a:spcBef>
              <a:buClr>
                <a:schemeClr val="accent1"/>
              </a:buClr>
              <a:buSzPct val="85000"/>
              <a:buFont typeface="Wingdings" pitchFamily="2" charset="2"/>
              <a:buNone/>
              <a:tabLst>
                <a:tab pos="762000" algn="l"/>
              </a:tabLst>
            </a:pPr>
            <a:r>
              <a:rPr lang="it-IT" sz="1800" b="1" dirty="0" smtClean="0">
                <a:solidFill>
                  <a:schemeClr val="bg1"/>
                </a:solidFill>
                <a:latin typeface="+mn-lt"/>
                <a:ea typeface="Gulim" pitchFamily="34" charset="-127"/>
              </a:rPr>
              <a:t>150</a:t>
            </a:r>
            <a:endParaRPr lang="it-IT" sz="300" b="1" dirty="0">
              <a:solidFill>
                <a:schemeClr val="bg1"/>
              </a:solidFill>
              <a:latin typeface="+mn-lt"/>
              <a:ea typeface="Gulim" pitchFamily="34" charset="-127"/>
            </a:endParaRPr>
          </a:p>
        </p:txBody>
      </p:sp>
      <p:sp>
        <p:nvSpPr>
          <p:cNvPr id="70" name="CasellaDiTesto 69"/>
          <p:cNvSpPr txBox="1"/>
          <p:nvPr/>
        </p:nvSpPr>
        <p:spPr>
          <a:xfrm>
            <a:off x="5883046" y="4916796"/>
            <a:ext cx="3243701" cy="939082"/>
          </a:xfrm>
          <a:prstGeom prst="rect">
            <a:avLst/>
          </a:prstGeom>
          <a:noFill/>
        </p:spPr>
        <p:txBody>
          <a:bodyPr wrap="square" lIns="36000" tIns="36000" rIns="36000" bIns="36000" rtlCol="0" anchor="t">
            <a:noAutofit/>
          </a:bodyPr>
          <a:lstStyle/>
          <a:p>
            <a:pPr algn="just"/>
            <a:r>
              <a:rPr lang="it-IT" sz="1400" dirty="0" smtClean="0">
                <a:latin typeface="Calibri (Corpo)"/>
              </a:rPr>
              <a:t>Gli addetti (tecnologi internazionali) che durante lo start up seguiranno la fase di messa a regime degli impianti per almeno un anno dopo l’avviamento.</a:t>
            </a:r>
            <a:endParaRPr lang="en-US" sz="1400" dirty="0">
              <a:latin typeface="Calibri (Corpo)"/>
            </a:endParaRPr>
          </a:p>
        </p:txBody>
      </p:sp>
      <p:sp>
        <p:nvSpPr>
          <p:cNvPr id="15" name="Segnaposto contenuto 2"/>
          <p:cNvSpPr>
            <a:spLocks noGrp="1"/>
          </p:cNvSpPr>
          <p:nvPr>
            <p:ph sz="quarter" idx="11"/>
          </p:nvPr>
        </p:nvSpPr>
        <p:spPr>
          <a:xfrm>
            <a:off x="700650" y="982767"/>
            <a:ext cx="8752350" cy="435245"/>
          </a:xfrm>
        </p:spPr>
        <p:txBody>
          <a:bodyPr lIns="72000" tIns="36000" rIns="36000" bIns="36000"/>
          <a:lstStyle/>
          <a:p>
            <a:pPr algn="just">
              <a:spcBef>
                <a:spcPts val="1000"/>
              </a:spcBef>
              <a:buClr>
                <a:srgbClr val="0B2163"/>
              </a:buClr>
            </a:pPr>
            <a:r>
              <a:rPr lang="it-IT" dirty="0" smtClean="0">
                <a:latin typeface="Calibri (Corpo)"/>
              </a:rPr>
              <a:t>Oltre ai benefici diretti, esaminati nella slide precedente, l’investimento del Gruppo Pro-</a:t>
            </a:r>
            <a:r>
              <a:rPr lang="it-IT" dirty="0" err="1" smtClean="0">
                <a:latin typeface="Calibri (Corpo)"/>
              </a:rPr>
              <a:t>Gest</a:t>
            </a:r>
            <a:r>
              <a:rPr lang="it-IT" dirty="0" smtClean="0">
                <a:latin typeface="Calibri (Corpo)"/>
              </a:rPr>
              <a:t> nella cartiera di Mantova avrà ricadute importanti sull’intero indotto del territorio mantovano. </a:t>
            </a:r>
          </a:p>
        </p:txBody>
      </p:sp>
    </p:spTree>
    <p:extLst>
      <p:ext uri="{BB962C8B-B14F-4D97-AF65-F5344CB8AC3E}">
        <p14:creationId xmlns:p14="http://schemas.microsoft.com/office/powerpoint/2010/main" xmlns="" val="2342225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egnaposto contenuto 2"/>
          <p:cNvSpPr txBox="1">
            <a:spLocks/>
          </p:cNvSpPr>
          <p:nvPr/>
        </p:nvSpPr>
        <p:spPr>
          <a:xfrm>
            <a:off x="700650" y="994807"/>
            <a:ext cx="8763498" cy="440745"/>
          </a:xfrm>
          <a:prstGeom prst="rect">
            <a:avLst/>
          </a:prstGeom>
        </p:spPr>
        <p:txBody>
          <a:bodyPr lIns="72000" tIns="36000" rIns="36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9"/>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177800" indent="-177800" algn="just">
              <a:spcBef>
                <a:spcPts val="1000"/>
              </a:spcBef>
              <a:buClr>
                <a:srgbClr val="0B2163"/>
              </a:buClr>
              <a:buSzPct val="85000"/>
              <a:buFont typeface="Wingdings" pitchFamily="2" charset="2"/>
              <a:buChar char="n"/>
              <a:defRPr/>
            </a:pPr>
            <a:r>
              <a:rPr lang="it-IT" dirty="0" smtClean="0">
                <a:latin typeface="Calibri (Corpo)"/>
              </a:rPr>
              <a:t>Il programma di lavori per la realizzazione dell’investimento nella cartiera di Mantova si concentra sostanzialmente nell’intero anno 2016. In particolare si riportano quali saranno le tappe principali:</a:t>
            </a:r>
          </a:p>
        </p:txBody>
      </p:sp>
      <p:sp>
        <p:nvSpPr>
          <p:cNvPr id="67" name="Rettangolo 66"/>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Cronoprogramma</a:t>
            </a:r>
            <a:endParaRPr lang="it-IT" sz="1400" b="1" dirty="0">
              <a:solidFill>
                <a:schemeClr val="bg1"/>
              </a:solidFill>
              <a:latin typeface="+mn-lt"/>
              <a:ea typeface="Gulim" pitchFamily="34" charset="-127"/>
            </a:endParaRPr>
          </a:p>
        </p:txBody>
      </p:sp>
      <p:sp>
        <p:nvSpPr>
          <p:cNvPr id="68" name="Rettangolo 67"/>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69" name="Connettore 1 68"/>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60" name="CasellaDiTesto 59"/>
          <p:cNvSpPr txBox="1"/>
          <p:nvPr/>
        </p:nvSpPr>
        <p:spPr>
          <a:xfrm>
            <a:off x="733296" y="5531171"/>
            <a:ext cx="8730851" cy="648000"/>
          </a:xfrm>
          <a:prstGeom prst="rect">
            <a:avLst/>
          </a:prstGeom>
          <a:solidFill>
            <a:schemeClr val="accent5">
              <a:lumMod val="20000"/>
              <a:lumOff val="80000"/>
            </a:schemeClr>
          </a:solidFill>
          <a:ln>
            <a:solidFill>
              <a:srgbClr val="0B2163"/>
            </a:solidFill>
          </a:ln>
          <a:effectLst>
            <a:outerShdw blurRad="50800" dist="38100" dir="18900000" algn="bl" rotWithShape="0">
              <a:prstClr val="black">
                <a:alpha val="40000"/>
              </a:prstClr>
            </a:outerShdw>
          </a:effectLst>
        </p:spPr>
        <p:txBody>
          <a:bodyPr wrap="square" lIns="36000" tIns="36000" rIns="36000" bIns="36000" rtlCol="0" anchor="ctr" anchorCtr="0">
            <a:noAutofit/>
          </a:bodyPr>
          <a:lstStyle/>
          <a:p>
            <a:pPr algn="ctr"/>
            <a:r>
              <a:rPr lang="it-IT" sz="1600" b="1" dirty="0" smtClean="0">
                <a:latin typeface="+mn-lt"/>
              </a:rPr>
              <a:t>La messa in funzione dell’impianto è subordinata all’ottenimento delle autorizzazioni necessarie.</a:t>
            </a:r>
            <a:endParaRPr lang="it-IT" sz="1600" b="1" dirty="0">
              <a:latin typeface="+mn-lt"/>
            </a:endParaRPr>
          </a:p>
        </p:txBody>
      </p:sp>
      <p:sp>
        <p:nvSpPr>
          <p:cNvPr id="30" name="Freeform 23"/>
          <p:cNvSpPr>
            <a:spLocks noChangeAspect="1"/>
          </p:cNvSpPr>
          <p:nvPr/>
        </p:nvSpPr>
        <p:spPr bwMode="gray">
          <a:xfrm>
            <a:off x="2445461" y="1732267"/>
            <a:ext cx="1839185" cy="1612012"/>
          </a:xfrm>
          <a:custGeom>
            <a:avLst/>
            <a:gdLst>
              <a:gd name="T0" fmla="*/ 690 w 1017"/>
              <a:gd name="T1" fmla="*/ 289 h 850"/>
              <a:gd name="T2" fmla="*/ 567 w 1017"/>
              <a:gd name="T3" fmla="*/ 499 h 850"/>
              <a:gd name="T4" fmla="*/ 342 w 1017"/>
              <a:gd name="T5" fmla="*/ 576 h 850"/>
              <a:gd name="T6" fmla="*/ 275 w 1017"/>
              <a:gd name="T7" fmla="*/ 520 h 850"/>
              <a:gd name="T8" fmla="*/ 160 w 1017"/>
              <a:gd name="T9" fmla="*/ 468 h 850"/>
              <a:gd name="T10" fmla="*/ 4 w 1017"/>
              <a:gd name="T11" fmla="*/ 450 h 850"/>
              <a:gd name="T12" fmla="*/ 87 w 1017"/>
              <a:gd name="T13" fmla="*/ 228 h 850"/>
              <a:gd name="T14" fmla="*/ 0 w 1017"/>
              <a:gd name="T15" fmla="*/ 1 h 850"/>
              <a:gd name="T16" fmla="*/ 112 w 1017"/>
              <a:gd name="T17" fmla="*/ 4 h 850"/>
              <a:gd name="T18" fmla="*/ 214 w 1017"/>
              <a:gd name="T19" fmla="*/ 18 h 850"/>
              <a:gd name="T20" fmla="*/ 371 w 1017"/>
              <a:gd name="T21" fmla="*/ 66 h 850"/>
              <a:gd name="T22" fmla="*/ 503 w 1017"/>
              <a:gd name="T23" fmla="*/ 133 h 850"/>
              <a:gd name="T24" fmla="*/ 625 w 1017"/>
              <a:gd name="T25" fmla="*/ 225 h 850"/>
              <a:gd name="T26" fmla="*/ 690 w 1017"/>
              <a:gd name="T27" fmla="*/ 289 h 8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7" h="850">
                <a:moveTo>
                  <a:pt x="1017" y="427"/>
                </a:moveTo>
                <a:cubicBezTo>
                  <a:pt x="927" y="579"/>
                  <a:pt x="884" y="655"/>
                  <a:pt x="836" y="736"/>
                </a:cubicBezTo>
                <a:cubicBezTo>
                  <a:pt x="744" y="769"/>
                  <a:pt x="669" y="794"/>
                  <a:pt x="504" y="850"/>
                </a:cubicBezTo>
                <a:cubicBezTo>
                  <a:pt x="453" y="802"/>
                  <a:pt x="441" y="792"/>
                  <a:pt x="405" y="768"/>
                </a:cubicBezTo>
                <a:cubicBezTo>
                  <a:pt x="370" y="745"/>
                  <a:pt x="293" y="709"/>
                  <a:pt x="236" y="691"/>
                </a:cubicBezTo>
                <a:cubicBezTo>
                  <a:pt x="179" y="673"/>
                  <a:pt x="96" y="665"/>
                  <a:pt x="6" y="664"/>
                </a:cubicBezTo>
                <a:cubicBezTo>
                  <a:pt x="123" y="346"/>
                  <a:pt x="11" y="654"/>
                  <a:pt x="128" y="336"/>
                </a:cubicBezTo>
                <a:cubicBezTo>
                  <a:pt x="5" y="12"/>
                  <a:pt x="122" y="322"/>
                  <a:pt x="0" y="1"/>
                </a:cubicBezTo>
                <a:cubicBezTo>
                  <a:pt x="54" y="0"/>
                  <a:pt x="112" y="2"/>
                  <a:pt x="165" y="6"/>
                </a:cubicBezTo>
                <a:cubicBezTo>
                  <a:pt x="218" y="10"/>
                  <a:pt x="280" y="21"/>
                  <a:pt x="316" y="27"/>
                </a:cubicBezTo>
                <a:cubicBezTo>
                  <a:pt x="352" y="33"/>
                  <a:pt x="500" y="78"/>
                  <a:pt x="547" y="98"/>
                </a:cubicBezTo>
                <a:cubicBezTo>
                  <a:pt x="594" y="118"/>
                  <a:pt x="678" y="157"/>
                  <a:pt x="741" y="196"/>
                </a:cubicBezTo>
                <a:cubicBezTo>
                  <a:pt x="804" y="235"/>
                  <a:pt x="889" y="303"/>
                  <a:pt x="921" y="332"/>
                </a:cubicBezTo>
                <a:cubicBezTo>
                  <a:pt x="953" y="361"/>
                  <a:pt x="971" y="375"/>
                  <a:pt x="1017" y="427"/>
                </a:cubicBezTo>
                <a:close/>
              </a:path>
            </a:pathLst>
          </a:custGeom>
          <a:solidFill>
            <a:srgbClr val="0B2163"/>
          </a:solidFill>
          <a:ln w="12700"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it-IT" sz="1400">
              <a:solidFill>
                <a:schemeClr val="bg1"/>
              </a:solidFill>
              <a:latin typeface="+mn-lt"/>
            </a:endParaRPr>
          </a:p>
        </p:txBody>
      </p:sp>
      <p:sp>
        <p:nvSpPr>
          <p:cNvPr id="39" name="Pentagono 38"/>
          <p:cNvSpPr/>
          <p:nvPr/>
        </p:nvSpPr>
        <p:spPr bwMode="auto">
          <a:xfrm>
            <a:off x="856941" y="1731622"/>
            <a:ext cx="1870907" cy="1260000"/>
          </a:xfrm>
          <a:prstGeom prst="homePlate">
            <a:avLst>
              <a:gd name="adj" fmla="val 18773"/>
            </a:avLst>
          </a:prstGeom>
          <a:solidFill>
            <a:srgbClr val="0B2163"/>
          </a:solidFill>
          <a:ln w="12700">
            <a:solidFill>
              <a:schemeClr val="bg1"/>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latin typeface="+mn-lt"/>
              <a:ea typeface="Gulim" pitchFamily="34" charset="-127"/>
            </a:endParaRPr>
          </a:p>
        </p:txBody>
      </p:sp>
      <p:sp>
        <p:nvSpPr>
          <p:cNvPr id="43" name="Rectangle 30"/>
          <p:cNvSpPr>
            <a:spLocks noChangeAspect="1" noChangeArrowheads="1"/>
          </p:cNvSpPr>
          <p:nvPr>
            <p:custDataLst>
              <p:tags r:id="rId1"/>
            </p:custDataLst>
          </p:nvPr>
        </p:nvSpPr>
        <p:spPr bwMode="gray">
          <a:xfrm>
            <a:off x="1185845" y="1840305"/>
            <a:ext cx="1048176" cy="1017971"/>
          </a:xfrm>
          <a:prstGeom prst="rect">
            <a:avLst/>
          </a:prstGeom>
          <a:solidFill>
            <a:srgbClr val="0B2163"/>
          </a:solidFill>
          <a:ln>
            <a:noFill/>
          </a:ln>
          <a:effectLst/>
          <a:extLst>
            <a:ext uri="{91240B29-F687-4F45-9708-019B960494DF}">
              <a14:hiddenLine xmlns:a14="http://schemas.microsoft.com/office/drawing/2010/main" xmlns="" w="12700">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1">
            <a:spAutoFit/>
          </a:bodyPr>
          <a:lstStyle>
            <a:lvl1pPr defTabSz="787400">
              <a:defRPr sz="1000">
                <a:solidFill>
                  <a:schemeClr val="tx1"/>
                </a:solidFill>
                <a:latin typeface="Arial" charset="0"/>
              </a:defRPr>
            </a:lvl1pPr>
            <a:lvl2pPr marL="742950" indent="-285750" defTabSz="787400">
              <a:defRPr sz="1000">
                <a:solidFill>
                  <a:schemeClr val="tx1"/>
                </a:solidFill>
                <a:latin typeface="Arial" charset="0"/>
              </a:defRPr>
            </a:lvl2pPr>
            <a:lvl3pPr marL="1143000" indent="-228600" defTabSz="787400">
              <a:defRPr sz="1000">
                <a:solidFill>
                  <a:schemeClr val="tx1"/>
                </a:solidFill>
                <a:latin typeface="Arial" charset="0"/>
              </a:defRPr>
            </a:lvl3pPr>
            <a:lvl4pPr marL="1600200" indent="-228600" defTabSz="787400">
              <a:defRPr sz="1000">
                <a:solidFill>
                  <a:schemeClr val="tx1"/>
                </a:solidFill>
                <a:latin typeface="Arial" charset="0"/>
              </a:defRPr>
            </a:lvl4pPr>
            <a:lvl5pPr marL="2057400" indent="-228600" defTabSz="787400">
              <a:defRPr sz="1000">
                <a:solidFill>
                  <a:schemeClr val="tx1"/>
                </a:solidFill>
                <a:latin typeface="Arial" charset="0"/>
              </a:defRPr>
            </a:lvl5pPr>
            <a:lvl6pPr marL="2514600" indent="-228600" defTabSz="787400" eaLnBrk="0" fontAlgn="base" hangingPunct="0">
              <a:spcBef>
                <a:spcPct val="50000"/>
              </a:spcBef>
              <a:spcAft>
                <a:spcPct val="0"/>
              </a:spcAft>
              <a:defRPr sz="1000">
                <a:solidFill>
                  <a:schemeClr val="tx1"/>
                </a:solidFill>
                <a:latin typeface="Arial" charset="0"/>
              </a:defRPr>
            </a:lvl6pPr>
            <a:lvl7pPr marL="2971800" indent="-228600" defTabSz="787400" eaLnBrk="0" fontAlgn="base" hangingPunct="0">
              <a:spcBef>
                <a:spcPct val="50000"/>
              </a:spcBef>
              <a:spcAft>
                <a:spcPct val="0"/>
              </a:spcAft>
              <a:defRPr sz="1000">
                <a:solidFill>
                  <a:schemeClr val="tx1"/>
                </a:solidFill>
                <a:latin typeface="Arial" charset="0"/>
              </a:defRPr>
            </a:lvl7pPr>
            <a:lvl8pPr marL="3429000" indent="-228600" defTabSz="787400" eaLnBrk="0" fontAlgn="base" hangingPunct="0">
              <a:spcBef>
                <a:spcPct val="50000"/>
              </a:spcBef>
              <a:spcAft>
                <a:spcPct val="0"/>
              </a:spcAft>
              <a:defRPr sz="1000">
                <a:solidFill>
                  <a:schemeClr val="tx1"/>
                </a:solidFill>
                <a:latin typeface="Arial" charset="0"/>
              </a:defRPr>
            </a:lvl8pPr>
            <a:lvl9pPr marL="3886200" indent="-228600" defTabSz="787400" eaLnBrk="0" fontAlgn="base" hangingPunct="0">
              <a:spcBef>
                <a:spcPct val="50000"/>
              </a:spcBef>
              <a:spcAft>
                <a:spcPct val="0"/>
              </a:spcAft>
              <a:defRPr sz="1000">
                <a:solidFill>
                  <a:schemeClr val="tx1"/>
                </a:solidFill>
                <a:latin typeface="Arial" charset="0"/>
              </a:defRPr>
            </a:lvl9pPr>
          </a:lstStyle>
          <a:p>
            <a:pPr algn="ctr">
              <a:lnSpc>
                <a:spcPct val="105000"/>
              </a:lnSpc>
              <a:spcBef>
                <a:spcPct val="80000"/>
              </a:spcBef>
            </a:pPr>
            <a:r>
              <a:rPr lang="it-IT" altLang="it-IT" sz="1050" b="1" dirty="0" smtClean="0">
                <a:solidFill>
                  <a:schemeClr val="bg1"/>
                </a:solidFill>
                <a:latin typeface="+mn-lt"/>
              </a:rPr>
              <a:t>Definizione dell’ordine della nuova macchina continua per la cartiera di Mantova</a:t>
            </a:r>
            <a:endParaRPr lang="it-IT" altLang="it-IT" sz="1050" b="1" dirty="0">
              <a:solidFill>
                <a:schemeClr val="bg1"/>
              </a:solidFill>
              <a:latin typeface="+mn-lt"/>
            </a:endParaRPr>
          </a:p>
        </p:txBody>
      </p:sp>
      <p:sp>
        <p:nvSpPr>
          <p:cNvPr id="50" name="Freeform 23"/>
          <p:cNvSpPr>
            <a:spLocks noChangeAspect="1"/>
          </p:cNvSpPr>
          <p:nvPr/>
        </p:nvSpPr>
        <p:spPr bwMode="gray">
          <a:xfrm rot="3457686" flipV="1">
            <a:off x="3295171" y="3092283"/>
            <a:ext cx="2639647" cy="1600199"/>
          </a:xfrm>
          <a:custGeom>
            <a:avLst/>
            <a:gdLst>
              <a:gd name="T0" fmla="*/ 690 w 1017"/>
              <a:gd name="T1" fmla="*/ 289 h 850"/>
              <a:gd name="T2" fmla="*/ 567 w 1017"/>
              <a:gd name="T3" fmla="*/ 499 h 850"/>
              <a:gd name="T4" fmla="*/ 342 w 1017"/>
              <a:gd name="T5" fmla="*/ 576 h 850"/>
              <a:gd name="T6" fmla="*/ 275 w 1017"/>
              <a:gd name="T7" fmla="*/ 520 h 850"/>
              <a:gd name="T8" fmla="*/ 160 w 1017"/>
              <a:gd name="T9" fmla="*/ 468 h 850"/>
              <a:gd name="T10" fmla="*/ 4 w 1017"/>
              <a:gd name="T11" fmla="*/ 450 h 850"/>
              <a:gd name="T12" fmla="*/ 87 w 1017"/>
              <a:gd name="T13" fmla="*/ 228 h 850"/>
              <a:gd name="T14" fmla="*/ 0 w 1017"/>
              <a:gd name="T15" fmla="*/ 1 h 850"/>
              <a:gd name="T16" fmla="*/ 112 w 1017"/>
              <a:gd name="T17" fmla="*/ 4 h 850"/>
              <a:gd name="T18" fmla="*/ 214 w 1017"/>
              <a:gd name="T19" fmla="*/ 18 h 850"/>
              <a:gd name="T20" fmla="*/ 371 w 1017"/>
              <a:gd name="T21" fmla="*/ 66 h 850"/>
              <a:gd name="T22" fmla="*/ 503 w 1017"/>
              <a:gd name="T23" fmla="*/ 133 h 850"/>
              <a:gd name="T24" fmla="*/ 625 w 1017"/>
              <a:gd name="T25" fmla="*/ 225 h 850"/>
              <a:gd name="T26" fmla="*/ 690 w 1017"/>
              <a:gd name="T27" fmla="*/ 289 h 8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7" h="850">
                <a:moveTo>
                  <a:pt x="1017" y="427"/>
                </a:moveTo>
                <a:cubicBezTo>
                  <a:pt x="927" y="579"/>
                  <a:pt x="884" y="655"/>
                  <a:pt x="836" y="736"/>
                </a:cubicBezTo>
                <a:cubicBezTo>
                  <a:pt x="744" y="769"/>
                  <a:pt x="669" y="794"/>
                  <a:pt x="504" y="850"/>
                </a:cubicBezTo>
                <a:cubicBezTo>
                  <a:pt x="453" y="802"/>
                  <a:pt x="441" y="792"/>
                  <a:pt x="405" y="768"/>
                </a:cubicBezTo>
                <a:cubicBezTo>
                  <a:pt x="370" y="745"/>
                  <a:pt x="293" y="709"/>
                  <a:pt x="236" y="691"/>
                </a:cubicBezTo>
                <a:cubicBezTo>
                  <a:pt x="179" y="673"/>
                  <a:pt x="96" y="665"/>
                  <a:pt x="6" y="664"/>
                </a:cubicBezTo>
                <a:cubicBezTo>
                  <a:pt x="123" y="346"/>
                  <a:pt x="11" y="654"/>
                  <a:pt x="128" y="336"/>
                </a:cubicBezTo>
                <a:cubicBezTo>
                  <a:pt x="5" y="12"/>
                  <a:pt x="122" y="322"/>
                  <a:pt x="0" y="1"/>
                </a:cubicBezTo>
                <a:cubicBezTo>
                  <a:pt x="54" y="0"/>
                  <a:pt x="112" y="2"/>
                  <a:pt x="165" y="6"/>
                </a:cubicBezTo>
                <a:cubicBezTo>
                  <a:pt x="218" y="10"/>
                  <a:pt x="280" y="21"/>
                  <a:pt x="316" y="27"/>
                </a:cubicBezTo>
                <a:cubicBezTo>
                  <a:pt x="352" y="33"/>
                  <a:pt x="500" y="78"/>
                  <a:pt x="547" y="98"/>
                </a:cubicBezTo>
                <a:cubicBezTo>
                  <a:pt x="594" y="118"/>
                  <a:pt x="678" y="157"/>
                  <a:pt x="741" y="196"/>
                </a:cubicBezTo>
                <a:cubicBezTo>
                  <a:pt x="804" y="235"/>
                  <a:pt x="889" y="303"/>
                  <a:pt x="921" y="332"/>
                </a:cubicBezTo>
                <a:cubicBezTo>
                  <a:pt x="953" y="361"/>
                  <a:pt x="971" y="375"/>
                  <a:pt x="1017" y="427"/>
                </a:cubicBezTo>
                <a:close/>
              </a:path>
            </a:pathLst>
          </a:custGeom>
          <a:solidFill>
            <a:srgbClr val="0B2163"/>
          </a:solidFill>
          <a:ln w="12700"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it-IT" sz="1400">
              <a:solidFill>
                <a:schemeClr val="bg1"/>
              </a:solidFill>
              <a:latin typeface="+mn-lt"/>
            </a:endParaRPr>
          </a:p>
        </p:txBody>
      </p:sp>
      <p:sp>
        <p:nvSpPr>
          <p:cNvPr id="51" name="Rectangle 30"/>
          <p:cNvSpPr>
            <a:spLocks noChangeAspect="1" noChangeArrowheads="1"/>
          </p:cNvSpPr>
          <p:nvPr>
            <p:custDataLst>
              <p:tags r:id="rId2"/>
            </p:custDataLst>
          </p:nvPr>
        </p:nvSpPr>
        <p:spPr bwMode="gray">
          <a:xfrm>
            <a:off x="2800438" y="2120371"/>
            <a:ext cx="933198" cy="848309"/>
          </a:xfrm>
          <a:prstGeom prst="rect">
            <a:avLst/>
          </a:prstGeom>
          <a:solidFill>
            <a:srgbClr val="0B2163"/>
          </a:solidFill>
          <a:ln>
            <a:noFill/>
          </a:ln>
          <a:effectLst/>
          <a:extLst>
            <a:ext uri="{91240B29-F687-4F45-9708-019B960494DF}">
              <a14:hiddenLine xmlns:a14="http://schemas.microsoft.com/office/drawing/2010/main" xmlns="" w="12700">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1">
            <a:spAutoFit/>
          </a:bodyPr>
          <a:lstStyle>
            <a:lvl1pPr defTabSz="787400">
              <a:defRPr sz="1000">
                <a:solidFill>
                  <a:schemeClr val="tx1"/>
                </a:solidFill>
                <a:latin typeface="Arial" charset="0"/>
              </a:defRPr>
            </a:lvl1pPr>
            <a:lvl2pPr marL="742950" indent="-285750" defTabSz="787400">
              <a:defRPr sz="1000">
                <a:solidFill>
                  <a:schemeClr val="tx1"/>
                </a:solidFill>
                <a:latin typeface="Arial" charset="0"/>
              </a:defRPr>
            </a:lvl2pPr>
            <a:lvl3pPr marL="1143000" indent="-228600" defTabSz="787400">
              <a:defRPr sz="1000">
                <a:solidFill>
                  <a:schemeClr val="tx1"/>
                </a:solidFill>
                <a:latin typeface="Arial" charset="0"/>
              </a:defRPr>
            </a:lvl3pPr>
            <a:lvl4pPr marL="1600200" indent="-228600" defTabSz="787400">
              <a:defRPr sz="1000">
                <a:solidFill>
                  <a:schemeClr val="tx1"/>
                </a:solidFill>
                <a:latin typeface="Arial" charset="0"/>
              </a:defRPr>
            </a:lvl4pPr>
            <a:lvl5pPr marL="2057400" indent="-228600" defTabSz="787400">
              <a:defRPr sz="1000">
                <a:solidFill>
                  <a:schemeClr val="tx1"/>
                </a:solidFill>
                <a:latin typeface="Arial" charset="0"/>
              </a:defRPr>
            </a:lvl5pPr>
            <a:lvl6pPr marL="2514600" indent="-228600" defTabSz="787400" eaLnBrk="0" fontAlgn="base" hangingPunct="0">
              <a:spcBef>
                <a:spcPct val="50000"/>
              </a:spcBef>
              <a:spcAft>
                <a:spcPct val="0"/>
              </a:spcAft>
              <a:defRPr sz="1000">
                <a:solidFill>
                  <a:schemeClr val="tx1"/>
                </a:solidFill>
                <a:latin typeface="Arial" charset="0"/>
              </a:defRPr>
            </a:lvl6pPr>
            <a:lvl7pPr marL="2971800" indent="-228600" defTabSz="787400" eaLnBrk="0" fontAlgn="base" hangingPunct="0">
              <a:spcBef>
                <a:spcPct val="50000"/>
              </a:spcBef>
              <a:spcAft>
                <a:spcPct val="0"/>
              </a:spcAft>
              <a:defRPr sz="1000">
                <a:solidFill>
                  <a:schemeClr val="tx1"/>
                </a:solidFill>
                <a:latin typeface="Arial" charset="0"/>
              </a:defRPr>
            </a:lvl7pPr>
            <a:lvl8pPr marL="3429000" indent="-228600" defTabSz="787400" eaLnBrk="0" fontAlgn="base" hangingPunct="0">
              <a:spcBef>
                <a:spcPct val="50000"/>
              </a:spcBef>
              <a:spcAft>
                <a:spcPct val="0"/>
              </a:spcAft>
              <a:defRPr sz="1000">
                <a:solidFill>
                  <a:schemeClr val="tx1"/>
                </a:solidFill>
                <a:latin typeface="Arial" charset="0"/>
              </a:defRPr>
            </a:lvl8pPr>
            <a:lvl9pPr marL="3886200" indent="-228600" defTabSz="787400" eaLnBrk="0" fontAlgn="base" hangingPunct="0">
              <a:spcBef>
                <a:spcPct val="50000"/>
              </a:spcBef>
              <a:spcAft>
                <a:spcPct val="0"/>
              </a:spcAft>
              <a:defRPr sz="1000">
                <a:solidFill>
                  <a:schemeClr val="tx1"/>
                </a:solidFill>
                <a:latin typeface="Arial" charset="0"/>
              </a:defRPr>
            </a:lvl9pPr>
          </a:lstStyle>
          <a:p>
            <a:pPr algn="ctr">
              <a:lnSpc>
                <a:spcPct val="105000"/>
              </a:lnSpc>
              <a:spcBef>
                <a:spcPct val="80000"/>
              </a:spcBef>
            </a:pPr>
            <a:r>
              <a:rPr lang="it-IT" altLang="it-IT" sz="1050" b="1" dirty="0">
                <a:solidFill>
                  <a:schemeClr val="bg1"/>
                </a:solidFill>
                <a:latin typeface="+mn-lt"/>
              </a:rPr>
              <a:t>Inizio dei lavori per lo smantellamento della vecchia </a:t>
            </a:r>
            <a:r>
              <a:rPr lang="it-IT" altLang="it-IT" sz="1050" b="1" dirty="0" smtClean="0">
                <a:solidFill>
                  <a:schemeClr val="bg1"/>
                </a:solidFill>
                <a:latin typeface="+mn-lt"/>
              </a:rPr>
              <a:t>macchina</a:t>
            </a:r>
            <a:endParaRPr lang="it-IT" altLang="it-IT" sz="1050" b="1" dirty="0">
              <a:solidFill>
                <a:schemeClr val="bg1"/>
              </a:solidFill>
              <a:latin typeface="+mn-lt"/>
            </a:endParaRPr>
          </a:p>
        </p:txBody>
      </p:sp>
      <p:sp>
        <p:nvSpPr>
          <p:cNvPr id="53" name="Rectangle 30"/>
          <p:cNvSpPr>
            <a:spLocks noChangeAspect="1" noChangeArrowheads="1"/>
          </p:cNvSpPr>
          <p:nvPr>
            <p:custDataLst>
              <p:tags r:id="rId3"/>
            </p:custDataLst>
          </p:nvPr>
        </p:nvSpPr>
        <p:spPr bwMode="gray">
          <a:xfrm>
            <a:off x="3695759" y="3285082"/>
            <a:ext cx="1334023" cy="678647"/>
          </a:xfrm>
          <a:prstGeom prst="rect">
            <a:avLst/>
          </a:prstGeom>
          <a:noFill/>
          <a:ln>
            <a:noFill/>
          </a:ln>
          <a:effectLst/>
          <a:extLst/>
        </p:spPr>
        <p:txBody>
          <a:bodyPr wrap="square" lIns="0" tIns="0" rIns="0" bIns="0" anchor="ctr" anchorCtr="1">
            <a:spAutoFit/>
          </a:bodyPr>
          <a:lstStyle>
            <a:lvl1pPr defTabSz="787400">
              <a:defRPr sz="1000">
                <a:solidFill>
                  <a:schemeClr val="tx1"/>
                </a:solidFill>
                <a:latin typeface="Arial" charset="0"/>
              </a:defRPr>
            </a:lvl1pPr>
            <a:lvl2pPr marL="742950" indent="-285750" defTabSz="787400">
              <a:defRPr sz="1000">
                <a:solidFill>
                  <a:schemeClr val="tx1"/>
                </a:solidFill>
                <a:latin typeface="Arial" charset="0"/>
              </a:defRPr>
            </a:lvl2pPr>
            <a:lvl3pPr marL="1143000" indent="-228600" defTabSz="787400">
              <a:defRPr sz="1000">
                <a:solidFill>
                  <a:schemeClr val="tx1"/>
                </a:solidFill>
                <a:latin typeface="Arial" charset="0"/>
              </a:defRPr>
            </a:lvl3pPr>
            <a:lvl4pPr marL="1600200" indent="-228600" defTabSz="787400">
              <a:defRPr sz="1000">
                <a:solidFill>
                  <a:schemeClr val="tx1"/>
                </a:solidFill>
                <a:latin typeface="Arial" charset="0"/>
              </a:defRPr>
            </a:lvl4pPr>
            <a:lvl5pPr marL="2057400" indent="-228600" defTabSz="787400">
              <a:defRPr sz="1000">
                <a:solidFill>
                  <a:schemeClr val="tx1"/>
                </a:solidFill>
                <a:latin typeface="Arial" charset="0"/>
              </a:defRPr>
            </a:lvl5pPr>
            <a:lvl6pPr marL="2514600" indent="-228600" defTabSz="787400" eaLnBrk="0" fontAlgn="base" hangingPunct="0">
              <a:spcBef>
                <a:spcPct val="50000"/>
              </a:spcBef>
              <a:spcAft>
                <a:spcPct val="0"/>
              </a:spcAft>
              <a:defRPr sz="1000">
                <a:solidFill>
                  <a:schemeClr val="tx1"/>
                </a:solidFill>
                <a:latin typeface="Arial" charset="0"/>
              </a:defRPr>
            </a:lvl6pPr>
            <a:lvl7pPr marL="2971800" indent="-228600" defTabSz="787400" eaLnBrk="0" fontAlgn="base" hangingPunct="0">
              <a:spcBef>
                <a:spcPct val="50000"/>
              </a:spcBef>
              <a:spcAft>
                <a:spcPct val="0"/>
              </a:spcAft>
              <a:defRPr sz="1000">
                <a:solidFill>
                  <a:schemeClr val="tx1"/>
                </a:solidFill>
                <a:latin typeface="Arial" charset="0"/>
              </a:defRPr>
            </a:lvl7pPr>
            <a:lvl8pPr marL="3429000" indent="-228600" defTabSz="787400" eaLnBrk="0" fontAlgn="base" hangingPunct="0">
              <a:spcBef>
                <a:spcPct val="50000"/>
              </a:spcBef>
              <a:spcAft>
                <a:spcPct val="0"/>
              </a:spcAft>
              <a:defRPr sz="1000">
                <a:solidFill>
                  <a:schemeClr val="tx1"/>
                </a:solidFill>
                <a:latin typeface="Arial" charset="0"/>
              </a:defRPr>
            </a:lvl8pPr>
            <a:lvl9pPr marL="3886200" indent="-228600" defTabSz="787400" eaLnBrk="0" fontAlgn="base" hangingPunct="0">
              <a:spcBef>
                <a:spcPct val="50000"/>
              </a:spcBef>
              <a:spcAft>
                <a:spcPct val="0"/>
              </a:spcAft>
              <a:defRPr sz="1000">
                <a:solidFill>
                  <a:schemeClr val="tx1"/>
                </a:solidFill>
                <a:latin typeface="Arial" charset="0"/>
              </a:defRPr>
            </a:lvl9pPr>
          </a:lstStyle>
          <a:p>
            <a:pPr algn="ctr">
              <a:lnSpc>
                <a:spcPct val="105000"/>
              </a:lnSpc>
              <a:spcBef>
                <a:spcPct val="80000"/>
              </a:spcBef>
            </a:pPr>
            <a:r>
              <a:rPr lang="it-IT" altLang="it-IT" sz="1050" b="1" dirty="0">
                <a:solidFill>
                  <a:schemeClr val="bg1"/>
                </a:solidFill>
                <a:latin typeface="+mn-lt"/>
              </a:rPr>
              <a:t>Inizio dei lavori per le opere civili </a:t>
            </a:r>
            <a:r>
              <a:rPr lang="it-IT" altLang="it-IT" sz="1050" b="1" dirty="0" smtClean="0">
                <a:solidFill>
                  <a:schemeClr val="bg1"/>
                </a:solidFill>
                <a:latin typeface="+mn-lt"/>
              </a:rPr>
              <a:t>e </a:t>
            </a:r>
            <a:r>
              <a:rPr lang="it-IT" altLang="it-IT" sz="1050" b="1" dirty="0">
                <a:solidFill>
                  <a:schemeClr val="bg1"/>
                </a:solidFill>
                <a:latin typeface="+mn-lt"/>
              </a:rPr>
              <a:t>definizione degli ordini </a:t>
            </a:r>
            <a:r>
              <a:rPr lang="it-IT" altLang="it-IT" sz="1050" b="1" dirty="0" smtClean="0">
                <a:solidFill>
                  <a:schemeClr val="bg1"/>
                </a:solidFill>
                <a:latin typeface="+mn-lt"/>
              </a:rPr>
              <a:t>ausiliari</a:t>
            </a:r>
            <a:endParaRPr lang="it-IT" altLang="it-IT" sz="1050" b="1" dirty="0">
              <a:solidFill>
                <a:schemeClr val="bg1"/>
              </a:solidFill>
              <a:latin typeface="+mn-lt"/>
            </a:endParaRPr>
          </a:p>
        </p:txBody>
      </p:sp>
      <p:sp>
        <p:nvSpPr>
          <p:cNvPr id="56" name="Gallone 55"/>
          <p:cNvSpPr/>
          <p:nvPr/>
        </p:nvSpPr>
        <p:spPr bwMode="auto">
          <a:xfrm>
            <a:off x="7708462" y="3744508"/>
            <a:ext cx="1744538" cy="1260000"/>
          </a:xfrm>
          <a:prstGeom prst="chevron">
            <a:avLst>
              <a:gd name="adj" fmla="val 26521"/>
            </a:avLst>
          </a:prstGeom>
          <a:solidFill>
            <a:srgbClr val="0B2163"/>
          </a:solidFill>
          <a:ln w="12700">
            <a:solidFill>
              <a:schemeClr val="bg1"/>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latin typeface="+mn-lt"/>
              <a:ea typeface="Gulim" pitchFamily="34" charset="-127"/>
            </a:endParaRPr>
          </a:p>
        </p:txBody>
      </p:sp>
      <p:sp>
        <p:nvSpPr>
          <p:cNvPr id="58" name="Rectangle 30"/>
          <p:cNvSpPr>
            <a:spLocks noChangeAspect="1" noChangeArrowheads="1"/>
          </p:cNvSpPr>
          <p:nvPr>
            <p:custDataLst>
              <p:tags r:id="rId4"/>
            </p:custDataLst>
          </p:nvPr>
        </p:nvSpPr>
        <p:spPr bwMode="gray">
          <a:xfrm>
            <a:off x="8280330" y="3993556"/>
            <a:ext cx="933198" cy="848309"/>
          </a:xfrm>
          <a:prstGeom prst="rect">
            <a:avLst/>
          </a:prstGeom>
          <a:solidFill>
            <a:srgbClr val="0B2163"/>
          </a:solidFill>
          <a:ln>
            <a:noFill/>
          </a:ln>
          <a:effectLst/>
          <a:extLst>
            <a:ext uri="{91240B29-F687-4F45-9708-019B960494DF}">
              <a14:hiddenLine xmlns:a14="http://schemas.microsoft.com/office/drawing/2010/main" xmlns="" w="12700">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1">
            <a:spAutoFit/>
          </a:bodyPr>
          <a:lstStyle>
            <a:lvl1pPr defTabSz="787400">
              <a:defRPr sz="1000">
                <a:solidFill>
                  <a:schemeClr val="tx1"/>
                </a:solidFill>
                <a:latin typeface="Arial" charset="0"/>
              </a:defRPr>
            </a:lvl1pPr>
            <a:lvl2pPr marL="742950" indent="-285750" defTabSz="787400">
              <a:defRPr sz="1000">
                <a:solidFill>
                  <a:schemeClr val="tx1"/>
                </a:solidFill>
                <a:latin typeface="Arial" charset="0"/>
              </a:defRPr>
            </a:lvl2pPr>
            <a:lvl3pPr marL="1143000" indent="-228600" defTabSz="787400">
              <a:defRPr sz="1000">
                <a:solidFill>
                  <a:schemeClr val="tx1"/>
                </a:solidFill>
                <a:latin typeface="Arial" charset="0"/>
              </a:defRPr>
            </a:lvl3pPr>
            <a:lvl4pPr marL="1600200" indent="-228600" defTabSz="787400">
              <a:defRPr sz="1000">
                <a:solidFill>
                  <a:schemeClr val="tx1"/>
                </a:solidFill>
                <a:latin typeface="Arial" charset="0"/>
              </a:defRPr>
            </a:lvl4pPr>
            <a:lvl5pPr marL="2057400" indent="-228600" defTabSz="787400">
              <a:defRPr sz="1000">
                <a:solidFill>
                  <a:schemeClr val="tx1"/>
                </a:solidFill>
                <a:latin typeface="Arial" charset="0"/>
              </a:defRPr>
            </a:lvl5pPr>
            <a:lvl6pPr marL="2514600" indent="-228600" defTabSz="787400" eaLnBrk="0" fontAlgn="base" hangingPunct="0">
              <a:spcBef>
                <a:spcPct val="50000"/>
              </a:spcBef>
              <a:spcAft>
                <a:spcPct val="0"/>
              </a:spcAft>
              <a:defRPr sz="1000">
                <a:solidFill>
                  <a:schemeClr val="tx1"/>
                </a:solidFill>
                <a:latin typeface="Arial" charset="0"/>
              </a:defRPr>
            </a:lvl6pPr>
            <a:lvl7pPr marL="2971800" indent="-228600" defTabSz="787400" eaLnBrk="0" fontAlgn="base" hangingPunct="0">
              <a:spcBef>
                <a:spcPct val="50000"/>
              </a:spcBef>
              <a:spcAft>
                <a:spcPct val="0"/>
              </a:spcAft>
              <a:defRPr sz="1000">
                <a:solidFill>
                  <a:schemeClr val="tx1"/>
                </a:solidFill>
                <a:latin typeface="Arial" charset="0"/>
              </a:defRPr>
            </a:lvl7pPr>
            <a:lvl8pPr marL="3429000" indent="-228600" defTabSz="787400" eaLnBrk="0" fontAlgn="base" hangingPunct="0">
              <a:spcBef>
                <a:spcPct val="50000"/>
              </a:spcBef>
              <a:spcAft>
                <a:spcPct val="0"/>
              </a:spcAft>
              <a:defRPr sz="1000">
                <a:solidFill>
                  <a:schemeClr val="tx1"/>
                </a:solidFill>
                <a:latin typeface="Arial" charset="0"/>
              </a:defRPr>
            </a:lvl8pPr>
            <a:lvl9pPr marL="3886200" indent="-228600" defTabSz="787400" eaLnBrk="0" fontAlgn="base" hangingPunct="0">
              <a:spcBef>
                <a:spcPct val="50000"/>
              </a:spcBef>
              <a:spcAft>
                <a:spcPct val="0"/>
              </a:spcAft>
              <a:defRPr sz="1000">
                <a:solidFill>
                  <a:schemeClr val="tx1"/>
                </a:solidFill>
                <a:latin typeface="Arial" charset="0"/>
              </a:defRPr>
            </a:lvl9pPr>
          </a:lstStyle>
          <a:p>
            <a:pPr algn="ctr">
              <a:lnSpc>
                <a:spcPct val="105000"/>
              </a:lnSpc>
              <a:spcBef>
                <a:spcPct val="80000"/>
              </a:spcBef>
            </a:pPr>
            <a:r>
              <a:rPr lang="it-IT" altLang="it-IT" sz="1050" b="1" dirty="0">
                <a:solidFill>
                  <a:schemeClr val="bg1"/>
                </a:solidFill>
                <a:latin typeface="+mn-lt"/>
              </a:rPr>
              <a:t>Messa in funzione degli </a:t>
            </a:r>
            <a:r>
              <a:rPr lang="it-IT" altLang="it-IT" sz="1050" b="1" dirty="0" smtClean="0">
                <a:solidFill>
                  <a:schemeClr val="bg1"/>
                </a:solidFill>
                <a:latin typeface="+mn-lt"/>
              </a:rPr>
              <a:t>impianti di produzione carta </a:t>
            </a:r>
            <a:endParaRPr lang="it-IT" altLang="it-IT" sz="1050" b="1" dirty="0">
              <a:solidFill>
                <a:schemeClr val="bg1"/>
              </a:solidFill>
              <a:latin typeface="+mn-lt"/>
            </a:endParaRPr>
          </a:p>
        </p:txBody>
      </p:sp>
      <p:sp>
        <p:nvSpPr>
          <p:cNvPr id="79" name="Rectangle 30"/>
          <p:cNvSpPr>
            <a:spLocks noChangeArrowheads="1"/>
          </p:cNvSpPr>
          <p:nvPr>
            <p:custDataLst>
              <p:tags r:id="rId5"/>
            </p:custDataLst>
          </p:nvPr>
        </p:nvSpPr>
        <p:spPr bwMode="gray">
          <a:xfrm rot="19233366">
            <a:off x="3895120" y="5029434"/>
            <a:ext cx="847057" cy="124540"/>
          </a:xfrm>
          <a:prstGeom prst="flowChartAlternateProcess">
            <a:avLst/>
          </a:prstGeom>
          <a:solidFill>
            <a:schemeClr val="bg1"/>
          </a:solidFill>
          <a:ln>
            <a:noFill/>
          </a:ln>
          <a:effectLst/>
          <a:extLst/>
        </p:spPr>
        <p:txBody>
          <a:bodyPr wrap="square" lIns="0" tIns="0" rIns="0" bIns="0" anchor="ctr" anchorCtr="1">
            <a:spAutoFit/>
          </a:bodyPr>
          <a:lstStyle>
            <a:lvl1pPr defTabSz="787400">
              <a:defRPr sz="1000">
                <a:solidFill>
                  <a:schemeClr val="tx1"/>
                </a:solidFill>
                <a:latin typeface="Arial" charset="0"/>
              </a:defRPr>
            </a:lvl1pPr>
            <a:lvl2pPr marL="742950" indent="-285750" defTabSz="787400">
              <a:defRPr sz="1000">
                <a:solidFill>
                  <a:schemeClr val="tx1"/>
                </a:solidFill>
                <a:latin typeface="Arial" charset="0"/>
              </a:defRPr>
            </a:lvl2pPr>
            <a:lvl3pPr marL="1143000" indent="-228600" defTabSz="787400">
              <a:defRPr sz="1000">
                <a:solidFill>
                  <a:schemeClr val="tx1"/>
                </a:solidFill>
                <a:latin typeface="Arial" charset="0"/>
              </a:defRPr>
            </a:lvl3pPr>
            <a:lvl4pPr marL="1600200" indent="-228600" defTabSz="787400">
              <a:defRPr sz="1000">
                <a:solidFill>
                  <a:schemeClr val="tx1"/>
                </a:solidFill>
                <a:latin typeface="Arial" charset="0"/>
              </a:defRPr>
            </a:lvl4pPr>
            <a:lvl5pPr marL="2057400" indent="-228600" defTabSz="787400">
              <a:defRPr sz="1000">
                <a:solidFill>
                  <a:schemeClr val="tx1"/>
                </a:solidFill>
                <a:latin typeface="Arial" charset="0"/>
              </a:defRPr>
            </a:lvl5pPr>
            <a:lvl6pPr marL="2514600" indent="-228600" defTabSz="787400" eaLnBrk="0" fontAlgn="base" hangingPunct="0">
              <a:spcBef>
                <a:spcPct val="50000"/>
              </a:spcBef>
              <a:spcAft>
                <a:spcPct val="0"/>
              </a:spcAft>
              <a:defRPr sz="1000">
                <a:solidFill>
                  <a:schemeClr val="tx1"/>
                </a:solidFill>
                <a:latin typeface="Arial" charset="0"/>
              </a:defRPr>
            </a:lvl6pPr>
            <a:lvl7pPr marL="2971800" indent="-228600" defTabSz="787400" eaLnBrk="0" fontAlgn="base" hangingPunct="0">
              <a:spcBef>
                <a:spcPct val="50000"/>
              </a:spcBef>
              <a:spcAft>
                <a:spcPct val="0"/>
              </a:spcAft>
              <a:defRPr sz="1000">
                <a:solidFill>
                  <a:schemeClr val="tx1"/>
                </a:solidFill>
                <a:latin typeface="Arial" charset="0"/>
              </a:defRPr>
            </a:lvl7pPr>
            <a:lvl8pPr marL="3429000" indent="-228600" defTabSz="787400" eaLnBrk="0" fontAlgn="base" hangingPunct="0">
              <a:spcBef>
                <a:spcPct val="50000"/>
              </a:spcBef>
              <a:spcAft>
                <a:spcPct val="0"/>
              </a:spcAft>
              <a:defRPr sz="1000">
                <a:solidFill>
                  <a:schemeClr val="tx1"/>
                </a:solidFill>
                <a:latin typeface="Arial" charset="0"/>
              </a:defRPr>
            </a:lvl8pPr>
            <a:lvl9pPr marL="3886200" indent="-228600" defTabSz="787400" eaLnBrk="0" fontAlgn="base" hangingPunct="0">
              <a:spcBef>
                <a:spcPct val="50000"/>
              </a:spcBef>
              <a:spcAft>
                <a:spcPct val="0"/>
              </a:spcAft>
              <a:defRPr sz="1000">
                <a:solidFill>
                  <a:schemeClr val="tx1"/>
                </a:solidFill>
                <a:latin typeface="Arial" charset="0"/>
              </a:defRPr>
            </a:lvl9pPr>
          </a:lstStyle>
          <a:p>
            <a:pPr algn="ctr">
              <a:lnSpc>
                <a:spcPct val="105000"/>
              </a:lnSpc>
              <a:spcBef>
                <a:spcPct val="80000"/>
              </a:spcBef>
            </a:pPr>
            <a:endParaRPr lang="it-IT" altLang="it-IT" sz="1050" b="1" dirty="0">
              <a:solidFill>
                <a:schemeClr val="bg1">
                  <a:lumMod val="65000"/>
                </a:schemeClr>
              </a:solidFill>
              <a:latin typeface="+mn-lt"/>
            </a:endParaRPr>
          </a:p>
        </p:txBody>
      </p:sp>
      <p:sp>
        <p:nvSpPr>
          <p:cNvPr id="91" name="Freeform 23"/>
          <p:cNvSpPr>
            <a:spLocks noChangeAspect="1"/>
          </p:cNvSpPr>
          <p:nvPr/>
        </p:nvSpPr>
        <p:spPr bwMode="gray">
          <a:xfrm rot="2009441" flipV="1">
            <a:off x="4819570" y="3602964"/>
            <a:ext cx="1890863" cy="1645207"/>
          </a:xfrm>
          <a:custGeom>
            <a:avLst/>
            <a:gdLst>
              <a:gd name="T0" fmla="*/ 690 w 1017"/>
              <a:gd name="T1" fmla="*/ 289 h 850"/>
              <a:gd name="T2" fmla="*/ 567 w 1017"/>
              <a:gd name="T3" fmla="*/ 499 h 850"/>
              <a:gd name="T4" fmla="*/ 342 w 1017"/>
              <a:gd name="T5" fmla="*/ 576 h 850"/>
              <a:gd name="T6" fmla="*/ 275 w 1017"/>
              <a:gd name="T7" fmla="*/ 520 h 850"/>
              <a:gd name="T8" fmla="*/ 160 w 1017"/>
              <a:gd name="T9" fmla="*/ 468 h 850"/>
              <a:gd name="T10" fmla="*/ 4 w 1017"/>
              <a:gd name="T11" fmla="*/ 450 h 850"/>
              <a:gd name="T12" fmla="*/ 87 w 1017"/>
              <a:gd name="T13" fmla="*/ 228 h 850"/>
              <a:gd name="T14" fmla="*/ 0 w 1017"/>
              <a:gd name="T15" fmla="*/ 1 h 850"/>
              <a:gd name="T16" fmla="*/ 112 w 1017"/>
              <a:gd name="T17" fmla="*/ 4 h 850"/>
              <a:gd name="T18" fmla="*/ 214 w 1017"/>
              <a:gd name="T19" fmla="*/ 18 h 850"/>
              <a:gd name="T20" fmla="*/ 371 w 1017"/>
              <a:gd name="T21" fmla="*/ 66 h 850"/>
              <a:gd name="T22" fmla="*/ 503 w 1017"/>
              <a:gd name="T23" fmla="*/ 133 h 850"/>
              <a:gd name="T24" fmla="*/ 625 w 1017"/>
              <a:gd name="T25" fmla="*/ 225 h 850"/>
              <a:gd name="T26" fmla="*/ 690 w 1017"/>
              <a:gd name="T27" fmla="*/ 289 h 8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7" h="850">
                <a:moveTo>
                  <a:pt x="1017" y="427"/>
                </a:moveTo>
                <a:cubicBezTo>
                  <a:pt x="927" y="579"/>
                  <a:pt x="884" y="655"/>
                  <a:pt x="836" y="736"/>
                </a:cubicBezTo>
                <a:cubicBezTo>
                  <a:pt x="744" y="769"/>
                  <a:pt x="669" y="794"/>
                  <a:pt x="504" y="850"/>
                </a:cubicBezTo>
                <a:cubicBezTo>
                  <a:pt x="453" y="802"/>
                  <a:pt x="441" y="792"/>
                  <a:pt x="405" y="768"/>
                </a:cubicBezTo>
                <a:cubicBezTo>
                  <a:pt x="370" y="745"/>
                  <a:pt x="293" y="709"/>
                  <a:pt x="236" y="691"/>
                </a:cubicBezTo>
                <a:cubicBezTo>
                  <a:pt x="179" y="673"/>
                  <a:pt x="96" y="665"/>
                  <a:pt x="6" y="664"/>
                </a:cubicBezTo>
                <a:cubicBezTo>
                  <a:pt x="123" y="346"/>
                  <a:pt x="11" y="654"/>
                  <a:pt x="128" y="336"/>
                </a:cubicBezTo>
                <a:cubicBezTo>
                  <a:pt x="5" y="12"/>
                  <a:pt x="122" y="322"/>
                  <a:pt x="0" y="1"/>
                </a:cubicBezTo>
                <a:cubicBezTo>
                  <a:pt x="54" y="0"/>
                  <a:pt x="112" y="2"/>
                  <a:pt x="165" y="6"/>
                </a:cubicBezTo>
                <a:cubicBezTo>
                  <a:pt x="218" y="10"/>
                  <a:pt x="280" y="21"/>
                  <a:pt x="316" y="27"/>
                </a:cubicBezTo>
                <a:cubicBezTo>
                  <a:pt x="352" y="33"/>
                  <a:pt x="500" y="78"/>
                  <a:pt x="547" y="98"/>
                </a:cubicBezTo>
                <a:cubicBezTo>
                  <a:pt x="594" y="118"/>
                  <a:pt x="678" y="157"/>
                  <a:pt x="741" y="196"/>
                </a:cubicBezTo>
                <a:cubicBezTo>
                  <a:pt x="804" y="235"/>
                  <a:pt x="889" y="303"/>
                  <a:pt x="921" y="332"/>
                </a:cubicBezTo>
                <a:cubicBezTo>
                  <a:pt x="953" y="361"/>
                  <a:pt x="971" y="375"/>
                  <a:pt x="1017" y="427"/>
                </a:cubicBezTo>
                <a:close/>
              </a:path>
            </a:pathLst>
          </a:custGeom>
          <a:solidFill>
            <a:srgbClr val="0B2163"/>
          </a:solidFill>
          <a:ln w="12700"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it-IT" sz="1400">
              <a:solidFill>
                <a:schemeClr val="bg1"/>
              </a:solidFill>
              <a:latin typeface="+mn-lt"/>
            </a:endParaRPr>
          </a:p>
        </p:txBody>
      </p:sp>
      <p:sp>
        <p:nvSpPr>
          <p:cNvPr id="55" name="Gallone 54"/>
          <p:cNvSpPr/>
          <p:nvPr/>
        </p:nvSpPr>
        <p:spPr bwMode="auto">
          <a:xfrm>
            <a:off x="6213119" y="3744508"/>
            <a:ext cx="2020938" cy="1260000"/>
          </a:xfrm>
          <a:prstGeom prst="chevron">
            <a:avLst>
              <a:gd name="adj" fmla="val 23320"/>
            </a:avLst>
          </a:prstGeom>
          <a:solidFill>
            <a:srgbClr val="0B2163"/>
          </a:solidFill>
          <a:ln w="12700">
            <a:solidFill>
              <a:schemeClr val="bg1"/>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latin typeface="+mn-lt"/>
              <a:ea typeface="Gulim" pitchFamily="34" charset="-127"/>
            </a:endParaRPr>
          </a:p>
        </p:txBody>
      </p:sp>
      <p:sp>
        <p:nvSpPr>
          <p:cNvPr id="57" name="Rectangle 30"/>
          <p:cNvSpPr>
            <a:spLocks noChangeAspect="1" noChangeArrowheads="1"/>
          </p:cNvSpPr>
          <p:nvPr>
            <p:custDataLst>
              <p:tags r:id="rId6"/>
            </p:custDataLst>
          </p:nvPr>
        </p:nvSpPr>
        <p:spPr bwMode="gray">
          <a:xfrm>
            <a:off x="6614781" y="4078388"/>
            <a:ext cx="1176036" cy="678647"/>
          </a:xfrm>
          <a:prstGeom prst="rect">
            <a:avLst/>
          </a:prstGeom>
          <a:solidFill>
            <a:srgbClr val="0B2163"/>
          </a:solidFill>
          <a:ln>
            <a:noFill/>
          </a:ln>
          <a:effectLst/>
          <a:extLst>
            <a:ext uri="{91240B29-F687-4F45-9708-019B960494DF}">
              <a14:hiddenLine xmlns:a14="http://schemas.microsoft.com/office/drawing/2010/main" xmlns="" w="12700">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1">
            <a:spAutoFit/>
          </a:bodyPr>
          <a:lstStyle>
            <a:lvl1pPr defTabSz="787400">
              <a:defRPr sz="1000">
                <a:solidFill>
                  <a:schemeClr val="tx1"/>
                </a:solidFill>
                <a:latin typeface="Arial" charset="0"/>
              </a:defRPr>
            </a:lvl1pPr>
            <a:lvl2pPr marL="742950" indent="-285750" defTabSz="787400">
              <a:defRPr sz="1000">
                <a:solidFill>
                  <a:schemeClr val="tx1"/>
                </a:solidFill>
                <a:latin typeface="Arial" charset="0"/>
              </a:defRPr>
            </a:lvl2pPr>
            <a:lvl3pPr marL="1143000" indent="-228600" defTabSz="787400">
              <a:defRPr sz="1000">
                <a:solidFill>
                  <a:schemeClr val="tx1"/>
                </a:solidFill>
                <a:latin typeface="Arial" charset="0"/>
              </a:defRPr>
            </a:lvl3pPr>
            <a:lvl4pPr marL="1600200" indent="-228600" defTabSz="787400">
              <a:defRPr sz="1000">
                <a:solidFill>
                  <a:schemeClr val="tx1"/>
                </a:solidFill>
                <a:latin typeface="Arial" charset="0"/>
              </a:defRPr>
            </a:lvl4pPr>
            <a:lvl5pPr marL="2057400" indent="-228600" defTabSz="787400">
              <a:defRPr sz="1000">
                <a:solidFill>
                  <a:schemeClr val="tx1"/>
                </a:solidFill>
                <a:latin typeface="Arial" charset="0"/>
              </a:defRPr>
            </a:lvl5pPr>
            <a:lvl6pPr marL="2514600" indent="-228600" defTabSz="787400" eaLnBrk="0" fontAlgn="base" hangingPunct="0">
              <a:spcBef>
                <a:spcPct val="50000"/>
              </a:spcBef>
              <a:spcAft>
                <a:spcPct val="0"/>
              </a:spcAft>
              <a:defRPr sz="1000">
                <a:solidFill>
                  <a:schemeClr val="tx1"/>
                </a:solidFill>
                <a:latin typeface="Arial" charset="0"/>
              </a:defRPr>
            </a:lvl6pPr>
            <a:lvl7pPr marL="2971800" indent="-228600" defTabSz="787400" eaLnBrk="0" fontAlgn="base" hangingPunct="0">
              <a:spcBef>
                <a:spcPct val="50000"/>
              </a:spcBef>
              <a:spcAft>
                <a:spcPct val="0"/>
              </a:spcAft>
              <a:defRPr sz="1000">
                <a:solidFill>
                  <a:schemeClr val="tx1"/>
                </a:solidFill>
                <a:latin typeface="Arial" charset="0"/>
              </a:defRPr>
            </a:lvl7pPr>
            <a:lvl8pPr marL="3429000" indent="-228600" defTabSz="787400" eaLnBrk="0" fontAlgn="base" hangingPunct="0">
              <a:spcBef>
                <a:spcPct val="50000"/>
              </a:spcBef>
              <a:spcAft>
                <a:spcPct val="0"/>
              </a:spcAft>
              <a:defRPr sz="1000">
                <a:solidFill>
                  <a:schemeClr val="tx1"/>
                </a:solidFill>
                <a:latin typeface="Arial" charset="0"/>
              </a:defRPr>
            </a:lvl8pPr>
            <a:lvl9pPr marL="3886200" indent="-228600" defTabSz="787400" eaLnBrk="0" fontAlgn="base" hangingPunct="0">
              <a:spcBef>
                <a:spcPct val="50000"/>
              </a:spcBef>
              <a:spcAft>
                <a:spcPct val="0"/>
              </a:spcAft>
              <a:defRPr sz="1000">
                <a:solidFill>
                  <a:schemeClr val="tx1"/>
                </a:solidFill>
                <a:latin typeface="Arial" charset="0"/>
              </a:defRPr>
            </a:lvl9pPr>
          </a:lstStyle>
          <a:p>
            <a:pPr algn="ctr">
              <a:lnSpc>
                <a:spcPct val="105000"/>
              </a:lnSpc>
              <a:spcBef>
                <a:spcPct val="80000"/>
              </a:spcBef>
            </a:pPr>
            <a:r>
              <a:rPr lang="it-IT" altLang="it-IT" sz="1050" b="1" dirty="0">
                <a:solidFill>
                  <a:schemeClr val="bg1"/>
                </a:solidFill>
                <a:latin typeface="+mn-lt"/>
              </a:rPr>
              <a:t>Definizione degli ultimi dettagli e ordine del </a:t>
            </a:r>
            <a:r>
              <a:rPr lang="it-IT" altLang="it-IT" sz="1050" b="1" dirty="0" smtClean="0">
                <a:solidFill>
                  <a:schemeClr val="bg1"/>
                </a:solidFill>
                <a:latin typeface="+mn-lt"/>
              </a:rPr>
              <a:t>termovalorizzatore</a:t>
            </a:r>
            <a:endParaRPr lang="it-IT" altLang="it-IT" sz="1050" b="1" dirty="0">
              <a:solidFill>
                <a:schemeClr val="bg1"/>
              </a:solidFill>
              <a:latin typeface="+mn-lt"/>
            </a:endParaRPr>
          </a:p>
        </p:txBody>
      </p:sp>
      <p:sp>
        <p:nvSpPr>
          <p:cNvPr id="92" name="CasellaDiTesto 91"/>
          <p:cNvSpPr txBox="1"/>
          <p:nvPr/>
        </p:nvSpPr>
        <p:spPr>
          <a:xfrm rot="1232998">
            <a:off x="4529744" y="4880650"/>
            <a:ext cx="1138809" cy="103552"/>
          </a:xfrm>
          <a:prstGeom prst="rect">
            <a:avLst/>
          </a:prstGeom>
          <a:solidFill>
            <a:schemeClr val="bg1"/>
          </a:solidFill>
        </p:spPr>
        <p:txBody>
          <a:bodyPr wrap="square" lIns="36000" tIns="36000" rIns="36000" bIns="36000" rtlCol="0" anchor="ctr">
            <a:noAutofit/>
          </a:bodyPr>
          <a:lstStyle/>
          <a:p>
            <a:pPr algn="ctr"/>
            <a:endParaRPr lang="en-US" sz="1200" dirty="0">
              <a:solidFill>
                <a:srgbClr val="0B2163"/>
              </a:solidFill>
              <a:latin typeface="+mn-lt"/>
            </a:endParaRPr>
          </a:p>
        </p:txBody>
      </p:sp>
      <p:sp>
        <p:nvSpPr>
          <p:cNvPr id="93" name="CasellaDiTesto 92"/>
          <p:cNvSpPr txBox="1"/>
          <p:nvPr/>
        </p:nvSpPr>
        <p:spPr>
          <a:xfrm rot="2087583">
            <a:off x="4171806" y="4764677"/>
            <a:ext cx="1138809" cy="103552"/>
          </a:xfrm>
          <a:prstGeom prst="rect">
            <a:avLst/>
          </a:prstGeom>
          <a:solidFill>
            <a:schemeClr val="bg1"/>
          </a:solidFill>
        </p:spPr>
        <p:txBody>
          <a:bodyPr wrap="square" lIns="36000" tIns="36000" rIns="36000" bIns="36000" rtlCol="0" anchor="ctr">
            <a:noAutofit/>
          </a:bodyPr>
          <a:lstStyle/>
          <a:p>
            <a:pPr algn="ctr"/>
            <a:endParaRPr lang="en-US" sz="1200" dirty="0">
              <a:solidFill>
                <a:srgbClr val="0B2163"/>
              </a:solidFill>
              <a:latin typeface="+mn-lt"/>
            </a:endParaRPr>
          </a:p>
        </p:txBody>
      </p:sp>
      <p:sp>
        <p:nvSpPr>
          <p:cNvPr id="94" name="CasellaDiTesto 93"/>
          <p:cNvSpPr txBox="1"/>
          <p:nvPr/>
        </p:nvSpPr>
        <p:spPr>
          <a:xfrm rot="2280143">
            <a:off x="4975689" y="3192285"/>
            <a:ext cx="481293" cy="275448"/>
          </a:xfrm>
          <a:prstGeom prst="rect">
            <a:avLst/>
          </a:prstGeom>
          <a:solidFill>
            <a:schemeClr val="bg1"/>
          </a:solidFill>
        </p:spPr>
        <p:txBody>
          <a:bodyPr wrap="square" lIns="36000" tIns="36000" rIns="36000" bIns="36000" rtlCol="0" anchor="ctr">
            <a:noAutofit/>
          </a:bodyPr>
          <a:lstStyle/>
          <a:p>
            <a:pPr algn="ctr"/>
            <a:endParaRPr lang="en-US" sz="1200" dirty="0">
              <a:solidFill>
                <a:srgbClr val="0B2163"/>
              </a:solidFill>
              <a:latin typeface="+mn-lt"/>
            </a:endParaRPr>
          </a:p>
        </p:txBody>
      </p:sp>
      <p:sp>
        <p:nvSpPr>
          <p:cNvPr id="95" name="CasellaDiTesto 94"/>
          <p:cNvSpPr txBox="1"/>
          <p:nvPr/>
        </p:nvSpPr>
        <p:spPr>
          <a:xfrm rot="2665241">
            <a:off x="4741940" y="3009772"/>
            <a:ext cx="481293" cy="275448"/>
          </a:xfrm>
          <a:prstGeom prst="ellipse">
            <a:avLst/>
          </a:prstGeom>
          <a:solidFill>
            <a:schemeClr val="bg1"/>
          </a:solidFill>
        </p:spPr>
        <p:txBody>
          <a:bodyPr wrap="square" lIns="36000" tIns="36000" rIns="36000" bIns="36000" rtlCol="0" anchor="ctr">
            <a:noAutofit/>
          </a:bodyPr>
          <a:lstStyle/>
          <a:p>
            <a:pPr algn="ctr"/>
            <a:endParaRPr lang="en-US" sz="1200" dirty="0">
              <a:solidFill>
                <a:srgbClr val="0B2163"/>
              </a:solidFill>
              <a:latin typeface="+mn-lt"/>
            </a:endParaRPr>
          </a:p>
        </p:txBody>
      </p:sp>
      <p:sp>
        <p:nvSpPr>
          <p:cNvPr id="54" name="Rectangle 30"/>
          <p:cNvSpPr>
            <a:spLocks noChangeAspect="1" noChangeArrowheads="1"/>
          </p:cNvSpPr>
          <p:nvPr>
            <p:custDataLst>
              <p:tags r:id="rId7"/>
            </p:custDataLst>
          </p:nvPr>
        </p:nvSpPr>
        <p:spPr bwMode="gray">
          <a:xfrm>
            <a:off x="5201890" y="3819045"/>
            <a:ext cx="1047944" cy="1017971"/>
          </a:xfrm>
          <a:prstGeom prst="rect">
            <a:avLst/>
          </a:prstGeom>
          <a:solidFill>
            <a:srgbClr val="0B2163"/>
          </a:solidFill>
          <a:ln>
            <a:noFill/>
          </a:ln>
          <a:effectLst/>
          <a:extLst>
            <a:ext uri="{91240B29-F687-4F45-9708-019B960494DF}">
              <a14:hiddenLine xmlns:a14="http://schemas.microsoft.com/office/drawing/2010/main" xmlns="" w="12700">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1">
            <a:spAutoFit/>
          </a:bodyPr>
          <a:lstStyle>
            <a:lvl1pPr defTabSz="787400">
              <a:defRPr sz="1000">
                <a:solidFill>
                  <a:schemeClr val="tx1"/>
                </a:solidFill>
                <a:latin typeface="Arial" charset="0"/>
              </a:defRPr>
            </a:lvl1pPr>
            <a:lvl2pPr marL="742950" indent="-285750" defTabSz="787400">
              <a:defRPr sz="1000">
                <a:solidFill>
                  <a:schemeClr val="tx1"/>
                </a:solidFill>
                <a:latin typeface="Arial" charset="0"/>
              </a:defRPr>
            </a:lvl2pPr>
            <a:lvl3pPr marL="1143000" indent="-228600" defTabSz="787400">
              <a:defRPr sz="1000">
                <a:solidFill>
                  <a:schemeClr val="tx1"/>
                </a:solidFill>
                <a:latin typeface="Arial" charset="0"/>
              </a:defRPr>
            </a:lvl3pPr>
            <a:lvl4pPr marL="1600200" indent="-228600" defTabSz="787400">
              <a:defRPr sz="1000">
                <a:solidFill>
                  <a:schemeClr val="tx1"/>
                </a:solidFill>
                <a:latin typeface="Arial" charset="0"/>
              </a:defRPr>
            </a:lvl4pPr>
            <a:lvl5pPr marL="2057400" indent="-228600" defTabSz="787400">
              <a:defRPr sz="1000">
                <a:solidFill>
                  <a:schemeClr val="tx1"/>
                </a:solidFill>
                <a:latin typeface="Arial" charset="0"/>
              </a:defRPr>
            </a:lvl5pPr>
            <a:lvl6pPr marL="2514600" indent="-228600" defTabSz="787400" eaLnBrk="0" fontAlgn="base" hangingPunct="0">
              <a:spcBef>
                <a:spcPct val="50000"/>
              </a:spcBef>
              <a:spcAft>
                <a:spcPct val="0"/>
              </a:spcAft>
              <a:defRPr sz="1000">
                <a:solidFill>
                  <a:schemeClr val="tx1"/>
                </a:solidFill>
                <a:latin typeface="Arial" charset="0"/>
              </a:defRPr>
            </a:lvl6pPr>
            <a:lvl7pPr marL="2971800" indent="-228600" defTabSz="787400" eaLnBrk="0" fontAlgn="base" hangingPunct="0">
              <a:spcBef>
                <a:spcPct val="50000"/>
              </a:spcBef>
              <a:spcAft>
                <a:spcPct val="0"/>
              </a:spcAft>
              <a:defRPr sz="1000">
                <a:solidFill>
                  <a:schemeClr val="tx1"/>
                </a:solidFill>
                <a:latin typeface="Arial" charset="0"/>
              </a:defRPr>
            </a:lvl7pPr>
            <a:lvl8pPr marL="3429000" indent="-228600" defTabSz="787400" eaLnBrk="0" fontAlgn="base" hangingPunct="0">
              <a:spcBef>
                <a:spcPct val="50000"/>
              </a:spcBef>
              <a:spcAft>
                <a:spcPct val="0"/>
              </a:spcAft>
              <a:defRPr sz="1000">
                <a:solidFill>
                  <a:schemeClr val="tx1"/>
                </a:solidFill>
                <a:latin typeface="Arial" charset="0"/>
              </a:defRPr>
            </a:lvl8pPr>
            <a:lvl9pPr marL="3886200" indent="-228600" defTabSz="787400" eaLnBrk="0" fontAlgn="base" hangingPunct="0">
              <a:spcBef>
                <a:spcPct val="50000"/>
              </a:spcBef>
              <a:spcAft>
                <a:spcPct val="0"/>
              </a:spcAft>
              <a:defRPr sz="1000">
                <a:solidFill>
                  <a:schemeClr val="tx1"/>
                </a:solidFill>
                <a:latin typeface="Arial" charset="0"/>
              </a:defRPr>
            </a:lvl9pPr>
          </a:lstStyle>
          <a:p>
            <a:pPr algn="ctr">
              <a:lnSpc>
                <a:spcPct val="105000"/>
              </a:lnSpc>
              <a:spcBef>
                <a:spcPct val="80000"/>
              </a:spcBef>
            </a:pPr>
            <a:r>
              <a:rPr lang="it-IT" altLang="it-IT" sz="1050" b="1" dirty="0" smtClean="0">
                <a:solidFill>
                  <a:schemeClr val="bg1"/>
                </a:solidFill>
                <a:latin typeface="+mn-lt"/>
              </a:rPr>
              <a:t>Inizio </a:t>
            </a:r>
            <a:r>
              <a:rPr lang="it-IT" altLang="it-IT" sz="1050" b="1" dirty="0">
                <a:solidFill>
                  <a:schemeClr val="bg1"/>
                </a:solidFill>
                <a:latin typeface="+mn-lt"/>
              </a:rPr>
              <a:t>dei montaggi della nuova </a:t>
            </a:r>
            <a:r>
              <a:rPr lang="it-IT" altLang="it-IT" sz="1050" b="1" dirty="0" smtClean="0">
                <a:solidFill>
                  <a:schemeClr val="bg1"/>
                </a:solidFill>
                <a:latin typeface="+mn-lt"/>
              </a:rPr>
              <a:t>macchina. Durata dei lavori: dai </a:t>
            </a:r>
            <a:r>
              <a:rPr lang="it-IT" altLang="it-IT" sz="1050" b="1" dirty="0">
                <a:solidFill>
                  <a:schemeClr val="bg1"/>
                </a:solidFill>
                <a:latin typeface="+mn-lt"/>
              </a:rPr>
              <a:t>4 ai 6 mesi successivi</a:t>
            </a:r>
          </a:p>
        </p:txBody>
      </p:sp>
      <p:sp>
        <p:nvSpPr>
          <p:cNvPr id="96" name="CasellaDiTesto 95"/>
          <p:cNvSpPr txBox="1"/>
          <p:nvPr/>
        </p:nvSpPr>
        <p:spPr>
          <a:xfrm>
            <a:off x="6056212" y="3551970"/>
            <a:ext cx="2223698" cy="197388"/>
          </a:xfrm>
          <a:prstGeom prst="rect">
            <a:avLst/>
          </a:prstGeom>
          <a:solidFill>
            <a:schemeClr val="bg1"/>
          </a:solidFill>
        </p:spPr>
        <p:txBody>
          <a:bodyPr wrap="square" lIns="36000" tIns="36000" rIns="36000" bIns="36000" rtlCol="0" anchor="ctr">
            <a:noAutofit/>
          </a:bodyPr>
          <a:lstStyle/>
          <a:p>
            <a:pPr algn="ctr"/>
            <a:endParaRPr lang="en-US" sz="1200" dirty="0">
              <a:solidFill>
                <a:srgbClr val="0B2163"/>
              </a:solidFill>
              <a:latin typeface="+mn-lt"/>
            </a:endParaRPr>
          </a:p>
        </p:txBody>
      </p:sp>
      <p:sp>
        <p:nvSpPr>
          <p:cNvPr id="97" name="CasellaDiTesto 96"/>
          <p:cNvSpPr txBox="1"/>
          <p:nvPr/>
        </p:nvSpPr>
        <p:spPr>
          <a:xfrm>
            <a:off x="1016927" y="3043080"/>
            <a:ext cx="1217094" cy="307777"/>
          </a:xfrm>
          <a:prstGeom prst="rect">
            <a:avLst/>
          </a:prstGeom>
          <a:noFill/>
        </p:spPr>
        <p:txBody>
          <a:bodyPr wrap="square" rtlCol="0">
            <a:spAutoFit/>
          </a:bodyPr>
          <a:lstStyle/>
          <a:p>
            <a:pPr algn="ctr"/>
            <a:r>
              <a:rPr lang="it-IT" sz="1400" b="1" dirty="0" smtClean="0">
                <a:solidFill>
                  <a:srgbClr val="002060"/>
                </a:solidFill>
                <a:latin typeface="+mn-lt"/>
              </a:rPr>
              <a:t>Febbraio ‘16</a:t>
            </a:r>
            <a:endParaRPr lang="it-IT" sz="1400" b="1" dirty="0">
              <a:solidFill>
                <a:srgbClr val="002060"/>
              </a:solidFill>
              <a:latin typeface="+mn-lt"/>
            </a:endParaRPr>
          </a:p>
        </p:txBody>
      </p:sp>
      <p:sp>
        <p:nvSpPr>
          <p:cNvPr id="98" name="CasellaDiTesto 97"/>
          <p:cNvSpPr txBox="1"/>
          <p:nvPr/>
        </p:nvSpPr>
        <p:spPr>
          <a:xfrm rot="1835353">
            <a:off x="3212570" y="1774518"/>
            <a:ext cx="1219941" cy="307777"/>
          </a:xfrm>
          <a:prstGeom prst="rect">
            <a:avLst/>
          </a:prstGeom>
          <a:noFill/>
        </p:spPr>
        <p:txBody>
          <a:bodyPr wrap="square" rtlCol="0">
            <a:spAutoFit/>
          </a:bodyPr>
          <a:lstStyle/>
          <a:p>
            <a:pPr algn="ctr"/>
            <a:r>
              <a:rPr lang="it-IT" sz="1400" b="1" dirty="0" smtClean="0">
                <a:solidFill>
                  <a:srgbClr val="002060"/>
                </a:solidFill>
                <a:latin typeface="+mn-lt"/>
              </a:rPr>
              <a:t>Marzo ‘16</a:t>
            </a:r>
            <a:endParaRPr lang="it-IT" sz="1400" b="1" dirty="0">
              <a:solidFill>
                <a:srgbClr val="002060"/>
              </a:solidFill>
              <a:latin typeface="+mn-lt"/>
            </a:endParaRPr>
          </a:p>
        </p:txBody>
      </p:sp>
      <p:sp>
        <p:nvSpPr>
          <p:cNvPr id="99" name="CasellaDiTesto 98"/>
          <p:cNvSpPr txBox="1"/>
          <p:nvPr/>
        </p:nvSpPr>
        <p:spPr>
          <a:xfrm rot="3011541">
            <a:off x="4348651" y="2750471"/>
            <a:ext cx="1039197" cy="307777"/>
          </a:xfrm>
          <a:prstGeom prst="rect">
            <a:avLst/>
          </a:prstGeom>
          <a:noFill/>
        </p:spPr>
        <p:txBody>
          <a:bodyPr wrap="square" rtlCol="0">
            <a:spAutoFit/>
          </a:bodyPr>
          <a:lstStyle/>
          <a:p>
            <a:pPr algn="ctr"/>
            <a:r>
              <a:rPr lang="it-IT" sz="1400" b="1" dirty="0" smtClean="0">
                <a:solidFill>
                  <a:srgbClr val="002060"/>
                </a:solidFill>
                <a:latin typeface="+mn-lt"/>
              </a:rPr>
              <a:t>Aprile ‘16</a:t>
            </a:r>
            <a:endParaRPr lang="it-IT" sz="1400" b="1" dirty="0">
              <a:solidFill>
                <a:srgbClr val="002060"/>
              </a:solidFill>
              <a:latin typeface="+mn-lt"/>
            </a:endParaRPr>
          </a:p>
        </p:txBody>
      </p:sp>
      <p:sp>
        <p:nvSpPr>
          <p:cNvPr id="100" name="CasellaDiTesto 99"/>
          <p:cNvSpPr txBox="1"/>
          <p:nvPr/>
        </p:nvSpPr>
        <p:spPr>
          <a:xfrm rot="1081328">
            <a:off x="4722738" y="4963156"/>
            <a:ext cx="1039197" cy="307777"/>
          </a:xfrm>
          <a:prstGeom prst="rect">
            <a:avLst/>
          </a:prstGeom>
          <a:noFill/>
        </p:spPr>
        <p:txBody>
          <a:bodyPr wrap="square" rtlCol="0">
            <a:spAutoFit/>
          </a:bodyPr>
          <a:lstStyle/>
          <a:p>
            <a:pPr algn="ctr"/>
            <a:r>
              <a:rPr lang="it-IT" sz="1400" b="1" dirty="0" smtClean="0">
                <a:solidFill>
                  <a:srgbClr val="002060"/>
                </a:solidFill>
                <a:latin typeface="+mn-lt"/>
              </a:rPr>
              <a:t>Luglio ‘16</a:t>
            </a:r>
            <a:endParaRPr lang="it-IT" sz="1400" b="1" dirty="0">
              <a:solidFill>
                <a:srgbClr val="002060"/>
              </a:solidFill>
              <a:latin typeface="+mn-lt"/>
            </a:endParaRPr>
          </a:p>
        </p:txBody>
      </p:sp>
      <p:sp>
        <p:nvSpPr>
          <p:cNvPr id="101" name="CasellaDiTesto 100"/>
          <p:cNvSpPr txBox="1"/>
          <p:nvPr/>
        </p:nvSpPr>
        <p:spPr>
          <a:xfrm>
            <a:off x="5495782" y="3441581"/>
            <a:ext cx="3233683" cy="307777"/>
          </a:xfrm>
          <a:prstGeom prst="rect">
            <a:avLst/>
          </a:prstGeom>
          <a:noFill/>
        </p:spPr>
        <p:txBody>
          <a:bodyPr wrap="square" rtlCol="0">
            <a:spAutoFit/>
          </a:bodyPr>
          <a:lstStyle/>
          <a:p>
            <a:pPr algn="ctr"/>
            <a:r>
              <a:rPr lang="it-IT" sz="1400" b="1" dirty="0" smtClean="0">
                <a:solidFill>
                  <a:srgbClr val="002060"/>
                </a:solidFill>
                <a:latin typeface="+mn-lt"/>
              </a:rPr>
              <a:t>Luglio – Agosto ‘16</a:t>
            </a:r>
            <a:endParaRPr lang="it-IT" sz="1400" b="1" dirty="0">
              <a:solidFill>
                <a:srgbClr val="002060"/>
              </a:solidFill>
              <a:latin typeface="+mn-lt"/>
            </a:endParaRPr>
          </a:p>
        </p:txBody>
      </p:sp>
      <p:sp>
        <p:nvSpPr>
          <p:cNvPr id="102" name="CasellaDiTesto 101"/>
          <p:cNvSpPr txBox="1"/>
          <p:nvPr/>
        </p:nvSpPr>
        <p:spPr>
          <a:xfrm>
            <a:off x="8013210" y="5013093"/>
            <a:ext cx="1200318" cy="307777"/>
          </a:xfrm>
          <a:prstGeom prst="rect">
            <a:avLst/>
          </a:prstGeom>
          <a:noFill/>
        </p:spPr>
        <p:txBody>
          <a:bodyPr wrap="square" rtlCol="0">
            <a:spAutoFit/>
          </a:bodyPr>
          <a:lstStyle/>
          <a:p>
            <a:pPr algn="ctr"/>
            <a:r>
              <a:rPr lang="it-IT" sz="1400" b="1" dirty="0" smtClean="0">
                <a:solidFill>
                  <a:srgbClr val="002060"/>
                </a:solidFill>
                <a:latin typeface="+mn-lt"/>
              </a:rPr>
              <a:t>Dicembre ‘16</a:t>
            </a:r>
            <a:endParaRPr lang="it-IT" sz="1400" b="1" dirty="0">
              <a:solidFill>
                <a:srgbClr val="002060"/>
              </a:solidFill>
              <a:latin typeface="+mn-lt"/>
            </a:endParaRPr>
          </a:p>
        </p:txBody>
      </p:sp>
      <p:sp>
        <p:nvSpPr>
          <p:cNvPr id="103" name="CasellaDiTesto 102"/>
          <p:cNvSpPr txBox="1"/>
          <p:nvPr/>
        </p:nvSpPr>
        <p:spPr>
          <a:xfrm rot="312703">
            <a:off x="5643420" y="3554513"/>
            <a:ext cx="298764" cy="179102"/>
          </a:xfrm>
          <a:prstGeom prst="rect">
            <a:avLst/>
          </a:prstGeom>
          <a:solidFill>
            <a:schemeClr val="bg1"/>
          </a:solidFill>
        </p:spPr>
        <p:txBody>
          <a:bodyPr wrap="square" lIns="36000" tIns="36000" rIns="36000" bIns="36000" rtlCol="0" anchor="ctr">
            <a:noAutofit/>
          </a:bodyPr>
          <a:lstStyle/>
          <a:p>
            <a:pPr algn="ctr"/>
            <a:endParaRPr lang="en-US" sz="1200" dirty="0">
              <a:solidFill>
                <a:srgbClr val="0B2163"/>
              </a:solidFill>
              <a:latin typeface="+mn-lt"/>
            </a:endParaRPr>
          </a:p>
        </p:txBody>
      </p:sp>
      <p:sp>
        <p:nvSpPr>
          <p:cNvPr id="34" name="Titolo 1"/>
          <p:cNvSpPr>
            <a:spLocks noGrp="1"/>
          </p:cNvSpPr>
          <p:nvPr>
            <p:ph type="title"/>
          </p:nvPr>
        </p:nvSpPr>
        <p:spPr>
          <a:xfrm>
            <a:off x="453000" y="244486"/>
            <a:ext cx="9000000" cy="439200"/>
          </a:xfrm>
        </p:spPr>
        <p:txBody>
          <a:bodyPr/>
          <a:lstStyle/>
          <a:p>
            <a:r>
              <a:rPr lang="it-IT" dirty="0" smtClean="0"/>
              <a:t>Il Programma dei Lavori</a:t>
            </a:r>
            <a:endParaRPr lang="it-IT" dirty="0">
              <a:solidFill>
                <a:srgbClr val="002060"/>
              </a:solidFill>
            </a:endParaRPr>
          </a:p>
        </p:txBody>
      </p:sp>
    </p:spTree>
    <p:extLst>
      <p:ext uri="{BB962C8B-B14F-4D97-AF65-F5344CB8AC3E}">
        <p14:creationId xmlns:p14="http://schemas.microsoft.com/office/powerpoint/2010/main" xmlns="" val="3538258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69682" y="518819"/>
            <a:ext cx="9000000" cy="3417188"/>
          </a:xfrm>
          <a:prstGeom prst="rect">
            <a:avLst/>
          </a:prstGeom>
        </p:spPr>
      </p:pic>
      <p:sp>
        <p:nvSpPr>
          <p:cNvPr id="4" name="CasellaDiTesto 3"/>
          <p:cNvSpPr txBox="1"/>
          <p:nvPr/>
        </p:nvSpPr>
        <p:spPr>
          <a:xfrm>
            <a:off x="2774289" y="6418490"/>
            <a:ext cx="4833838" cy="307777"/>
          </a:xfrm>
          <a:prstGeom prst="rect">
            <a:avLst/>
          </a:prstGeom>
          <a:noFill/>
        </p:spPr>
        <p:txBody>
          <a:bodyPr wrap="square" rtlCol="0">
            <a:spAutoFit/>
          </a:bodyPr>
          <a:lstStyle/>
          <a:p>
            <a:r>
              <a:rPr lang="it-IT" sz="1400" i="1" dirty="0" smtClean="0">
                <a:latin typeface="+mn-lt"/>
              </a:rPr>
              <a:t>Presentazione Piano Industriale – Mantova, 8 Febbraio 2016</a:t>
            </a:r>
            <a:endParaRPr lang="en-US" sz="1400" i="1" dirty="0">
              <a:latin typeface="+mn-lt"/>
            </a:endParaRPr>
          </a:p>
        </p:txBody>
      </p:sp>
      <p:pic>
        <p:nvPicPr>
          <p:cNvPr id="2" name="Immagine 1"/>
          <p:cNvPicPr>
            <a:picLocks noChangeAspect="1"/>
          </p:cNvPicPr>
          <p:nvPr/>
        </p:nvPicPr>
        <p:blipFill>
          <a:blip r:embed="rId3" cstate="print"/>
          <a:stretch>
            <a:fillRect/>
          </a:stretch>
        </p:blipFill>
        <p:spPr>
          <a:xfrm>
            <a:off x="530806" y="6269260"/>
            <a:ext cx="1534947" cy="544658"/>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83235" y="5087221"/>
            <a:ext cx="1318494" cy="518916"/>
          </a:xfrm>
          <a:prstGeom prst="rect">
            <a:avLst/>
          </a:prstGeom>
        </p:spPr>
      </p:pic>
      <p:pic>
        <p:nvPicPr>
          <p:cNvPr id="15" name="Immagine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83234" y="4432883"/>
            <a:ext cx="2396512" cy="540442"/>
          </a:xfrm>
          <a:prstGeom prst="rect">
            <a:avLst/>
          </a:prstGeom>
        </p:spPr>
      </p:pic>
      <p:sp>
        <p:nvSpPr>
          <p:cNvPr id="5" name="CasellaDiTesto 4"/>
          <p:cNvSpPr txBox="1"/>
          <p:nvPr/>
        </p:nvSpPr>
        <p:spPr>
          <a:xfrm>
            <a:off x="469682" y="4019136"/>
            <a:ext cx="8999999" cy="461665"/>
          </a:xfrm>
          <a:prstGeom prst="rect">
            <a:avLst/>
          </a:prstGeom>
          <a:noFill/>
        </p:spPr>
        <p:txBody>
          <a:bodyPr wrap="square" rtlCol="0">
            <a:spAutoFit/>
          </a:bodyPr>
          <a:lstStyle/>
          <a:p>
            <a:pPr algn="ctr"/>
            <a:r>
              <a:rPr lang="it-IT" sz="2400" dirty="0" smtClean="0">
                <a:solidFill>
                  <a:schemeClr val="accent1"/>
                </a:solidFill>
                <a:latin typeface="Calibri" panose="020F0502020204030204" pitchFamily="34" charset="0"/>
              </a:rPr>
              <a:t>VI RINGRAZIAMO PER L’ATTENZIONE E IN PARTICOLARE:</a:t>
            </a:r>
            <a:endParaRPr lang="it-IT" sz="2400" dirty="0">
              <a:solidFill>
                <a:schemeClr val="accent1"/>
              </a:solidFill>
              <a:latin typeface="Calibri" panose="020F0502020204030204" pitchFamily="34" charset="0"/>
            </a:endParaRPr>
          </a:p>
        </p:txBody>
      </p:sp>
      <p:pic>
        <p:nvPicPr>
          <p:cNvPr id="6" name="Immagine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883234" y="5769909"/>
            <a:ext cx="1422011" cy="432291"/>
          </a:xfrm>
          <a:prstGeom prst="rect">
            <a:avLst/>
          </a:prstGeom>
        </p:spPr>
      </p:pic>
    </p:spTree>
    <p:extLst>
      <p:ext uri="{BB962C8B-B14F-4D97-AF65-F5344CB8AC3E}">
        <p14:creationId xmlns:p14="http://schemas.microsoft.com/office/powerpoint/2010/main" xmlns="" val="305753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47375" b="9588"/>
          <a:stretch/>
        </p:blipFill>
        <p:spPr>
          <a:xfrm>
            <a:off x="6141106" y="1430108"/>
            <a:ext cx="3294410" cy="1124197"/>
          </a:xfrm>
          <a:prstGeom prst="rect">
            <a:avLst/>
          </a:prstGeom>
        </p:spPr>
      </p:pic>
      <p:sp>
        <p:nvSpPr>
          <p:cNvPr id="31" name="Rectangle 12"/>
          <p:cNvSpPr>
            <a:spLocks noChangeArrowheads="1"/>
          </p:cNvSpPr>
          <p:nvPr/>
        </p:nvSpPr>
        <p:spPr bwMode="gray">
          <a:xfrm>
            <a:off x="750077" y="4916295"/>
            <a:ext cx="1872000" cy="216000"/>
          </a:xfrm>
          <a:prstGeom prst="rect">
            <a:avLst/>
          </a:prstGeom>
          <a:solidFill>
            <a:srgbClr val="FF9933"/>
          </a:solidFill>
          <a:ln w="12700">
            <a:solidFill>
              <a:srgbClr val="FFFFFF"/>
            </a:solidFill>
            <a:miter lim="800000"/>
            <a:headEnd/>
            <a:tailEnd/>
          </a:ln>
          <a:effectLst/>
          <a:extLst/>
        </p:spPr>
        <p:txBody>
          <a:bodyPr lIns="92075" tIns="46038" rIns="92075" bIns="46038" anchor="ctr"/>
          <a:lstStyle/>
          <a:p>
            <a:pPr algn="ctr"/>
            <a:endParaRPr lang="it-IT" altLang="it-IT" sz="1200" b="1" dirty="0">
              <a:latin typeface="+mn-lt"/>
            </a:endParaRPr>
          </a:p>
        </p:txBody>
      </p:sp>
      <p:sp>
        <p:nvSpPr>
          <p:cNvPr id="33" name="Rectangle 38"/>
          <p:cNvSpPr>
            <a:spLocks noChangeArrowheads="1"/>
          </p:cNvSpPr>
          <p:nvPr/>
        </p:nvSpPr>
        <p:spPr bwMode="gray">
          <a:xfrm>
            <a:off x="750077" y="3759667"/>
            <a:ext cx="1872000" cy="216000"/>
          </a:xfrm>
          <a:prstGeom prst="rect">
            <a:avLst/>
          </a:prstGeom>
          <a:solidFill>
            <a:srgbClr val="00B0F0"/>
          </a:solidFill>
          <a:ln w="12700">
            <a:solidFill>
              <a:srgbClr val="FFFFFF"/>
            </a:solidFill>
            <a:miter lim="800000"/>
            <a:headEnd/>
            <a:tailEnd/>
          </a:ln>
          <a:effectLst/>
          <a:extLst/>
        </p:spPr>
        <p:txBody>
          <a:bodyPr lIns="92075" tIns="46038" rIns="92075" bIns="46038" anchor="ctr"/>
          <a:lstStyle/>
          <a:p>
            <a:pPr algn="ctr"/>
            <a:endParaRPr lang="it-IT" altLang="it-IT" sz="1200" b="1" dirty="0">
              <a:latin typeface="+mn-lt"/>
            </a:endParaRPr>
          </a:p>
        </p:txBody>
      </p:sp>
      <p:sp>
        <p:nvSpPr>
          <p:cNvPr id="32" name="Rectangle 11"/>
          <p:cNvSpPr>
            <a:spLocks noChangeArrowheads="1"/>
          </p:cNvSpPr>
          <p:nvPr/>
        </p:nvSpPr>
        <p:spPr bwMode="gray">
          <a:xfrm>
            <a:off x="750077" y="2666552"/>
            <a:ext cx="1872000" cy="216000"/>
          </a:xfrm>
          <a:prstGeom prst="rect">
            <a:avLst/>
          </a:prstGeom>
          <a:solidFill>
            <a:srgbClr val="00B050"/>
          </a:solidFill>
          <a:ln w="12700">
            <a:solidFill>
              <a:srgbClr val="FFFFFF"/>
            </a:solidFill>
            <a:miter lim="800000"/>
            <a:headEnd/>
            <a:tailEnd/>
          </a:ln>
          <a:effectLst/>
          <a:extLst/>
        </p:spPr>
        <p:txBody>
          <a:bodyPr lIns="92075" tIns="46038" rIns="92075" bIns="46038" anchor="ct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algn="ctr">
              <a:spcBef>
                <a:spcPct val="0"/>
              </a:spcBef>
            </a:pPr>
            <a:endParaRPr lang="it-IT" altLang="it-IT" sz="900" b="1" dirty="0">
              <a:latin typeface="+mn-lt"/>
            </a:endParaRPr>
          </a:p>
        </p:txBody>
      </p:sp>
      <p:pic>
        <p:nvPicPr>
          <p:cNvPr id="1026" name="Picture 2" descr="C:\Users\KON\Desktop\image_thumb.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91" r="1"/>
          <a:stretch/>
        </p:blipFill>
        <p:spPr bwMode="auto">
          <a:xfrm>
            <a:off x="6131859" y="2652903"/>
            <a:ext cx="3321140" cy="1061708"/>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CasellaDiTesto 19"/>
          <p:cNvSpPr txBox="1"/>
          <p:nvPr/>
        </p:nvSpPr>
        <p:spPr>
          <a:xfrm>
            <a:off x="735700" y="2652902"/>
            <a:ext cx="8717299" cy="1061709"/>
          </a:xfrm>
          <a:prstGeom prst="rect">
            <a:avLst/>
          </a:prstGeom>
          <a:noFill/>
          <a:ln>
            <a:solidFill>
              <a:srgbClr val="0B2163"/>
            </a:solidFill>
          </a:ln>
          <a:effectLst/>
        </p:spPr>
        <p:txBody>
          <a:bodyPr wrap="square" lIns="72000" tIns="36000" rIns="36000" bIns="36000" rtlCol="0">
            <a:noAutofit/>
          </a:bodyPr>
          <a:lstStyle/>
          <a:p>
            <a:pPr algn="ctr"/>
            <a:endParaRPr lang="it-IT" b="1" dirty="0">
              <a:latin typeface="+mn-lt"/>
            </a:endParaRPr>
          </a:p>
        </p:txBody>
      </p:sp>
      <p:pic>
        <p:nvPicPr>
          <p:cNvPr id="1027" name="Picture 3" descr="C:\Users\KON\Desktop\cartone ondulat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96" r="-1"/>
          <a:stretch/>
        </p:blipFill>
        <p:spPr bwMode="auto">
          <a:xfrm>
            <a:off x="6131858" y="3751632"/>
            <a:ext cx="3321141" cy="1058548"/>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CasellaDiTesto 28"/>
          <p:cNvSpPr txBox="1"/>
          <p:nvPr/>
        </p:nvSpPr>
        <p:spPr>
          <a:xfrm>
            <a:off x="735699" y="3752405"/>
            <a:ext cx="8717299" cy="1062000"/>
          </a:xfrm>
          <a:prstGeom prst="rect">
            <a:avLst/>
          </a:prstGeom>
          <a:noFill/>
          <a:ln>
            <a:solidFill>
              <a:srgbClr val="0B2163"/>
            </a:solidFill>
          </a:ln>
          <a:effectLst/>
        </p:spPr>
        <p:txBody>
          <a:bodyPr wrap="square" lIns="36000" tIns="36000" rIns="36000" bIns="36000" rtlCol="0">
            <a:noAutofit/>
          </a:bodyPr>
          <a:lstStyle/>
          <a:p>
            <a:pPr algn="ctr"/>
            <a:endParaRPr lang="it-IT" b="1" dirty="0">
              <a:latin typeface="+mn-lt"/>
            </a:endParaRPr>
          </a:p>
        </p:txBody>
      </p:sp>
      <p:pic>
        <p:nvPicPr>
          <p:cNvPr id="1028" name="Picture 4" descr="C:\Users\KON\Desktop\packaging.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91" r="1"/>
          <a:stretch/>
        </p:blipFill>
        <p:spPr bwMode="auto">
          <a:xfrm>
            <a:off x="6131858" y="4902646"/>
            <a:ext cx="3321141" cy="1137545"/>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CasellaDiTesto 29"/>
          <p:cNvSpPr txBox="1"/>
          <p:nvPr/>
        </p:nvSpPr>
        <p:spPr>
          <a:xfrm>
            <a:off x="735701" y="4899894"/>
            <a:ext cx="8717299" cy="1140298"/>
          </a:xfrm>
          <a:prstGeom prst="rect">
            <a:avLst/>
          </a:prstGeom>
          <a:noFill/>
          <a:ln>
            <a:solidFill>
              <a:srgbClr val="0B2163"/>
            </a:solidFill>
          </a:ln>
          <a:effectLst/>
        </p:spPr>
        <p:txBody>
          <a:bodyPr wrap="square" lIns="36000" tIns="36000" rIns="36000" bIns="36000" rtlCol="0">
            <a:noAutofit/>
          </a:bodyPr>
          <a:lstStyle/>
          <a:p>
            <a:pPr algn="ctr"/>
            <a:endParaRPr lang="it-IT" b="1" dirty="0">
              <a:latin typeface="+mn-lt"/>
            </a:endParaRPr>
          </a:p>
        </p:txBody>
      </p:sp>
      <p:sp>
        <p:nvSpPr>
          <p:cNvPr id="2" name="Titolo 1"/>
          <p:cNvSpPr>
            <a:spLocks noGrp="1"/>
          </p:cNvSpPr>
          <p:nvPr>
            <p:ph type="title"/>
          </p:nvPr>
        </p:nvSpPr>
        <p:spPr/>
        <p:txBody>
          <a:bodyPr/>
          <a:lstStyle/>
          <a:p>
            <a:r>
              <a:rPr lang="it-IT" dirty="0" err="1" smtClean="0"/>
              <a:t>Overview</a:t>
            </a:r>
            <a:r>
              <a:rPr lang="it-IT" dirty="0" smtClean="0"/>
              <a:t> del Gruppo</a:t>
            </a:r>
            <a:endParaRPr lang="it-IT" dirty="0">
              <a:solidFill>
                <a:srgbClr val="002060"/>
              </a:solidFill>
            </a:endParaRPr>
          </a:p>
        </p:txBody>
      </p:sp>
      <p:sp>
        <p:nvSpPr>
          <p:cNvPr id="8" name="Segnaposto contenuto 2"/>
          <p:cNvSpPr>
            <a:spLocks noGrp="1"/>
          </p:cNvSpPr>
          <p:nvPr>
            <p:ph sz="quarter" idx="11"/>
          </p:nvPr>
        </p:nvSpPr>
        <p:spPr>
          <a:xfrm>
            <a:off x="700651" y="1009662"/>
            <a:ext cx="8752349" cy="401742"/>
          </a:xfrm>
        </p:spPr>
        <p:txBody>
          <a:bodyPr lIns="72000" tIns="36000" rIns="36000" bIns="36000"/>
          <a:lstStyle/>
          <a:p>
            <a:pPr algn="just">
              <a:spcBef>
                <a:spcPts val="1000"/>
              </a:spcBef>
              <a:buClr>
                <a:srgbClr val="0B2163"/>
              </a:buClr>
            </a:pPr>
            <a:r>
              <a:rPr lang="it-IT" dirty="0" smtClean="0">
                <a:latin typeface="Calibri (Corpo)"/>
              </a:rPr>
              <a:t>Il Gruppo Pro-</a:t>
            </a:r>
            <a:r>
              <a:rPr lang="it-IT" dirty="0" err="1" smtClean="0">
                <a:latin typeface="Calibri (Corpo)"/>
              </a:rPr>
              <a:t>Gest</a:t>
            </a:r>
            <a:r>
              <a:rPr lang="it-IT" dirty="0" smtClean="0">
                <a:latin typeface="Calibri (Corpo)"/>
              </a:rPr>
              <a:t> è attivo principalmente in quattro linee di business verticalmente integrate:</a:t>
            </a:r>
          </a:p>
        </p:txBody>
      </p:sp>
      <p:sp>
        <p:nvSpPr>
          <p:cNvPr id="12" name="Segnaposto contenuto 2"/>
          <p:cNvSpPr txBox="1">
            <a:spLocks/>
          </p:cNvSpPr>
          <p:nvPr/>
        </p:nvSpPr>
        <p:spPr>
          <a:xfrm>
            <a:off x="750077" y="2666552"/>
            <a:ext cx="5249298" cy="990557"/>
          </a:xfrm>
          <a:prstGeom prst="rect">
            <a:avLst/>
          </a:prstGeom>
        </p:spPr>
        <p:txBody>
          <a:bodyPr lIns="72000" tIns="36000" rIns="36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6"/>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228600" indent="-228600" algn="just">
              <a:spcBef>
                <a:spcPts val="1000"/>
              </a:spcBef>
              <a:buClr>
                <a:srgbClr val="0B2163"/>
              </a:buClr>
              <a:buFont typeface="+mj-lt"/>
              <a:buAutoNum type="arabicPeriod" startAt="2"/>
            </a:pPr>
            <a:r>
              <a:rPr lang="it-IT" b="1" dirty="0" smtClean="0">
                <a:latin typeface="Calibri (Corpo)"/>
              </a:rPr>
              <a:t>CARTA</a:t>
            </a:r>
            <a:endParaRPr lang="it-IT" b="1" dirty="0">
              <a:latin typeface="Calibri (Corpo)"/>
            </a:endParaRPr>
          </a:p>
          <a:p>
            <a:pPr marL="0" indent="0" algn="just">
              <a:spcBef>
                <a:spcPts val="0"/>
              </a:spcBef>
              <a:buClr>
                <a:srgbClr val="0B2163"/>
              </a:buClr>
              <a:buNone/>
            </a:pPr>
            <a:r>
              <a:rPr lang="it-IT" dirty="0" smtClean="0">
                <a:latin typeface="Calibri (Corpo)"/>
              </a:rPr>
              <a:t>Pro-Gest recupera le fibre di carta provenienti dalla raccolta </a:t>
            </a:r>
            <a:r>
              <a:rPr lang="it-IT" dirty="0" err="1" smtClean="0">
                <a:latin typeface="Calibri (Corpo)"/>
              </a:rPr>
              <a:t>pre</a:t>
            </a:r>
            <a:r>
              <a:rPr lang="it-IT" dirty="0" smtClean="0">
                <a:latin typeface="Calibri (Corpo)"/>
              </a:rPr>
              <a:t> e post-consumo. Attraverso </a:t>
            </a:r>
            <a:r>
              <a:rPr lang="it-IT" dirty="0">
                <a:latin typeface="Calibri (Corpo)"/>
              </a:rPr>
              <a:t>una complessa lavorazione </a:t>
            </a:r>
            <a:r>
              <a:rPr lang="it-IT" dirty="0" smtClean="0">
                <a:latin typeface="Calibri (Corpo)"/>
              </a:rPr>
              <a:t>le fibre vengono ridistribuite creando nuova carta riciclata che può </a:t>
            </a:r>
            <a:r>
              <a:rPr lang="it-IT" dirty="0">
                <a:latin typeface="Calibri (Corpo)"/>
              </a:rPr>
              <a:t>essere </a:t>
            </a:r>
            <a:r>
              <a:rPr lang="it-IT" dirty="0" smtClean="0">
                <a:latin typeface="Calibri (Corpo)"/>
              </a:rPr>
              <a:t>nuovamente utilizzata </a:t>
            </a:r>
            <a:r>
              <a:rPr lang="it-IT" dirty="0">
                <a:latin typeface="Calibri (Corpo)"/>
              </a:rPr>
              <a:t>per la fabbricazione di cartone ondulato e prodotti per imballaggio.</a:t>
            </a:r>
          </a:p>
          <a:p>
            <a:pPr marL="192088" lvl="1" indent="0" algn="just">
              <a:spcBef>
                <a:spcPts val="1000"/>
              </a:spcBef>
              <a:buClr>
                <a:srgbClr val="0B2163"/>
              </a:buClr>
              <a:buNone/>
            </a:pPr>
            <a:endParaRPr lang="it-IT" b="1" dirty="0" smtClean="0">
              <a:latin typeface="Calibri (Corpo)"/>
            </a:endParaRPr>
          </a:p>
        </p:txBody>
      </p:sp>
      <p:sp>
        <p:nvSpPr>
          <p:cNvPr id="13" name="Segnaposto contenuto 2"/>
          <p:cNvSpPr txBox="1">
            <a:spLocks/>
          </p:cNvSpPr>
          <p:nvPr/>
        </p:nvSpPr>
        <p:spPr>
          <a:xfrm>
            <a:off x="735699" y="3759667"/>
            <a:ext cx="5263675" cy="1050513"/>
          </a:xfrm>
          <a:prstGeom prst="rect">
            <a:avLst/>
          </a:prstGeom>
        </p:spPr>
        <p:txBody>
          <a:bodyPr lIns="72000" tIns="36000" rIns="36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6"/>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228600" indent="-228600" algn="just">
              <a:spcBef>
                <a:spcPts val="1000"/>
              </a:spcBef>
              <a:buClr>
                <a:srgbClr val="0B2163"/>
              </a:buClr>
              <a:buFont typeface="+mj-lt"/>
              <a:buAutoNum type="arabicPeriod" startAt="3"/>
            </a:pPr>
            <a:r>
              <a:rPr lang="it-IT" b="1" dirty="0" smtClean="0">
                <a:latin typeface="Calibri (Corpo)"/>
              </a:rPr>
              <a:t>CARTONE ONDULATO</a:t>
            </a:r>
          </a:p>
          <a:p>
            <a:pPr marL="0" indent="0" algn="just">
              <a:spcBef>
                <a:spcPts val="0"/>
              </a:spcBef>
              <a:buClr>
                <a:srgbClr val="0B2163"/>
              </a:buClr>
              <a:buNone/>
            </a:pPr>
            <a:r>
              <a:rPr lang="it-IT" dirty="0">
                <a:latin typeface="Calibri (Corpo)"/>
              </a:rPr>
              <a:t>Le carte </a:t>
            </a:r>
            <a:r>
              <a:rPr lang="it-IT" dirty="0" smtClean="0">
                <a:latin typeface="Calibri (Corpo)"/>
              </a:rPr>
              <a:t>prodotte vengono </a:t>
            </a:r>
            <a:r>
              <a:rPr lang="it-IT" dirty="0">
                <a:latin typeface="Calibri (Corpo)"/>
              </a:rPr>
              <a:t>consegnate agli ondulatori avvolte su </a:t>
            </a:r>
            <a:r>
              <a:rPr lang="it-IT" dirty="0" smtClean="0">
                <a:latin typeface="Calibri (Corpo)"/>
              </a:rPr>
              <a:t>bobine </a:t>
            </a:r>
            <a:r>
              <a:rPr lang="it-IT" dirty="0">
                <a:latin typeface="Calibri (Corpo)"/>
              </a:rPr>
              <a:t>e impiegate per la trasformazione in fogli di cartone ondulato, un materiale rigido costituito </a:t>
            </a:r>
            <a:r>
              <a:rPr lang="it-IT" dirty="0" smtClean="0">
                <a:latin typeface="Calibri (Corpo)"/>
              </a:rPr>
              <a:t>dall’accoppiamento di </a:t>
            </a:r>
            <a:r>
              <a:rPr lang="it-IT" dirty="0">
                <a:latin typeface="Calibri (Corpo)"/>
              </a:rPr>
              <a:t>più fogli di </a:t>
            </a:r>
            <a:r>
              <a:rPr lang="it-IT" dirty="0" smtClean="0">
                <a:latin typeface="Calibri (Corpo)"/>
              </a:rPr>
              <a:t>carta, </a:t>
            </a:r>
            <a:r>
              <a:rPr lang="it-IT" dirty="0">
                <a:latin typeface="Calibri (Corpo)"/>
              </a:rPr>
              <a:t>alcuni dei quali </a:t>
            </a:r>
            <a:r>
              <a:rPr lang="it-IT" dirty="0" smtClean="0">
                <a:latin typeface="Calibri (Corpo)"/>
              </a:rPr>
              <a:t>lavorati </a:t>
            </a:r>
            <a:r>
              <a:rPr lang="it-IT" dirty="0">
                <a:latin typeface="Calibri (Corpo)"/>
              </a:rPr>
              <a:t>per dar loro una forma ondulata.</a:t>
            </a:r>
          </a:p>
          <a:p>
            <a:pPr marL="192088" lvl="1" indent="0" algn="just">
              <a:spcBef>
                <a:spcPts val="1000"/>
              </a:spcBef>
              <a:buClr>
                <a:srgbClr val="0B2163"/>
              </a:buClr>
              <a:buNone/>
            </a:pPr>
            <a:endParaRPr lang="it-IT" b="1" dirty="0" smtClean="0">
              <a:latin typeface="Calibri (Corpo)"/>
            </a:endParaRPr>
          </a:p>
        </p:txBody>
      </p:sp>
      <p:sp>
        <p:nvSpPr>
          <p:cNvPr id="14" name="Segnaposto contenuto 2"/>
          <p:cNvSpPr txBox="1">
            <a:spLocks/>
          </p:cNvSpPr>
          <p:nvPr/>
        </p:nvSpPr>
        <p:spPr>
          <a:xfrm>
            <a:off x="735698" y="4916296"/>
            <a:ext cx="5263675" cy="1079168"/>
          </a:xfrm>
          <a:prstGeom prst="rect">
            <a:avLst/>
          </a:prstGeom>
        </p:spPr>
        <p:txBody>
          <a:bodyPr lIns="72000" tIns="36000" rIns="36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6"/>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228600" indent="-228600" algn="just">
              <a:spcBef>
                <a:spcPts val="1000"/>
              </a:spcBef>
              <a:buClr>
                <a:srgbClr val="0B2163"/>
              </a:buClr>
              <a:buFont typeface="+mj-lt"/>
              <a:buAutoNum type="arabicPeriod" startAt="4"/>
            </a:pPr>
            <a:r>
              <a:rPr lang="it-IT" b="1" dirty="0" smtClean="0">
                <a:latin typeface="Calibri (Corpo)"/>
              </a:rPr>
              <a:t>PACKAGING</a:t>
            </a:r>
          </a:p>
          <a:p>
            <a:pPr marL="0" indent="0" algn="just">
              <a:spcBef>
                <a:spcPts val="0"/>
              </a:spcBef>
              <a:buClr>
                <a:srgbClr val="0B2163"/>
              </a:buClr>
              <a:buNone/>
            </a:pPr>
            <a:r>
              <a:rPr lang="it-IT" dirty="0">
                <a:latin typeface="Calibri (Corpo)"/>
              </a:rPr>
              <a:t>Ogni anno il gruppo </a:t>
            </a:r>
            <a:r>
              <a:rPr lang="it-IT" dirty="0" smtClean="0">
                <a:latin typeface="Calibri (Corpo)"/>
              </a:rPr>
              <a:t>Pro-Gest produce </a:t>
            </a:r>
            <a:r>
              <a:rPr lang="it-IT" dirty="0">
                <a:latin typeface="Calibri (Corpo)"/>
              </a:rPr>
              <a:t>un miliardo e mezzo di contenitori in </a:t>
            </a:r>
            <a:r>
              <a:rPr lang="it-IT" dirty="0" smtClean="0">
                <a:latin typeface="Calibri (Corpo)"/>
              </a:rPr>
              <a:t>cartone ondulato </a:t>
            </a:r>
            <a:r>
              <a:rPr lang="it-IT" dirty="0">
                <a:latin typeface="Calibri (Corpo)"/>
              </a:rPr>
              <a:t>per imballare qualsiasi tipologia di prodotto e soddisfare le più svariate richieste di mercato, dalla vaschetta per frutta allo scatolone </a:t>
            </a:r>
            <a:r>
              <a:rPr lang="it-IT" dirty="0" smtClean="0">
                <a:latin typeface="Calibri (Corpo)"/>
              </a:rPr>
              <a:t>di grandi dimensioni. Tutti i prodotti Pro-Gest sono riciclabili al 100% e dopo l’uso, opportunamente raccolti e selezionati possono ritornare alle cartiere.</a:t>
            </a:r>
            <a:endParaRPr lang="it-IT" dirty="0">
              <a:latin typeface="Calibri (Corpo)"/>
            </a:endParaRPr>
          </a:p>
          <a:p>
            <a:pPr marL="192088" lvl="1" indent="0" algn="just">
              <a:spcBef>
                <a:spcPts val="1000"/>
              </a:spcBef>
              <a:buClr>
                <a:srgbClr val="0B2163"/>
              </a:buClr>
              <a:buNone/>
            </a:pPr>
            <a:endParaRPr lang="it-IT" b="1" dirty="0">
              <a:latin typeface="Calibri (Corpo)"/>
            </a:endParaRPr>
          </a:p>
        </p:txBody>
      </p:sp>
      <p:sp>
        <p:nvSpPr>
          <p:cNvPr id="40" name="Rettangolo 39"/>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Le quattro linee di business</a:t>
            </a:r>
            <a:endParaRPr lang="it-IT" sz="1400" b="1" dirty="0">
              <a:solidFill>
                <a:schemeClr val="bg1"/>
              </a:solidFill>
              <a:latin typeface="+mn-lt"/>
              <a:ea typeface="Gulim" pitchFamily="34" charset="-127"/>
            </a:endParaRPr>
          </a:p>
        </p:txBody>
      </p:sp>
      <p:sp>
        <p:nvSpPr>
          <p:cNvPr id="42" name="Rettangolo 41"/>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43" name="Connettore 1 42"/>
          <p:cNvCxnSpPr/>
          <p:nvPr/>
        </p:nvCxnSpPr>
        <p:spPr>
          <a:xfrm>
            <a:off x="409297" y="864900"/>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47" name="Rectangle 11"/>
          <p:cNvSpPr>
            <a:spLocks noChangeArrowheads="1"/>
          </p:cNvSpPr>
          <p:nvPr/>
        </p:nvSpPr>
        <p:spPr bwMode="gray">
          <a:xfrm>
            <a:off x="740830" y="1405122"/>
            <a:ext cx="1872000" cy="216000"/>
          </a:xfrm>
          <a:prstGeom prst="rect">
            <a:avLst/>
          </a:prstGeom>
          <a:solidFill>
            <a:srgbClr val="CCFF99"/>
          </a:solidFill>
          <a:ln w="12700">
            <a:solidFill>
              <a:srgbClr val="FFFFFF"/>
            </a:solidFill>
            <a:miter lim="800000"/>
            <a:headEnd/>
            <a:tailEnd/>
          </a:ln>
          <a:effectLst/>
          <a:extLst/>
        </p:spPr>
        <p:txBody>
          <a:bodyPr lIns="92075" tIns="46038" rIns="92075" bIns="46038" anchor="ct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algn="ctr">
              <a:spcBef>
                <a:spcPct val="0"/>
              </a:spcBef>
            </a:pPr>
            <a:endParaRPr lang="it-IT" altLang="it-IT" sz="900" b="1" dirty="0">
              <a:latin typeface="+mn-lt"/>
            </a:endParaRPr>
          </a:p>
        </p:txBody>
      </p:sp>
      <p:sp>
        <p:nvSpPr>
          <p:cNvPr id="49" name="CasellaDiTesto 48"/>
          <p:cNvSpPr txBox="1"/>
          <p:nvPr/>
        </p:nvSpPr>
        <p:spPr>
          <a:xfrm>
            <a:off x="718217" y="1418666"/>
            <a:ext cx="8717299" cy="1135640"/>
          </a:xfrm>
          <a:prstGeom prst="rect">
            <a:avLst/>
          </a:prstGeom>
          <a:noFill/>
          <a:ln>
            <a:solidFill>
              <a:srgbClr val="0B2163"/>
            </a:solidFill>
          </a:ln>
          <a:effectLst/>
        </p:spPr>
        <p:txBody>
          <a:bodyPr wrap="square" lIns="72000" tIns="36000" rIns="36000" bIns="36000" rtlCol="0">
            <a:noAutofit/>
          </a:bodyPr>
          <a:lstStyle/>
          <a:p>
            <a:pPr algn="ctr"/>
            <a:endParaRPr lang="it-IT" b="1" dirty="0">
              <a:latin typeface="+mn-lt"/>
            </a:endParaRPr>
          </a:p>
        </p:txBody>
      </p:sp>
      <p:sp>
        <p:nvSpPr>
          <p:cNvPr id="50" name="Segnaposto contenuto 2"/>
          <p:cNvSpPr txBox="1">
            <a:spLocks/>
          </p:cNvSpPr>
          <p:nvPr/>
        </p:nvSpPr>
        <p:spPr>
          <a:xfrm>
            <a:off x="740830" y="1366485"/>
            <a:ext cx="5249298" cy="990557"/>
          </a:xfrm>
          <a:prstGeom prst="rect">
            <a:avLst/>
          </a:prstGeom>
        </p:spPr>
        <p:txBody>
          <a:bodyPr lIns="72000" tIns="36000" rIns="36000" bIns="36000"/>
          <a:lstStyle>
            <a:lvl1pPr marL="174625" marR="0" indent="-174625" algn="l" defTabSz="914400" rtl="0" eaLnBrk="0" fontAlgn="base" latinLnBrk="0" hangingPunct="0">
              <a:lnSpc>
                <a:spcPct val="100000"/>
              </a:lnSpc>
              <a:spcBef>
                <a:spcPct val="55000"/>
              </a:spcBef>
              <a:spcAft>
                <a:spcPct val="0"/>
              </a:spcAft>
              <a:buClr>
                <a:schemeClr val="accent1"/>
              </a:buClr>
              <a:buSzPct val="80000"/>
              <a:buFont typeface="Wingdings" pitchFamily="2" charset="2"/>
              <a:buChar char=""/>
              <a:tabLst/>
              <a:defRPr kumimoji="0" lang="it-IT" sz="1200" b="0" i="0" u="none" strike="noStrike" kern="0" cap="none" spc="0" normalizeH="0" baseline="0" noProof="0">
                <a:ln>
                  <a:noFill/>
                </a:ln>
                <a:solidFill>
                  <a:schemeClr val="tx1"/>
                </a:solidFill>
                <a:effectLst/>
                <a:uLnTx/>
                <a:uFillTx/>
                <a:latin typeface="+mn-lt"/>
                <a:ea typeface="+mn-ea"/>
                <a:cs typeface="+mn-cs"/>
              </a:defRPr>
            </a:lvl1pPr>
            <a:lvl2pPr marL="366713" marR="0" indent="-190500" algn="l" defTabSz="914400" rtl="0" eaLnBrk="0" fontAlgn="base" latinLnBrk="0" hangingPunct="0">
              <a:lnSpc>
                <a:spcPct val="100000"/>
              </a:lnSpc>
              <a:spcBef>
                <a:spcPct val="55000"/>
              </a:spcBef>
              <a:spcAft>
                <a:spcPct val="0"/>
              </a:spcAft>
              <a:buClr>
                <a:schemeClr val="accent1"/>
              </a:buClr>
              <a:buSzPct val="105000"/>
              <a:buFontTx/>
              <a:buBlip>
                <a:blip r:embed="rId6"/>
              </a:buBlip>
              <a:tabLst/>
              <a:defRPr kumimoji="0" lang="it-IT" sz="1200" b="0" i="0" u="none" strike="noStrike" kern="0" cap="none" spc="0" normalizeH="0" baseline="0" noProof="0">
                <a:ln>
                  <a:noFill/>
                </a:ln>
                <a:solidFill>
                  <a:schemeClr val="tx1"/>
                </a:solidFill>
                <a:effectLst/>
                <a:uLnTx/>
                <a:uFillTx/>
                <a:latin typeface="+mn-lt"/>
                <a:ea typeface="+mn-ea"/>
                <a:cs typeface="+mn-cs"/>
              </a:defRPr>
            </a:lvl2pPr>
            <a:lvl3pPr marL="538163" marR="0" indent="-182563" algn="l" defTabSz="914400" rtl="0" eaLnBrk="0" fontAlgn="base" latinLnBrk="0" hangingPunct="0">
              <a:lnSpc>
                <a:spcPct val="100000"/>
              </a:lnSpc>
              <a:spcBef>
                <a:spcPts val="792"/>
              </a:spcBef>
              <a:spcAft>
                <a:spcPct val="0"/>
              </a:spcAft>
              <a:buClr>
                <a:srgbClr val="002060"/>
              </a:buClr>
              <a:buFont typeface="Wingdings" pitchFamily="2" charset="2"/>
              <a:buChar char="ü"/>
              <a:tabLst/>
              <a:defRPr kumimoji="0" lang="it-IT" sz="1200" b="0" i="0" u="none" strike="noStrike" kern="0" cap="none" spc="0" normalizeH="0" baseline="0" noProof="0">
                <a:ln>
                  <a:noFill/>
                </a:ln>
                <a:solidFill>
                  <a:schemeClr val="tx1"/>
                </a:solidFill>
                <a:effectLst/>
                <a:uLnTx/>
                <a:uFillTx/>
                <a:latin typeface="+mn-lt"/>
                <a:ea typeface="+mn-ea"/>
                <a:cs typeface="+mn-cs"/>
              </a:defRPr>
            </a:lvl3pPr>
            <a:lvl4pPr marL="576263" marR="0" indent="-198438"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smtClean="0">
                <a:ln>
                  <a:noFill/>
                </a:ln>
                <a:solidFill>
                  <a:schemeClr val="tx1"/>
                </a:solidFill>
                <a:effectLst/>
                <a:uLnTx/>
                <a:uFillTx/>
                <a:latin typeface="+mn-lt"/>
                <a:ea typeface="+mn-ea"/>
                <a:cs typeface="+mn-cs"/>
              </a:defRPr>
            </a:lvl4pPr>
            <a:lvl5pPr marL="760413" marR="0" indent="-182563" algn="l" defTabSz="914400" rtl="0" eaLnBrk="0" fontAlgn="base" latinLnBrk="0" hangingPunct="0">
              <a:lnSpc>
                <a:spcPct val="100000"/>
              </a:lnSpc>
              <a:spcBef>
                <a:spcPct val="20000"/>
              </a:spcBef>
              <a:spcAft>
                <a:spcPct val="0"/>
              </a:spcAft>
              <a:buClr>
                <a:schemeClr val="accent1"/>
              </a:buClr>
              <a:buChar char="–"/>
              <a:tabLst/>
              <a:defRPr kumimoji="0" lang="it-IT" sz="1200" b="0" i="0" u="none" strike="noStrike" kern="0" cap="none" spc="0" normalizeH="0" baseline="0" noProof="0" dirty="0" smtClean="0">
                <a:ln>
                  <a:noFill/>
                </a:ln>
                <a:solidFill>
                  <a:schemeClr val="tx1"/>
                </a:solidFill>
                <a:effectLst/>
                <a:uLnTx/>
                <a:uFillTx/>
                <a:latin typeface="+mn-lt"/>
                <a:ea typeface="+mn-ea"/>
                <a:cs typeface="+mn-cs"/>
              </a:defRPr>
            </a:lvl5pPr>
            <a:lvl6pPr marL="1217613" indent="-182563" algn="l" rtl="0" fontAlgn="base">
              <a:spcBef>
                <a:spcPct val="20000"/>
              </a:spcBef>
              <a:spcAft>
                <a:spcPct val="0"/>
              </a:spcAft>
              <a:buClr>
                <a:schemeClr val="accent1"/>
              </a:buClr>
              <a:buChar char="–"/>
              <a:defRPr sz="1100">
                <a:solidFill>
                  <a:schemeClr val="tx1"/>
                </a:solidFill>
                <a:latin typeface="+mn-lt"/>
              </a:defRPr>
            </a:lvl6pPr>
            <a:lvl7pPr marL="1674813" indent="-182563" algn="l" rtl="0" fontAlgn="base">
              <a:spcBef>
                <a:spcPct val="20000"/>
              </a:spcBef>
              <a:spcAft>
                <a:spcPct val="0"/>
              </a:spcAft>
              <a:buClr>
                <a:schemeClr val="accent1"/>
              </a:buClr>
              <a:buChar char="–"/>
              <a:defRPr sz="1100">
                <a:solidFill>
                  <a:schemeClr val="tx1"/>
                </a:solidFill>
                <a:latin typeface="+mn-lt"/>
              </a:defRPr>
            </a:lvl7pPr>
            <a:lvl8pPr marL="2132013" indent="-182563" algn="l" rtl="0" fontAlgn="base">
              <a:spcBef>
                <a:spcPct val="20000"/>
              </a:spcBef>
              <a:spcAft>
                <a:spcPct val="0"/>
              </a:spcAft>
              <a:buClr>
                <a:schemeClr val="accent1"/>
              </a:buClr>
              <a:buChar char="–"/>
              <a:defRPr sz="1100">
                <a:solidFill>
                  <a:schemeClr val="tx1"/>
                </a:solidFill>
                <a:latin typeface="+mn-lt"/>
              </a:defRPr>
            </a:lvl8pPr>
            <a:lvl9pPr marL="2589213" indent="-182563" algn="l" rtl="0" fontAlgn="base">
              <a:spcBef>
                <a:spcPct val="20000"/>
              </a:spcBef>
              <a:spcAft>
                <a:spcPct val="0"/>
              </a:spcAft>
              <a:buClr>
                <a:schemeClr val="accent1"/>
              </a:buClr>
              <a:buChar char="–"/>
              <a:defRPr sz="1100">
                <a:solidFill>
                  <a:schemeClr val="tx1"/>
                </a:solidFill>
                <a:latin typeface="+mn-lt"/>
              </a:defRPr>
            </a:lvl9pPr>
          </a:lstStyle>
          <a:p>
            <a:pPr marL="228600" indent="-228600" algn="just">
              <a:spcBef>
                <a:spcPts val="1000"/>
              </a:spcBef>
              <a:buClr>
                <a:srgbClr val="0B2163"/>
              </a:buClr>
              <a:buFont typeface="+mj-lt"/>
              <a:buAutoNum type="arabicPeriod"/>
            </a:pPr>
            <a:r>
              <a:rPr lang="it-IT" b="1" dirty="0" smtClean="0">
                <a:latin typeface="Calibri (Corpo)"/>
              </a:rPr>
              <a:t>MACERO</a:t>
            </a:r>
            <a:endParaRPr lang="it-IT" b="1" dirty="0">
              <a:latin typeface="Calibri (Corpo)"/>
            </a:endParaRPr>
          </a:p>
          <a:p>
            <a:pPr marL="0" indent="0" algn="just">
              <a:spcBef>
                <a:spcPts val="0"/>
              </a:spcBef>
              <a:buClr>
                <a:srgbClr val="0B2163"/>
              </a:buClr>
              <a:buNone/>
            </a:pPr>
            <a:r>
              <a:rPr lang="it-IT" dirty="0" smtClean="0">
                <a:latin typeface="Calibri (Corpo)"/>
              </a:rPr>
              <a:t>La raccolta </a:t>
            </a:r>
            <a:r>
              <a:rPr lang="it-IT" dirty="0">
                <a:latin typeface="Calibri (Corpo)"/>
              </a:rPr>
              <a:t>del macero è la prima fase della catena del valore nella produzione della carta. </a:t>
            </a:r>
            <a:r>
              <a:rPr lang="it-IT" dirty="0" smtClean="0">
                <a:latin typeface="Calibri (Corpo)"/>
              </a:rPr>
              <a:t>Il Gruppo è attivo direttamente nella selezione della raccolta differenziata con uno stabilimento dedicato esclusivamente a questo scopo. Inoltre tutte le cartiere Pro-Gest sono anche piattaforme per avvio a riciclo dei rifiuti di carta e cartone provenienti dai territori in cui opera</a:t>
            </a:r>
            <a:endParaRPr lang="it-IT" dirty="0">
              <a:latin typeface="Calibri (Corpo)"/>
            </a:endParaRPr>
          </a:p>
          <a:p>
            <a:pPr marL="192088" lvl="1" indent="0" algn="just">
              <a:spcBef>
                <a:spcPts val="1000"/>
              </a:spcBef>
              <a:buClr>
                <a:srgbClr val="0B2163"/>
              </a:buClr>
              <a:buNone/>
            </a:pPr>
            <a:endParaRPr lang="it-IT" b="1" dirty="0" smtClean="0">
              <a:latin typeface="Calibri (Corpo)"/>
            </a:endParaRPr>
          </a:p>
        </p:txBody>
      </p:sp>
    </p:spTree>
    <p:extLst>
      <p:ext uri="{BB962C8B-B14F-4D97-AF65-F5344CB8AC3E}">
        <p14:creationId xmlns:p14="http://schemas.microsoft.com/office/powerpoint/2010/main" xmlns="" val="219024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p:cNvSpPr>
            <a:spLocks noChangeArrowheads="1"/>
          </p:cNvSpPr>
          <p:nvPr/>
        </p:nvSpPr>
        <p:spPr bwMode="auto">
          <a:xfrm>
            <a:off x="1502180" y="1849679"/>
            <a:ext cx="7937171" cy="442259"/>
          </a:xfrm>
          <a:prstGeom prst="rect">
            <a:avLst/>
          </a:prstGeom>
          <a:solidFill>
            <a:schemeClr val="accent5">
              <a:lumMod val="20000"/>
              <a:lumOff val="80000"/>
            </a:schemeClr>
          </a:solidFill>
          <a:ln>
            <a:solidFill>
              <a:schemeClr val="accent1"/>
            </a:solid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lvl="2" algn="just">
              <a:lnSpc>
                <a:spcPct val="105000"/>
              </a:lnSpc>
              <a:spcBef>
                <a:spcPct val="30000"/>
              </a:spcBef>
              <a:buClr>
                <a:srgbClr val="0B2163"/>
              </a:buClr>
              <a:buSzPct val="75000"/>
              <a:buFont typeface="Wingdings" pitchFamily="2" charset="2"/>
              <a:buChar char="n"/>
            </a:pPr>
            <a:r>
              <a:rPr lang="it-IT" altLang="it-IT" sz="1200" dirty="0" smtClean="0">
                <a:latin typeface="+mn-lt"/>
              </a:rPr>
              <a:t>A Ospedaletto d’Istrana viene fondata dall’attuale Amministratore Delegato Bruno Zago, la prima azienda del </a:t>
            </a:r>
            <a:r>
              <a:rPr lang="it-IT" altLang="it-IT" sz="1200" b="1" dirty="0" smtClean="0">
                <a:latin typeface="+mn-lt"/>
              </a:rPr>
              <a:t>Gruppo - </a:t>
            </a:r>
            <a:r>
              <a:rPr lang="it-IT" altLang="it-IT" sz="1200" b="1" dirty="0" err="1" smtClean="0">
                <a:latin typeface="+mn-lt"/>
              </a:rPr>
              <a:t>Trevikart</a:t>
            </a:r>
            <a:r>
              <a:rPr lang="it-IT" altLang="it-IT" sz="1200" dirty="0" smtClean="0">
                <a:latin typeface="+mn-lt"/>
              </a:rPr>
              <a:t>, tutt’oggi ammiraglia nel settore degli imballaggi.</a:t>
            </a:r>
            <a:endParaRPr lang="it-IT" altLang="it-IT" sz="1200" dirty="0">
              <a:latin typeface="+mn-lt"/>
            </a:endParaRPr>
          </a:p>
        </p:txBody>
      </p:sp>
      <p:sp>
        <p:nvSpPr>
          <p:cNvPr id="15" name="Rectangle 35"/>
          <p:cNvSpPr>
            <a:spLocks noChangeArrowheads="1"/>
          </p:cNvSpPr>
          <p:nvPr/>
        </p:nvSpPr>
        <p:spPr bwMode="auto">
          <a:xfrm>
            <a:off x="1502180" y="2381921"/>
            <a:ext cx="7937171" cy="611188"/>
          </a:xfrm>
          <a:prstGeom prst="rect">
            <a:avLst/>
          </a:prstGeom>
          <a:solidFill>
            <a:schemeClr val="accent5">
              <a:lumMod val="20000"/>
              <a:lumOff val="80000"/>
            </a:schemeClr>
          </a:solidFill>
          <a:ln>
            <a:solidFill>
              <a:schemeClr val="accent1"/>
            </a:solid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lvl="2" algn="just">
              <a:lnSpc>
                <a:spcPct val="105000"/>
              </a:lnSpc>
              <a:spcBef>
                <a:spcPct val="30000"/>
              </a:spcBef>
              <a:buClr>
                <a:srgbClr val="0B2163"/>
              </a:buClr>
              <a:buSzPct val="75000"/>
              <a:buFont typeface="Wingdings" pitchFamily="2" charset="2"/>
              <a:buChar char="n"/>
            </a:pPr>
            <a:r>
              <a:rPr lang="it-IT" altLang="it-IT" sz="1200" dirty="0" smtClean="0">
                <a:latin typeface="+mn-lt"/>
              </a:rPr>
              <a:t>Viene fondata </a:t>
            </a:r>
            <a:r>
              <a:rPr lang="it-IT" altLang="it-IT" sz="1200" b="1" dirty="0" smtClean="0">
                <a:latin typeface="+mn-lt"/>
              </a:rPr>
              <a:t>Ondulato Trevigiano</a:t>
            </a:r>
            <a:r>
              <a:rPr lang="it-IT" altLang="it-IT" sz="1200" dirty="0" smtClean="0">
                <a:latin typeface="+mn-lt"/>
              </a:rPr>
              <a:t>, primo ondulatore strategico, </a:t>
            </a:r>
            <a:r>
              <a:rPr lang="it-IT" altLang="it-IT" sz="1200" b="1" dirty="0" err="1" smtClean="0">
                <a:latin typeface="+mn-lt"/>
              </a:rPr>
              <a:t>Plurionda</a:t>
            </a:r>
            <a:r>
              <a:rPr lang="it-IT" altLang="it-IT" sz="1200" dirty="0" smtClean="0">
                <a:latin typeface="+mn-lt"/>
              </a:rPr>
              <a:t>, per ampliare la gamma di prodotti, </a:t>
            </a:r>
            <a:r>
              <a:rPr lang="it-IT" altLang="it-IT" sz="1200" b="1" dirty="0" err="1" smtClean="0">
                <a:latin typeface="+mn-lt"/>
              </a:rPr>
              <a:t>Unioncart</a:t>
            </a:r>
            <a:r>
              <a:rPr lang="it-IT" altLang="it-IT" sz="1200" dirty="0" smtClean="0">
                <a:latin typeface="+mn-lt"/>
              </a:rPr>
              <a:t>, scatolificio specializzato in grandi formati e viene acquisita e riavviata </a:t>
            </a:r>
            <a:r>
              <a:rPr lang="it-IT" altLang="it-IT" sz="1200" b="1" dirty="0" err="1" smtClean="0">
                <a:latin typeface="+mn-lt"/>
              </a:rPr>
              <a:t>Cartitalia</a:t>
            </a:r>
            <a:r>
              <a:rPr lang="it-IT" altLang="it-IT" sz="1200" dirty="0" smtClean="0">
                <a:latin typeface="+mn-lt"/>
              </a:rPr>
              <a:t>, società storica nel settore, ma che era stata tenuta chiusa per anni. Il Gruppo risale la filiera dell’imballaggio, diventando produttore di </a:t>
            </a:r>
            <a:r>
              <a:rPr lang="it-IT" altLang="it-IT" sz="1200" dirty="0">
                <a:latin typeface="+mn-lt"/>
              </a:rPr>
              <a:t>materia </a:t>
            </a:r>
            <a:r>
              <a:rPr lang="it-IT" altLang="it-IT" sz="1200" dirty="0" smtClean="0">
                <a:latin typeface="+mn-lt"/>
              </a:rPr>
              <a:t>prima.</a:t>
            </a:r>
            <a:endParaRPr lang="it-IT" altLang="it-IT" sz="1200" dirty="0">
              <a:latin typeface="+mn-lt"/>
            </a:endParaRPr>
          </a:p>
        </p:txBody>
      </p:sp>
      <p:sp>
        <p:nvSpPr>
          <p:cNvPr id="19" name="Rectangle 38"/>
          <p:cNvSpPr>
            <a:spLocks noChangeArrowheads="1"/>
          </p:cNvSpPr>
          <p:nvPr/>
        </p:nvSpPr>
        <p:spPr bwMode="auto">
          <a:xfrm>
            <a:off x="1502180" y="3083092"/>
            <a:ext cx="7937171" cy="611187"/>
          </a:xfrm>
          <a:prstGeom prst="rect">
            <a:avLst/>
          </a:prstGeom>
          <a:solidFill>
            <a:schemeClr val="accent5">
              <a:lumMod val="20000"/>
              <a:lumOff val="80000"/>
            </a:schemeClr>
          </a:solidFill>
          <a:ln>
            <a:solidFill>
              <a:schemeClr val="accent1"/>
            </a:solid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lvl="2" algn="just">
              <a:lnSpc>
                <a:spcPct val="105000"/>
              </a:lnSpc>
              <a:spcBef>
                <a:spcPct val="30000"/>
              </a:spcBef>
              <a:buClr>
                <a:srgbClr val="0B2163"/>
              </a:buClr>
              <a:buSzPct val="75000"/>
              <a:buFont typeface="Wingdings" pitchFamily="2" charset="2"/>
              <a:buChar char="n"/>
            </a:pPr>
            <a:r>
              <a:rPr lang="it-IT" altLang="it-IT" sz="1200" dirty="0" smtClean="0">
                <a:latin typeface="+mn-lt"/>
              </a:rPr>
              <a:t>Durante questo periodo viene rilevata </a:t>
            </a:r>
            <a:r>
              <a:rPr lang="it-IT" altLang="it-IT" sz="1200" b="1" dirty="0" err="1" smtClean="0">
                <a:latin typeface="+mn-lt"/>
              </a:rPr>
              <a:t>Cuboxal</a:t>
            </a:r>
            <a:r>
              <a:rPr lang="it-IT" altLang="it-IT" sz="1200" dirty="0" smtClean="0">
                <a:latin typeface="+mn-lt"/>
              </a:rPr>
              <a:t>, specializzata nella produzione delle scatole per pizza. Successivamente viene acquisita la </a:t>
            </a:r>
            <a:r>
              <a:rPr lang="it-IT" altLang="it-IT" sz="1200" b="1" dirty="0" smtClean="0">
                <a:latin typeface="+mn-lt"/>
              </a:rPr>
              <a:t>Cartiera di Carbonera</a:t>
            </a:r>
            <a:r>
              <a:rPr lang="it-IT" altLang="it-IT" sz="1200" dirty="0" smtClean="0">
                <a:latin typeface="+mn-lt"/>
              </a:rPr>
              <a:t>, che produce carte  per le copertine, nonché di carta </a:t>
            </a:r>
            <a:r>
              <a:rPr lang="it-IT" altLang="it-IT" sz="1200" dirty="0" err="1" smtClean="0">
                <a:latin typeface="+mn-lt"/>
              </a:rPr>
              <a:t>tissue</a:t>
            </a:r>
            <a:r>
              <a:rPr lang="it-IT" altLang="it-IT" sz="1200" dirty="0" smtClean="0">
                <a:latin typeface="+mn-lt"/>
              </a:rPr>
              <a:t> in cellulosa, ovvero un settore completamente nuovo. Infine, nel 1998 Pro-</a:t>
            </a:r>
            <a:r>
              <a:rPr lang="it-IT" altLang="it-IT" sz="1200" dirty="0" err="1" smtClean="0">
                <a:latin typeface="+mn-lt"/>
              </a:rPr>
              <a:t>Gest</a:t>
            </a:r>
            <a:r>
              <a:rPr lang="it-IT" altLang="it-IT" sz="1200" dirty="0" smtClean="0">
                <a:latin typeface="+mn-lt"/>
              </a:rPr>
              <a:t> conclude l’acquisizione delle cartiere </a:t>
            </a:r>
            <a:r>
              <a:rPr lang="it-IT" altLang="it-IT" sz="1200" b="1" dirty="0" smtClean="0">
                <a:latin typeface="+mn-lt"/>
              </a:rPr>
              <a:t>Tolentino</a:t>
            </a:r>
            <a:r>
              <a:rPr lang="it-IT" altLang="it-IT" sz="1200" dirty="0" smtClean="0">
                <a:latin typeface="+mn-lt"/>
              </a:rPr>
              <a:t> e </a:t>
            </a:r>
            <a:r>
              <a:rPr lang="it-IT" altLang="it-IT" sz="1200" b="1" dirty="0" smtClean="0">
                <a:latin typeface="+mn-lt"/>
              </a:rPr>
              <a:t>San Giuliano</a:t>
            </a:r>
            <a:r>
              <a:rPr lang="it-IT" altLang="it-IT" sz="1200" dirty="0" smtClean="0">
                <a:latin typeface="+mn-lt"/>
              </a:rPr>
              <a:t>.</a:t>
            </a:r>
            <a:endParaRPr lang="it-IT" altLang="it-IT" sz="1200" dirty="0">
              <a:latin typeface="+mn-lt"/>
            </a:endParaRPr>
          </a:p>
        </p:txBody>
      </p:sp>
      <p:sp>
        <p:nvSpPr>
          <p:cNvPr id="23" name="Rectangle 41"/>
          <p:cNvSpPr>
            <a:spLocks noChangeArrowheads="1"/>
          </p:cNvSpPr>
          <p:nvPr/>
        </p:nvSpPr>
        <p:spPr bwMode="auto">
          <a:xfrm>
            <a:off x="1502180" y="3784262"/>
            <a:ext cx="7937171" cy="611187"/>
          </a:xfrm>
          <a:prstGeom prst="rect">
            <a:avLst/>
          </a:prstGeom>
          <a:solidFill>
            <a:schemeClr val="accent5">
              <a:lumMod val="20000"/>
              <a:lumOff val="80000"/>
            </a:schemeClr>
          </a:solidFill>
          <a:ln>
            <a:solidFill>
              <a:schemeClr val="accent1"/>
            </a:solid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lvl="2" algn="just">
              <a:lnSpc>
                <a:spcPct val="105000"/>
              </a:lnSpc>
              <a:spcBef>
                <a:spcPct val="30000"/>
              </a:spcBef>
              <a:buClr>
                <a:srgbClr val="0B2163"/>
              </a:buClr>
              <a:buSzPct val="75000"/>
              <a:buFont typeface="Wingdings" pitchFamily="2" charset="2"/>
              <a:buChar char="n"/>
            </a:pPr>
            <a:r>
              <a:rPr lang="it-IT" altLang="it-IT" sz="1200" dirty="0" smtClean="0">
                <a:latin typeface="+mn-lt"/>
              </a:rPr>
              <a:t>Nel 2004 viene acquisito lo scatolificio </a:t>
            </a:r>
            <a:r>
              <a:rPr lang="it-IT" altLang="it-IT" sz="1200" b="1" dirty="0" err="1" smtClean="0">
                <a:latin typeface="+mn-lt"/>
              </a:rPr>
              <a:t>Bergapack</a:t>
            </a:r>
            <a:r>
              <a:rPr lang="it-IT" altLang="it-IT" sz="1200" dirty="0" smtClean="0">
                <a:latin typeface="+mn-lt"/>
              </a:rPr>
              <a:t>. Nel 2005 entra a far parte del gruppo </a:t>
            </a:r>
            <a:r>
              <a:rPr lang="it-IT" altLang="it-IT" sz="1200" b="1" dirty="0" smtClean="0">
                <a:latin typeface="+mn-lt"/>
              </a:rPr>
              <a:t>Cartiere</a:t>
            </a:r>
            <a:r>
              <a:rPr lang="it-IT" altLang="it-IT" sz="1200" dirty="0" smtClean="0">
                <a:latin typeface="+mn-lt"/>
              </a:rPr>
              <a:t> </a:t>
            </a:r>
            <a:r>
              <a:rPr lang="it-IT" altLang="it-IT" sz="1200" b="1" dirty="0" smtClean="0">
                <a:latin typeface="+mn-lt"/>
              </a:rPr>
              <a:t>Villa Lagarina </a:t>
            </a:r>
            <a:r>
              <a:rPr lang="it-IT" altLang="it-IT" sz="1200" dirty="0" smtClean="0">
                <a:latin typeface="+mn-lt"/>
              </a:rPr>
              <a:t>che permette a Pro-Gest di diventare market leader nella produzione di carte per ondulatori.</a:t>
            </a:r>
            <a:endParaRPr lang="it-IT" altLang="it-IT" sz="1200" dirty="0">
              <a:latin typeface="+mn-lt"/>
            </a:endParaRPr>
          </a:p>
        </p:txBody>
      </p:sp>
      <p:sp>
        <p:nvSpPr>
          <p:cNvPr id="27" name="Rectangle 44"/>
          <p:cNvSpPr>
            <a:spLocks noChangeArrowheads="1"/>
          </p:cNvSpPr>
          <p:nvPr/>
        </p:nvSpPr>
        <p:spPr bwMode="auto">
          <a:xfrm>
            <a:off x="1502180" y="4485432"/>
            <a:ext cx="7937171" cy="471597"/>
          </a:xfrm>
          <a:prstGeom prst="rect">
            <a:avLst/>
          </a:prstGeom>
          <a:solidFill>
            <a:schemeClr val="accent5">
              <a:lumMod val="20000"/>
              <a:lumOff val="80000"/>
            </a:schemeClr>
          </a:solidFill>
          <a:ln>
            <a:solidFill>
              <a:schemeClr val="accent1"/>
            </a:solid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lvl="2" algn="just">
              <a:lnSpc>
                <a:spcPct val="105000"/>
              </a:lnSpc>
              <a:spcBef>
                <a:spcPct val="30000"/>
              </a:spcBef>
              <a:buClr>
                <a:srgbClr val="0B2163"/>
              </a:buClr>
              <a:buSzPct val="75000"/>
              <a:buFont typeface="Wingdings" pitchFamily="2" charset="2"/>
              <a:buChar char="n"/>
            </a:pPr>
            <a:r>
              <a:rPr lang="it-IT" altLang="it-IT" sz="1200" b="1" dirty="0" err="1">
                <a:latin typeface="+mn-lt"/>
              </a:rPr>
              <a:t>Cartonstrong</a:t>
            </a:r>
            <a:r>
              <a:rPr lang="it-IT" altLang="it-IT" sz="1200" b="1" dirty="0">
                <a:latin typeface="+mn-lt"/>
              </a:rPr>
              <a:t> </a:t>
            </a:r>
            <a:r>
              <a:rPr lang="it-IT" altLang="it-IT" sz="1200" dirty="0" smtClean="0">
                <a:latin typeface="+mn-lt"/>
              </a:rPr>
              <a:t>entra a far parte del Gruppo, Nel 2009 viene fondata </a:t>
            </a:r>
            <a:r>
              <a:rPr lang="it-IT" altLang="it-IT" sz="1200" b="1" dirty="0" smtClean="0">
                <a:latin typeface="+mn-lt"/>
              </a:rPr>
              <a:t>P-</a:t>
            </a:r>
            <a:r>
              <a:rPr lang="it-IT" altLang="it-IT" sz="1200" b="1" dirty="0" err="1" smtClean="0">
                <a:latin typeface="+mn-lt"/>
              </a:rPr>
              <a:t>One</a:t>
            </a:r>
            <a:r>
              <a:rPr lang="it-IT" altLang="it-IT" sz="1200" dirty="0" smtClean="0">
                <a:latin typeface="+mn-lt"/>
              </a:rPr>
              <a:t>, progetto embrione per lo sviluppo di design sostenibile in cartone. </a:t>
            </a:r>
            <a:endParaRPr lang="it-IT" altLang="it-IT" sz="1200" dirty="0">
              <a:latin typeface="+mn-lt"/>
            </a:endParaRPr>
          </a:p>
        </p:txBody>
      </p:sp>
      <p:sp>
        <p:nvSpPr>
          <p:cNvPr id="31" name="Rectangle 47"/>
          <p:cNvSpPr>
            <a:spLocks noChangeArrowheads="1"/>
          </p:cNvSpPr>
          <p:nvPr/>
        </p:nvSpPr>
        <p:spPr bwMode="auto">
          <a:xfrm>
            <a:off x="1502180" y="5047013"/>
            <a:ext cx="7937171" cy="822216"/>
          </a:xfrm>
          <a:prstGeom prst="rect">
            <a:avLst/>
          </a:prstGeom>
          <a:solidFill>
            <a:schemeClr val="accent5">
              <a:lumMod val="20000"/>
              <a:lumOff val="80000"/>
            </a:schemeClr>
          </a:solidFill>
          <a:ln>
            <a:solidFill>
              <a:schemeClr val="accent1"/>
            </a:solidFill>
          </a:ln>
          <a:effectLst/>
        </p:spPr>
        <p:txBody>
          <a:bodyPr lIns="72000" tIns="36000" rIns="72000" bIns="36000"/>
          <a:lstStyle>
            <a:lvl1pPr marL="342900" indent="-342900">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90500" indent="-187325">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lvl="2" algn="just">
              <a:lnSpc>
                <a:spcPct val="105000"/>
              </a:lnSpc>
              <a:spcBef>
                <a:spcPct val="30000"/>
              </a:spcBef>
              <a:buClr>
                <a:srgbClr val="0B2163"/>
              </a:buClr>
              <a:buSzPct val="75000"/>
              <a:buFont typeface="Wingdings" pitchFamily="2" charset="2"/>
              <a:buChar char="n"/>
            </a:pPr>
            <a:r>
              <a:rPr lang="it-IT" altLang="it-IT" sz="1200" dirty="0" smtClean="0">
                <a:latin typeface="+mn-lt"/>
              </a:rPr>
              <a:t>Nel 2014 Pro-</a:t>
            </a:r>
            <a:r>
              <a:rPr lang="it-IT" altLang="it-IT" sz="1200" dirty="0" err="1" smtClean="0">
                <a:latin typeface="+mn-lt"/>
              </a:rPr>
              <a:t>Gest</a:t>
            </a:r>
            <a:r>
              <a:rPr lang="it-IT" altLang="it-IT" sz="1200" dirty="0" smtClean="0">
                <a:latin typeface="+mn-lt"/>
              </a:rPr>
              <a:t>, a seguito del concordato di due stabilimenti storici toscani,</a:t>
            </a:r>
            <a:r>
              <a:rPr lang="it-IT" altLang="it-IT" sz="1200" dirty="0"/>
              <a:t> </a:t>
            </a:r>
            <a:r>
              <a:rPr lang="it-IT" altLang="it-IT" sz="1200" dirty="0">
                <a:latin typeface="+mn-lt"/>
              </a:rPr>
              <a:t>affitta</a:t>
            </a:r>
            <a:r>
              <a:rPr lang="it-IT" altLang="it-IT" sz="1200" dirty="0" smtClean="0">
                <a:latin typeface="+mn-lt"/>
              </a:rPr>
              <a:t> </a:t>
            </a:r>
            <a:r>
              <a:rPr lang="it-IT" altLang="it-IT" sz="1200" b="1" dirty="0" smtClean="0">
                <a:latin typeface="+mn-lt"/>
              </a:rPr>
              <a:t>Ondulati Giusti </a:t>
            </a:r>
            <a:r>
              <a:rPr lang="it-IT" altLang="it-IT" sz="1200" dirty="0" smtClean="0">
                <a:latin typeface="+mn-lt"/>
              </a:rPr>
              <a:t>e </a:t>
            </a:r>
            <a:r>
              <a:rPr lang="it-IT" altLang="it-IT" sz="1200" b="1" dirty="0" smtClean="0">
                <a:latin typeface="+mn-lt"/>
              </a:rPr>
              <a:t>Cartonificio Fiorentino </a:t>
            </a:r>
            <a:r>
              <a:rPr lang="it-IT" altLang="it-IT" sz="1200" dirty="0" smtClean="0">
                <a:latin typeface="+mn-lt"/>
              </a:rPr>
              <a:t>(ora Pro-</a:t>
            </a:r>
            <a:r>
              <a:rPr lang="it-IT" altLang="it-IT" sz="1200" dirty="0" err="1" smtClean="0">
                <a:latin typeface="+mn-lt"/>
              </a:rPr>
              <a:t>Gest</a:t>
            </a:r>
            <a:r>
              <a:rPr lang="it-IT" altLang="it-IT" sz="1200" dirty="0" smtClean="0">
                <a:latin typeface="+mn-lt"/>
              </a:rPr>
              <a:t> Altopascio e Pro-</a:t>
            </a:r>
            <a:r>
              <a:rPr lang="it-IT" altLang="it-IT" sz="1200" dirty="0" err="1" smtClean="0">
                <a:latin typeface="+mn-lt"/>
              </a:rPr>
              <a:t>Gest</a:t>
            </a:r>
            <a:r>
              <a:rPr lang="it-IT" altLang="it-IT" sz="1200" dirty="0" smtClean="0">
                <a:latin typeface="+mn-lt"/>
              </a:rPr>
              <a:t> Fiorentino). Nel 2015 Pro-Gest continua ad espandersi acquisendo attraverso la controllata </a:t>
            </a:r>
            <a:r>
              <a:rPr lang="it-IT" altLang="it-IT" sz="1200" dirty="0" err="1" smtClean="0">
                <a:latin typeface="+mn-lt"/>
              </a:rPr>
              <a:t>Trevikart</a:t>
            </a:r>
            <a:r>
              <a:rPr lang="it-IT" altLang="it-IT" sz="1200" dirty="0" smtClean="0">
                <a:latin typeface="+mn-lt"/>
              </a:rPr>
              <a:t> altri </a:t>
            </a:r>
            <a:r>
              <a:rPr lang="it-IT" altLang="it-IT" sz="1200" b="1" dirty="0" smtClean="0">
                <a:latin typeface="+mn-lt"/>
              </a:rPr>
              <a:t>due stabilimenti del gruppo Mauro Benedetti. </a:t>
            </a:r>
            <a:r>
              <a:rPr lang="it-IT" altLang="it-IT" sz="1200" dirty="0" smtClean="0">
                <a:latin typeface="+mn-lt"/>
              </a:rPr>
              <a:t>Sempre nel 2015, il Gruppo ha </a:t>
            </a:r>
            <a:r>
              <a:rPr lang="it-IT" altLang="it-IT" sz="1200" dirty="0">
                <a:latin typeface="+mn-lt"/>
              </a:rPr>
              <a:t>acquisito </a:t>
            </a:r>
            <a:r>
              <a:rPr lang="it-IT" altLang="it-IT" sz="1200" dirty="0" smtClean="0">
                <a:latin typeface="+mn-lt"/>
              </a:rPr>
              <a:t>gli impianti industriali, i terreni </a:t>
            </a:r>
            <a:r>
              <a:rPr lang="it-IT" altLang="it-IT" sz="1200" dirty="0">
                <a:latin typeface="+mn-lt"/>
              </a:rPr>
              <a:t>e </a:t>
            </a:r>
            <a:r>
              <a:rPr lang="it-IT" altLang="it-IT" sz="1200" dirty="0" smtClean="0">
                <a:latin typeface="+mn-lt"/>
              </a:rPr>
              <a:t>i fabbricati dello stabilimento produttivo di </a:t>
            </a:r>
            <a:r>
              <a:rPr lang="it-IT" altLang="it-IT" sz="1200" b="1" dirty="0">
                <a:latin typeface="+mn-lt"/>
              </a:rPr>
              <a:t>Mantova – Cartiere </a:t>
            </a:r>
            <a:r>
              <a:rPr lang="it-IT" altLang="it-IT" sz="1200" b="1" dirty="0" smtClean="0">
                <a:latin typeface="+mn-lt"/>
              </a:rPr>
              <a:t>Burgo.</a:t>
            </a:r>
            <a:endParaRPr lang="it-IT" altLang="it-IT" sz="1200" b="1" dirty="0">
              <a:latin typeface="+mn-lt"/>
            </a:endParaRPr>
          </a:p>
        </p:txBody>
      </p:sp>
      <p:sp>
        <p:nvSpPr>
          <p:cNvPr id="2" name="Titolo 1"/>
          <p:cNvSpPr>
            <a:spLocks noGrp="1"/>
          </p:cNvSpPr>
          <p:nvPr>
            <p:ph type="title"/>
          </p:nvPr>
        </p:nvSpPr>
        <p:spPr/>
        <p:txBody>
          <a:bodyPr/>
          <a:lstStyle/>
          <a:p>
            <a:r>
              <a:rPr lang="it-IT" dirty="0" err="1" smtClean="0"/>
              <a:t>Overview</a:t>
            </a:r>
            <a:r>
              <a:rPr lang="it-IT" dirty="0" smtClean="0"/>
              <a:t> del Gruppo</a:t>
            </a:r>
            <a:endParaRPr lang="it-IT" dirty="0">
              <a:solidFill>
                <a:srgbClr val="002060"/>
              </a:solidFill>
            </a:endParaRPr>
          </a:p>
        </p:txBody>
      </p:sp>
      <p:sp>
        <p:nvSpPr>
          <p:cNvPr id="8" name="Segnaposto contenuto 2"/>
          <p:cNvSpPr>
            <a:spLocks noGrp="1"/>
          </p:cNvSpPr>
          <p:nvPr>
            <p:ph sz="quarter" idx="11"/>
          </p:nvPr>
        </p:nvSpPr>
        <p:spPr>
          <a:xfrm>
            <a:off x="700650" y="1009661"/>
            <a:ext cx="8752350" cy="652973"/>
          </a:xfrm>
        </p:spPr>
        <p:txBody>
          <a:bodyPr lIns="72000" tIns="36000" rIns="36000" bIns="36000"/>
          <a:lstStyle/>
          <a:p>
            <a:pPr algn="just">
              <a:spcBef>
                <a:spcPts val="1000"/>
              </a:spcBef>
              <a:buClr>
                <a:srgbClr val="0B2163"/>
              </a:buClr>
            </a:pPr>
            <a:r>
              <a:rPr lang="it-IT" dirty="0" smtClean="0">
                <a:latin typeface="Calibri (Corpo)"/>
              </a:rPr>
              <a:t>Il Gruppo Pro-</a:t>
            </a:r>
            <a:r>
              <a:rPr lang="it-IT" dirty="0" err="1" smtClean="0">
                <a:latin typeface="Calibri (Corpo)"/>
              </a:rPr>
              <a:t>Gest</a:t>
            </a:r>
            <a:r>
              <a:rPr lang="it-IT" dirty="0" smtClean="0">
                <a:latin typeface="Calibri (Corpo)"/>
              </a:rPr>
              <a:t> ha un’esperienza nel settore di oltre 40 anni, durante i quali ha conosciuto una forte espansione sia organica che per vie esterne che l’ha portato a diventare oggi il gruppo leader in Italia nei settori in cui opera e uno dei principali a livello europeo. Qui di seguito sono ricapitolati alcuni dei passi cruciali nella storia del Gruppo:</a:t>
            </a:r>
            <a:endParaRPr lang="it-IT" dirty="0">
              <a:latin typeface="Calibri (Corpo)"/>
            </a:endParaRPr>
          </a:p>
        </p:txBody>
      </p:sp>
      <p:sp>
        <p:nvSpPr>
          <p:cNvPr id="7" name="AutoShape 51"/>
          <p:cNvSpPr>
            <a:spLocks noChangeArrowheads="1"/>
          </p:cNvSpPr>
          <p:nvPr/>
        </p:nvSpPr>
        <p:spPr bwMode="auto">
          <a:xfrm rot="5400000">
            <a:off x="-1055922" y="3573704"/>
            <a:ext cx="4402138" cy="741362"/>
          </a:xfrm>
          <a:prstGeom prst="homePlate">
            <a:avLst>
              <a:gd name="adj" fmla="val 37442"/>
            </a:avLst>
          </a:prstGeom>
          <a:solidFill>
            <a:srgbClr val="0B2163"/>
          </a:solidFill>
          <a:ln>
            <a:noFill/>
          </a:ln>
          <a:effectLst/>
        </p:spPr>
        <p:txBody>
          <a:bodyPr rot="10800000" vert="eaVert" wrap="none" lIns="72000" tIns="36000" rIns="72000" bIns="36000" anchor="ct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algn="ctr"/>
            <a:endParaRPr lang="it-IT" altLang="it-IT" sz="1200" dirty="0">
              <a:latin typeface="+mn-lt"/>
            </a:endParaRPr>
          </a:p>
        </p:txBody>
      </p:sp>
      <p:sp>
        <p:nvSpPr>
          <p:cNvPr id="10" name="Rectangle 31"/>
          <p:cNvSpPr>
            <a:spLocks noChangeArrowheads="1"/>
          </p:cNvSpPr>
          <p:nvPr/>
        </p:nvSpPr>
        <p:spPr bwMode="auto">
          <a:xfrm>
            <a:off x="774467" y="1849679"/>
            <a:ext cx="741362" cy="442259"/>
          </a:xfrm>
          <a:prstGeom prst="rect">
            <a:avLst/>
          </a:prstGeom>
          <a:solidFill>
            <a:schemeClr val="accent5">
              <a:lumMod val="40000"/>
              <a:lumOff val="60000"/>
            </a:schemeClr>
          </a:solidFill>
          <a:ln>
            <a:noFill/>
          </a:ln>
          <a:effectLst/>
        </p:spPr>
        <p:txBody>
          <a:bodyPr lIns="72000" tIns="0" rIns="36000" bIns="0" anchor="ct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algn="ctr"/>
            <a:r>
              <a:rPr lang="it-IT" altLang="it-IT" sz="1100" b="1" dirty="0" smtClean="0">
                <a:latin typeface="+mn-lt"/>
              </a:rPr>
              <a:t>1973</a:t>
            </a:r>
            <a:endParaRPr lang="it-IT" altLang="it-IT" sz="1100" b="1" dirty="0">
              <a:latin typeface="+mn-lt"/>
            </a:endParaRPr>
          </a:p>
        </p:txBody>
      </p:sp>
      <p:sp>
        <p:nvSpPr>
          <p:cNvPr id="14" name="Rectangle 34"/>
          <p:cNvSpPr>
            <a:spLocks noChangeArrowheads="1"/>
          </p:cNvSpPr>
          <p:nvPr/>
        </p:nvSpPr>
        <p:spPr bwMode="auto">
          <a:xfrm>
            <a:off x="774467" y="2381921"/>
            <a:ext cx="741362" cy="611188"/>
          </a:xfrm>
          <a:prstGeom prst="rect">
            <a:avLst/>
          </a:prstGeom>
          <a:solidFill>
            <a:schemeClr val="accent5">
              <a:lumMod val="40000"/>
              <a:lumOff val="60000"/>
            </a:schemeClr>
          </a:solidFill>
          <a:ln>
            <a:noFill/>
          </a:ln>
          <a:effectLst/>
        </p:spPr>
        <p:txBody>
          <a:bodyPr lIns="72000" tIns="0" rIns="36000" bIns="0" anchor="ct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algn="ctr"/>
            <a:r>
              <a:rPr lang="it-IT" altLang="it-IT" sz="1100" b="1" dirty="0" smtClean="0">
                <a:latin typeface="+mn-lt"/>
              </a:rPr>
              <a:t>1984-1988</a:t>
            </a:r>
            <a:endParaRPr lang="it-IT" altLang="it-IT" sz="1100" b="1" dirty="0">
              <a:latin typeface="+mn-lt"/>
            </a:endParaRPr>
          </a:p>
        </p:txBody>
      </p:sp>
      <p:sp>
        <p:nvSpPr>
          <p:cNvPr id="18" name="Rectangle 37"/>
          <p:cNvSpPr>
            <a:spLocks noChangeArrowheads="1"/>
          </p:cNvSpPr>
          <p:nvPr/>
        </p:nvSpPr>
        <p:spPr bwMode="auto">
          <a:xfrm>
            <a:off x="774467" y="3083092"/>
            <a:ext cx="741362" cy="611187"/>
          </a:xfrm>
          <a:prstGeom prst="rect">
            <a:avLst/>
          </a:prstGeom>
          <a:solidFill>
            <a:schemeClr val="accent5">
              <a:lumMod val="40000"/>
              <a:lumOff val="60000"/>
            </a:schemeClr>
          </a:solidFill>
          <a:ln>
            <a:noFill/>
          </a:ln>
          <a:effectLst/>
        </p:spPr>
        <p:txBody>
          <a:bodyPr lIns="72000" tIns="0" rIns="36000" bIns="0" anchor="ct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algn="ctr"/>
            <a:r>
              <a:rPr lang="it-IT" altLang="it-IT" sz="1100" b="1" dirty="0" smtClean="0">
                <a:latin typeface="+mn-lt"/>
              </a:rPr>
              <a:t>1992-1998</a:t>
            </a:r>
            <a:endParaRPr lang="it-IT" altLang="it-IT" sz="1100" b="1" dirty="0">
              <a:latin typeface="+mn-lt"/>
            </a:endParaRPr>
          </a:p>
        </p:txBody>
      </p:sp>
      <p:sp>
        <p:nvSpPr>
          <p:cNvPr id="22" name="Rectangle 40"/>
          <p:cNvSpPr>
            <a:spLocks noChangeArrowheads="1"/>
          </p:cNvSpPr>
          <p:nvPr/>
        </p:nvSpPr>
        <p:spPr bwMode="auto">
          <a:xfrm>
            <a:off x="774467" y="3784262"/>
            <a:ext cx="741362" cy="611187"/>
          </a:xfrm>
          <a:prstGeom prst="rect">
            <a:avLst/>
          </a:prstGeom>
          <a:solidFill>
            <a:schemeClr val="accent5">
              <a:lumMod val="40000"/>
              <a:lumOff val="60000"/>
            </a:schemeClr>
          </a:solidFill>
          <a:ln>
            <a:noFill/>
          </a:ln>
          <a:effectLst/>
        </p:spPr>
        <p:txBody>
          <a:bodyPr lIns="72000" tIns="0" rIns="36000" bIns="0" anchor="ct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algn="ctr"/>
            <a:r>
              <a:rPr lang="it-IT" altLang="it-IT" sz="1100" b="1" dirty="0" smtClean="0">
                <a:latin typeface="+mn-lt"/>
              </a:rPr>
              <a:t>2004-2005</a:t>
            </a:r>
            <a:endParaRPr lang="it-IT" altLang="it-IT" sz="1100" b="1" dirty="0">
              <a:latin typeface="+mn-lt"/>
            </a:endParaRPr>
          </a:p>
        </p:txBody>
      </p:sp>
      <p:sp>
        <p:nvSpPr>
          <p:cNvPr id="26" name="Rectangle 43"/>
          <p:cNvSpPr>
            <a:spLocks noChangeArrowheads="1"/>
          </p:cNvSpPr>
          <p:nvPr/>
        </p:nvSpPr>
        <p:spPr bwMode="auto">
          <a:xfrm>
            <a:off x="774467" y="4485432"/>
            <a:ext cx="741362" cy="471597"/>
          </a:xfrm>
          <a:prstGeom prst="rect">
            <a:avLst/>
          </a:prstGeom>
          <a:solidFill>
            <a:schemeClr val="accent5">
              <a:lumMod val="40000"/>
              <a:lumOff val="60000"/>
            </a:schemeClr>
          </a:solidFill>
          <a:ln>
            <a:noFill/>
          </a:ln>
          <a:effectLst/>
        </p:spPr>
        <p:txBody>
          <a:bodyPr lIns="72000" tIns="0" rIns="36000" bIns="0" anchor="ct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algn="ctr"/>
            <a:r>
              <a:rPr lang="it-IT" altLang="it-IT" sz="1100" b="1" dirty="0" smtClean="0">
                <a:latin typeface="+mn-lt"/>
              </a:rPr>
              <a:t>2007-2010</a:t>
            </a:r>
            <a:endParaRPr lang="it-IT" altLang="it-IT" sz="1100" b="1" dirty="0">
              <a:latin typeface="+mn-lt"/>
            </a:endParaRPr>
          </a:p>
        </p:txBody>
      </p:sp>
      <p:sp>
        <p:nvSpPr>
          <p:cNvPr id="30" name="Rectangle 46"/>
          <p:cNvSpPr>
            <a:spLocks noChangeArrowheads="1"/>
          </p:cNvSpPr>
          <p:nvPr/>
        </p:nvSpPr>
        <p:spPr bwMode="auto">
          <a:xfrm>
            <a:off x="774467" y="5047013"/>
            <a:ext cx="741362" cy="822216"/>
          </a:xfrm>
          <a:prstGeom prst="rect">
            <a:avLst/>
          </a:prstGeom>
          <a:solidFill>
            <a:schemeClr val="accent5">
              <a:lumMod val="40000"/>
              <a:lumOff val="60000"/>
            </a:schemeClr>
          </a:solidFill>
          <a:ln>
            <a:noFill/>
          </a:ln>
          <a:effectLst/>
        </p:spPr>
        <p:txBody>
          <a:bodyPr lIns="72000" tIns="0" rIns="36000" bIns="0" anchor="ctr"/>
          <a:lstStyle>
            <a:lvl1pPr>
              <a:defRPr sz="1000">
                <a:solidFill>
                  <a:schemeClr val="tx1"/>
                </a:solidFill>
                <a:latin typeface="Arial" pitchFamily="34" charset="0"/>
              </a:defRPr>
            </a:lvl1pPr>
            <a:lvl2pPr marL="742950" indent="-285750">
              <a:defRPr sz="1000">
                <a:solidFill>
                  <a:schemeClr val="tx1"/>
                </a:solidFill>
                <a:latin typeface="Arial" pitchFamily="34" charset="0"/>
              </a:defRPr>
            </a:lvl2pPr>
            <a:lvl3pPr marL="1143000" indent="-228600">
              <a:defRPr sz="1000">
                <a:solidFill>
                  <a:schemeClr val="tx1"/>
                </a:solidFill>
                <a:latin typeface="Arial" pitchFamily="34" charset="0"/>
              </a:defRPr>
            </a:lvl3pPr>
            <a:lvl4pPr marL="1600200" indent="-228600">
              <a:defRPr sz="1000">
                <a:solidFill>
                  <a:schemeClr val="tx1"/>
                </a:solidFill>
                <a:latin typeface="Arial" pitchFamily="34" charset="0"/>
              </a:defRPr>
            </a:lvl4pPr>
            <a:lvl5pPr marL="2057400" indent="-228600">
              <a:defRPr sz="1000">
                <a:solidFill>
                  <a:schemeClr val="tx1"/>
                </a:solidFill>
                <a:latin typeface="Arial" pitchFamily="34" charset="0"/>
              </a:defRPr>
            </a:lvl5pPr>
            <a:lvl6pPr marL="2514600" indent="-228600" eaLnBrk="0" fontAlgn="base" hangingPunct="0">
              <a:spcBef>
                <a:spcPct val="50000"/>
              </a:spcBef>
              <a:spcAft>
                <a:spcPct val="0"/>
              </a:spcAft>
              <a:defRPr sz="1000">
                <a:solidFill>
                  <a:schemeClr val="tx1"/>
                </a:solidFill>
                <a:latin typeface="Arial" pitchFamily="34" charset="0"/>
              </a:defRPr>
            </a:lvl6pPr>
            <a:lvl7pPr marL="2971800" indent="-228600" eaLnBrk="0" fontAlgn="base" hangingPunct="0">
              <a:spcBef>
                <a:spcPct val="50000"/>
              </a:spcBef>
              <a:spcAft>
                <a:spcPct val="0"/>
              </a:spcAft>
              <a:defRPr sz="1000">
                <a:solidFill>
                  <a:schemeClr val="tx1"/>
                </a:solidFill>
                <a:latin typeface="Arial" pitchFamily="34" charset="0"/>
              </a:defRPr>
            </a:lvl7pPr>
            <a:lvl8pPr marL="3429000" indent="-228600" eaLnBrk="0" fontAlgn="base" hangingPunct="0">
              <a:spcBef>
                <a:spcPct val="50000"/>
              </a:spcBef>
              <a:spcAft>
                <a:spcPct val="0"/>
              </a:spcAft>
              <a:defRPr sz="1000">
                <a:solidFill>
                  <a:schemeClr val="tx1"/>
                </a:solidFill>
                <a:latin typeface="Arial" pitchFamily="34" charset="0"/>
              </a:defRPr>
            </a:lvl8pPr>
            <a:lvl9pPr marL="3886200" indent="-228600" eaLnBrk="0" fontAlgn="base" hangingPunct="0">
              <a:spcBef>
                <a:spcPct val="50000"/>
              </a:spcBef>
              <a:spcAft>
                <a:spcPct val="0"/>
              </a:spcAft>
              <a:defRPr sz="1000">
                <a:solidFill>
                  <a:schemeClr val="tx1"/>
                </a:solidFill>
                <a:latin typeface="Arial" pitchFamily="34" charset="0"/>
              </a:defRPr>
            </a:lvl9pPr>
          </a:lstStyle>
          <a:p>
            <a:pPr algn="ctr"/>
            <a:r>
              <a:rPr lang="it-IT" altLang="it-IT" sz="1100" b="1" dirty="0" smtClean="0">
                <a:latin typeface="+mn-lt"/>
              </a:rPr>
              <a:t>2014-2015</a:t>
            </a:r>
            <a:endParaRPr lang="it-IT" altLang="it-IT" sz="1100" b="1" dirty="0">
              <a:latin typeface="+mn-lt"/>
            </a:endParaRPr>
          </a:p>
        </p:txBody>
      </p:sp>
      <p:sp>
        <p:nvSpPr>
          <p:cNvPr id="20" name="Rettangolo 19"/>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Cenni storici</a:t>
            </a:r>
            <a:endParaRPr lang="it-IT" sz="1400" b="1" dirty="0">
              <a:solidFill>
                <a:schemeClr val="bg1"/>
              </a:solidFill>
              <a:latin typeface="+mn-lt"/>
              <a:ea typeface="Gulim" pitchFamily="34" charset="-127"/>
            </a:endParaRPr>
          </a:p>
        </p:txBody>
      </p:sp>
      <p:sp>
        <p:nvSpPr>
          <p:cNvPr id="21" name="Rettangolo 20"/>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24" name="Connettore 1 23"/>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5993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ttangolo 91"/>
          <p:cNvSpPr/>
          <p:nvPr/>
        </p:nvSpPr>
        <p:spPr bwMode="auto">
          <a:xfrm>
            <a:off x="762161" y="1745725"/>
            <a:ext cx="1800000" cy="162000"/>
          </a:xfrm>
          <a:prstGeom prst="rect">
            <a:avLst/>
          </a:prstGeom>
          <a:solidFill>
            <a:srgbClr val="FF9900"/>
          </a:solidFill>
          <a:ln w="1905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93" name="Rettangolo 92"/>
          <p:cNvSpPr/>
          <p:nvPr/>
        </p:nvSpPr>
        <p:spPr bwMode="auto">
          <a:xfrm>
            <a:off x="762161" y="2343955"/>
            <a:ext cx="1800000" cy="188801"/>
          </a:xfrm>
          <a:prstGeom prst="rect">
            <a:avLst/>
          </a:prstGeom>
          <a:solidFill>
            <a:srgbClr val="00B050"/>
          </a:solidFill>
          <a:ln w="19050">
            <a:solidFill>
              <a:srgbClr val="C00000"/>
            </a:solidFill>
            <a:prstDash val="dash"/>
            <a:miter lim="800000"/>
            <a:headEnd type="none" w="sm" len="sm"/>
            <a:tailEnd type="none" w="sm" len="sm"/>
          </a:ln>
        </p:spPr>
        <p:txBody>
          <a:bodyPr wrap="square" tIns="0" rtlCol="0" anchor="ctr">
            <a:noAutofit/>
          </a:bodyPr>
          <a:lstStyle/>
          <a:p>
            <a:pPr lvl="0">
              <a:tabLst>
                <a:tab pos="952500" algn="l"/>
              </a:tabLst>
            </a:pPr>
            <a:r>
              <a:rPr lang="it-IT" sz="1200" b="1" dirty="0" smtClean="0">
                <a:solidFill>
                  <a:schemeClr val="accent3"/>
                </a:solidFill>
                <a:latin typeface="Calibri"/>
              </a:rPr>
              <a:t>Pro-Gest Mantova </a:t>
            </a:r>
            <a:r>
              <a:rPr lang="it-IT" sz="1200" b="1" dirty="0">
                <a:solidFill>
                  <a:schemeClr val="accent3"/>
                </a:solidFill>
                <a:latin typeface="Calibri"/>
              </a:rPr>
              <a:t>(MN)</a:t>
            </a:r>
          </a:p>
        </p:txBody>
      </p:sp>
      <p:sp>
        <p:nvSpPr>
          <p:cNvPr id="81" name="Rettangolo 80"/>
          <p:cNvSpPr/>
          <p:nvPr/>
        </p:nvSpPr>
        <p:spPr bwMode="auto">
          <a:xfrm>
            <a:off x="762161" y="1746227"/>
            <a:ext cx="1800000" cy="162000"/>
          </a:xfrm>
          <a:prstGeom prst="rect">
            <a:avLst/>
          </a:prstGeom>
          <a:solidFill>
            <a:srgbClr val="FF9933"/>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4" name="Rettangolo 73"/>
          <p:cNvSpPr/>
          <p:nvPr/>
        </p:nvSpPr>
        <p:spPr bwMode="auto">
          <a:xfrm>
            <a:off x="776755" y="5131027"/>
            <a:ext cx="1800000" cy="162000"/>
          </a:xfrm>
          <a:prstGeom prst="rect">
            <a:avLst/>
          </a:prstGeom>
          <a:solidFill>
            <a:srgbClr val="00B050"/>
          </a:solidFill>
          <a:ln w="1905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6" name="Rettangolo 75"/>
          <p:cNvSpPr/>
          <p:nvPr/>
        </p:nvSpPr>
        <p:spPr bwMode="auto">
          <a:xfrm>
            <a:off x="7948946" y="3677469"/>
            <a:ext cx="1512000" cy="180000"/>
          </a:xfrm>
          <a:prstGeom prst="rect">
            <a:avLst/>
          </a:prstGeom>
          <a:solidFill>
            <a:srgbClr val="00B050"/>
          </a:solidFill>
          <a:ln w="12700">
            <a:solidFill>
              <a:srgbClr val="00B050"/>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7" name="Rettangolo 76"/>
          <p:cNvSpPr/>
          <p:nvPr/>
        </p:nvSpPr>
        <p:spPr bwMode="auto">
          <a:xfrm>
            <a:off x="776755" y="3509381"/>
            <a:ext cx="1800000" cy="162000"/>
          </a:xfrm>
          <a:prstGeom prst="rect">
            <a:avLst/>
          </a:prstGeom>
          <a:solidFill>
            <a:srgbClr val="00B050"/>
          </a:solidFill>
          <a:ln w="1905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8" name="Rettangolo 77"/>
          <p:cNvSpPr/>
          <p:nvPr/>
        </p:nvSpPr>
        <p:spPr bwMode="auto">
          <a:xfrm>
            <a:off x="7822441" y="1746051"/>
            <a:ext cx="1620000" cy="162000"/>
          </a:xfrm>
          <a:prstGeom prst="rect">
            <a:avLst/>
          </a:prstGeom>
          <a:solidFill>
            <a:srgbClr val="00B050"/>
          </a:solidFill>
          <a:ln w="12700">
            <a:solidFill>
              <a:srgbClr val="00B050"/>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9" name="Rettangolo 78"/>
          <p:cNvSpPr/>
          <p:nvPr/>
        </p:nvSpPr>
        <p:spPr bwMode="auto">
          <a:xfrm>
            <a:off x="776755" y="2926166"/>
            <a:ext cx="1800000" cy="162000"/>
          </a:xfrm>
          <a:prstGeom prst="rect">
            <a:avLst/>
          </a:prstGeom>
          <a:solidFill>
            <a:srgbClr val="00B050"/>
          </a:solidFill>
          <a:ln w="12700">
            <a:solidFill>
              <a:srgbClr val="00B050"/>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5" name="Rettangolo 74"/>
          <p:cNvSpPr/>
          <p:nvPr/>
        </p:nvSpPr>
        <p:spPr bwMode="auto">
          <a:xfrm>
            <a:off x="762161" y="1915389"/>
            <a:ext cx="1800000" cy="162000"/>
          </a:xfrm>
          <a:prstGeom prst="rect">
            <a:avLst/>
          </a:prstGeom>
          <a:solidFill>
            <a:srgbClr val="00B050"/>
          </a:solidFill>
          <a:ln w="1905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6" name="Rettangolo 5"/>
          <p:cNvSpPr/>
          <p:nvPr/>
        </p:nvSpPr>
        <p:spPr bwMode="auto">
          <a:xfrm>
            <a:off x="762161" y="1568439"/>
            <a:ext cx="1800000" cy="162000"/>
          </a:xfrm>
          <a:prstGeom prst="rect">
            <a:avLst/>
          </a:prstGeom>
          <a:solidFill>
            <a:srgbClr val="00B0F0"/>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69" name="Rettangolo 68"/>
          <p:cNvSpPr/>
          <p:nvPr/>
        </p:nvSpPr>
        <p:spPr bwMode="auto">
          <a:xfrm>
            <a:off x="8217789" y="5572569"/>
            <a:ext cx="1175880" cy="180000"/>
          </a:xfrm>
          <a:prstGeom prst="rect">
            <a:avLst/>
          </a:prstGeom>
          <a:solidFill>
            <a:srgbClr val="00B0F0"/>
          </a:solidFill>
          <a:ln w="12700">
            <a:noFill/>
            <a:miter lim="800000"/>
            <a:headEnd type="none" w="sm" len="sm"/>
            <a:tailEnd type="none" w="sm" len="sm"/>
          </a:ln>
        </p:spPr>
        <p:txBody>
          <a:bodyPr wrap="square" lIns="36000" tIns="36000" rIns="36000" bIns="36000" rtlCol="0" anchor="ctr">
            <a:noAutofit/>
          </a:bodyPr>
          <a:lstStyle/>
          <a:p>
            <a:pPr marL="190500" indent="-190500" algn="ctr" defTabSz="762000" eaLnBrk="0" hangingPunct="0">
              <a:spcBef>
                <a:spcPts val="0"/>
              </a:spcBef>
              <a:buClr>
                <a:schemeClr val="accent1"/>
              </a:buClr>
              <a:buSzPct val="85000"/>
              <a:buFont typeface="Wingdings" pitchFamily="2" charset="2"/>
              <a:buNone/>
              <a:tabLst>
                <a:tab pos="762000" algn="l"/>
              </a:tabLst>
            </a:pPr>
            <a:r>
              <a:rPr lang="it-IT" dirty="0" smtClean="0">
                <a:latin typeface="+mn-lt"/>
                <a:ea typeface="Gulim" pitchFamily="34" charset="-127"/>
              </a:rPr>
              <a:t>ONDULATORE</a:t>
            </a:r>
            <a:endParaRPr lang="it-IT" dirty="0">
              <a:latin typeface="+mn-lt"/>
              <a:ea typeface="Gulim" pitchFamily="34" charset="-127"/>
            </a:endParaRPr>
          </a:p>
        </p:txBody>
      </p:sp>
      <p:sp>
        <p:nvSpPr>
          <p:cNvPr id="73" name="Rettangolo 72"/>
          <p:cNvSpPr/>
          <p:nvPr/>
        </p:nvSpPr>
        <p:spPr bwMode="auto">
          <a:xfrm>
            <a:off x="776755" y="3687894"/>
            <a:ext cx="1800000" cy="162000"/>
          </a:xfrm>
          <a:prstGeom prst="rect">
            <a:avLst/>
          </a:prstGeom>
          <a:solidFill>
            <a:srgbClr val="00B0F0"/>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70" name="Rettangolo 69"/>
          <p:cNvSpPr/>
          <p:nvPr/>
        </p:nvSpPr>
        <p:spPr bwMode="auto">
          <a:xfrm>
            <a:off x="8217789" y="5949425"/>
            <a:ext cx="1175880" cy="180000"/>
          </a:xfrm>
          <a:prstGeom prst="rect">
            <a:avLst/>
          </a:prstGeom>
          <a:solidFill>
            <a:srgbClr val="00B050"/>
          </a:solidFill>
          <a:ln w="12700">
            <a:noFill/>
            <a:miter lim="800000"/>
            <a:headEnd type="none" w="sm" len="sm"/>
            <a:tailEnd type="none" w="sm" len="sm"/>
          </a:ln>
        </p:spPr>
        <p:txBody>
          <a:bodyPr wrap="square" lIns="36000" tIns="36000" rIns="36000" bIns="36000" rtlCol="0" anchor="ctr">
            <a:noAutofit/>
          </a:bodyPr>
          <a:lstStyle/>
          <a:p>
            <a:pPr marL="190500" indent="-190500" algn="ctr" defTabSz="762000" eaLnBrk="0" hangingPunct="0">
              <a:spcBef>
                <a:spcPts val="0"/>
              </a:spcBef>
              <a:buClr>
                <a:schemeClr val="accent1"/>
              </a:buClr>
              <a:buSzPct val="85000"/>
              <a:buFont typeface="Wingdings" pitchFamily="2" charset="2"/>
              <a:buNone/>
              <a:tabLst>
                <a:tab pos="762000" algn="l"/>
              </a:tabLst>
            </a:pPr>
            <a:r>
              <a:rPr lang="it-IT" dirty="0" smtClean="0">
                <a:latin typeface="+mn-lt"/>
                <a:ea typeface="Gulim" pitchFamily="34" charset="-127"/>
              </a:rPr>
              <a:t>CARTIERA</a:t>
            </a:r>
            <a:endParaRPr lang="it-IT" dirty="0">
              <a:latin typeface="+mn-lt"/>
              <a:ea typeface="Gulim" pitchFamily="34" charset="-127"/>
            </a:endParaRPr>
          </a:p>
        </p:txBody>
      </p:sp>
      <p:sp>
        <p:nvSpPr>
          <p:cNvPr id="80" name="Rettangolo 79"/>
          <p:cNvSpPr/>
          <p:nvPr/>
        </p:nvSpPr>
        <p:spPr bwMode="auto">
          <a:xfrm>
            <a:off x="776755" y="3856882"/>
            <a:ext cx="1800000" cy="162000"/>
          </a:xfrm>
          <a:prstGeom prst="rect">
            <a:avLst/>
          </a:prstGeom>
          <a:solidFill>
            <a:srgbClr val="FF9933"/>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90" name="Rettangolo 89"/>
          <p:cNvSpPr/>
          <p:nvPr/>
        </p:nvSpPr>
        <p:spPr bwMode="auto">
          <a:xfrm>
            <a:off x="7948948" y="4633128"/>
            <a:ext cx="1512000" cy="162000"/>
          </a:xfrm>
          <a:prstGeom prst="rect">
            <a:avLst/>
          </a:prstGeom>
          <a:solidFill>
            <a:srgbClr val="FF9933"/>
          </a:solidFill>
          <a:ln w="12700">
            <a:solidFill>
              <a:srgbClr val="FF9933"/>
            </a:solid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2" name="Titolo 1"/>
          <p:cNvSpPr>
            <a:spLocks noGrp="1"/>
          </p:cNvSpPr>
          <p:nvPr>
            <p:ph type="title"/>
          </p:nvPr>
        </p:nvSpPr>
        <p:spPr/>
        <p:txBody>
          <a:bodyPr/>
          <a:lstStyle/>
          <a:p>
            <a:r>
              <a:rPr lang="it-IT" dirty="0" err="1" smtClean="0"/>
              <a:t>Overview</a:t>
            </a:r>
            <a:r>
              <a:rPr lang="it-IT" dirty="0" smtClean="0"/>
              <a:t> del Gruppo</a:t>
            </a:r>
            <a:endParaRPr lang="it-IT" dirty="0">
              <a:solidFill>
                <a:srgbClr val="002060"/>
              </a:solidFill>
            </a:endParaRPr>
          </a:p>
        </p:txBody>
      </p:sp>
      <p:sp>
        <p:nvSpPr>
          <p:cNvPr id="86" name="Rettangolo 85"/>
          <p:cNvSpPr/>
          <p:nvPr/>
        </p:nvSpPr>
        <p:spPr bwMode="auto">
          <a:xfrm>
            <a:off x="764801" y="1092284"/>
            <a:ext cx="8659097" cy="216000"/>
          </a:xfrm>
          <a:prstGeom prst="rect">
            <a:avLst/>
          </a:prstGeom>
          <a:solidFill>
            <a:srgbClr val="0B2163"/>
          </a:solidFill>
          <a:ln w="19050">
            <a:solidFill>
              <a:srgbClr val="0B2163"/>
            </a:solidFill>
            <a:miter lim="800000"/>
            <a:headEnd type="none" w="sm" len="sm"/>
            <a:tailEnd type="none" w="sm" len="sm"/>
          </a:ln>
        </p:spPr>
        <p:txBody>
          <a:bodyPr vert="horz" wrap="square" lIns="36000" tIns="36000" rIns="36000" bIns="36000" rtlCol="0" anchor="ctr">
            <a:noAutofit/>
          </a:bodyPr>
          <a:lstStyle/>
          <a:p>
            <a:pPr algn="ct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DISTRIBUZIONE SUL TERRITORIO DEI 22 STABILIMENTI DEL GRUPPO PRO-GEST</a:t>
            </a:r>
            <a:endParaRPr lang="it-IT" sz="1400" b="1" dirty="0">
              <a:solidFill>
                <a:schemeClr val="bg1"/>
              </a:solidFill>
              <a:latin typeface="+mn-lt"/>
              <a:ea typeface="Gulim" pitchFamily="34" charset="-127"/>
            </a:endParaRPr>
          </a:p>
        </p:txBody>
      </p:sp>
      <p:sp>
        <p:nvSpPr>
          <p:cNvPr id="12" name="Freeform 51"/>
          <p:cNvSpPr>
            <a:spLocks noChangeAspect="1" noEditPoints="1"/>
          </p:cNvSpPr>
          <p:nvPr/>
        </p:nvSpPr>
        <p:spPr bwMode="auto">
          <a:xfrm>
            <a:off x="3182966" y="1641811"/>
            <a:ext cx="4269322" cy="4455068"/>
          </a:xfrm>
          <a:custGeom>
            <a:avLst/>
            <a:gdLst>
              <a:gd name="T0" fmla="*/ 497 w 709"/>
              <a:gd name="T1" fmla="*/ 786 h 859"/>
              <a:gd name="T2" fmla="*/ 500 w 709"/>
              <a:gd name="T3" fmla="*/ 838 h 859"/>
              <a:gd name="T4" fmla="*/ 437 w 709"/>
              <a:gd name="T5" fmla="*/ 831 h 859"/>
              <a:gd name="T6" fmla="*/ 347 w 709"/>
              <a:gd name="T7" fmla="*/ 785 h 859"/>
              <a:gd name="T8" fmla="*/ 331 w 709"/>
              <a:gd name="T9" fmla="*/ 734 h 859"/>
              <a:gd name="T10" fmla="*/ 394 w 709"/>
              <a:gd name="T11" fmla="*/ 743 h 859"/>
              <a:gd name="T12" fmla="*/ 474 w 709"/>
              <a:gd name="T13" fmla="*/ 737 h 859"/>
              <a:gd name="T14" fmla="*/ 406 w 709"/>
              <a:gd name="T15" fmla="*/ 129 h 859"/>
              <a:gd name="T16" fmla="*/ 383 w 709"/>
              <a:gd name="T17" fmla="*/ 114 h 859"/>
              <a:gd name="T18" fmla="*/ 331 w 709"/>
              <a:gd name="T19" fmla="*/ 136 h 859"/>
              <a:gd name="T20" fmla="*/ 328 w 709"/>
              <a:gd name="T21" fmla="*/ 184 h 859"/>
              <a:gd name="T22" fmla="*/ 344 w 709"/>
              <a:gd name="T23" fmla="*/ 254 h 859"/>
              <a:gd name="T24" fmla="*/ 393 w 709"/>
              <a:gd name="T25" fmla="*/ 285 h 859"/>
              <a:gd name="T26" fmla="*/ 418 w 709"/>
              <a:gd name="T27" fmla="*/ 346 h 859"/>
              <a:gd name="T28" fmla="*/ 466 w 709"/>
              <a:gd name="T29" fmla="*/ 413 h 859"/>
              <a:gd name="T30" fmla="*/ 512 w 709"/>
              <a:gd name="T31" fmla="*/ 427 h 859"/>
              <a:gd name="T32" fmla="*/ 550 w 709"/>
              <a:gd name="T33" fmla="*/ 423 h 859"/>
              <a:gd name="T34" fmla="*/ 545 w 709"/>
              <a:gd name="T35" fmla="*/ 466 h 859"/>
              <a:gd name="T36" fmla="*/ 630 w 709"/>
              <a:gd name="T37" fmla="*/ 507 h 859"/>
              <a:gd name="T38" fmla="*/ 709 w 709"/>
              <a:gd name="T39" fmla="*/ 571 h 859"/>
              <a:gd name="T40" fmla="*/ 674 w 709"/>
              <a:gd name="T41" fmla="*/ 563 h 859"/>
              <a:gd name="T42" fmla="*/ 590 w 709"/>
              <a:gd name="T43" fmla="*/ 571 h 859"/>
              <a:gd name="T44" fmla="*/ 620 w 709"/>
              <a:gd name="T45" fmla="*/ 630 h 859"/>
              <a:gd name="T46" fmla="*/ 604 w 709"/>
              <a:gd name="T47" fmla="*/ 676 h 859"/>
              <a:gd name="T48" fmla="*/ 572 w 709"/>
              <a:gd name="T49" fmla="*/ 727 h 859"/>
              <a:gd name="T50" fmla="*/ 537 w 709"/>
              <a:gd name="T51" fmla="*/ 754 h 859"/>
              <a:gd name="T52" fmla="*/ 550 w 709"/>
              <a:gd name="T53" fmla="*/ 690 h 859"/>
              <a:gd name="T54" fmla="*/ 538 w 709"/>
              <a:gd name="T55" fmla="*/ 614 h 859"/>
              <a:gd name="T56" fmla="*/ 513 w 709"/>
              <a:gd name="T57" fmla="*/ 588 h 859"/>
              <a:gd name="T58" fmla="*/ 479 w 709"/>
              <a:gd name="T59" fmla="*/ 539 h 859"/>
              <a:gd name="T60" fmla="*/ 427 w 709"/>
              <a:gd name="T61" fmla="*/ 514 h 859"/>
              <a:gd name="T62" fmla="*/ 351 w 709"/>
              <a:gd name="T63" fmla="*/ 470 h 859"/>
              <a:gd name="T64" fmla="*/ 275 w 709"/>
              <a:gd name="T65" fmla="*/ 389 h 859"/>
              <a:gd name="T66" fmla="*/ 214 w 709"/>
              <a:gd name="T67" fmla="*/ 328 h 859"/>
              <a:gd name="T68" fmla="*/ 179 w 709"/>
              <a:gd name="T69" fmla="*/ 241 h 859"/>
              <a:gd name="T70" fmla="*/ 95 w 709"/>
              <a:gd name="T71" fmla="*/ 220 h 859"/>
              <a:gd name="T72" fmla="*/ 39 w 709"/>
              <a:gd name="T73" fmla="*/ 248 h 859"/>
              <a:gd name="T74" fmla="*/ 13 w 709"/>
              <a:gd name="T75" fmla="*/ 213 h 859"/>
              <a:gd name="T76" fmla="*/ 2 w 709"/>
              <a:gd name="T77" fmla="*/ 157 h 859"/>
              <a:gd name="T78" fmla="*/ 18 w 709"/>
              <a:gd name="T79" fmla="*/ 106 h 859"/>
              <a:gd name="T80" fmla="*/ 33 w 709"/>
              <a:gd name="T81" fmla="*/ 77 h 859"/>
              <a:gd name="T82" fmla="*/ 85 w 709"/>
              <a:gd name="T83" fmla="*/ 67 h 859"/>
              <a:gd name="T84" fmla="*/ 124 w 709"/>
              <a:gd name="T85" fmla="*/ 70 h 859"/>
              <a:gd name="T86" fmla="*/ 166 w 709"/>
              <a:gd name="T87" fmla="*/ 44 h 859"/>
              <a:gd name="T88" fmla="*/ 206 w 709"/>
              <a:gd name="T89" fmla="*/ 33 h 859"/>
              <a:gd name="T90" fmla="*/ 238 w 709"/>
              <a:gd name="T91" fmla="*/ 17 h 859"/>
              <a:gd name="T92" fmla="*/ 314 w 709"/>
              <a:gd name="T93" fmla="*/ 0 h 859"/>
              <a:gd name="T94" fmla="*/ 340 w 709"/>
              <a:gd name="T95" fmla="*/ 31 h 859"/>
              <a:gd name="T96" fmla="*/ 400 w 709"/>
              <a:gd name="T97" fmla="*/ 49 h 859"/>
              <a:gd name="T98" fmla="*/ 401 w 709"/>
              <a:gd name="T99" fmla="*/ 73 h 859"/>
              <a:gd name="T100" fmla="*/ 405 w 709"/>
              <a:gd name="T101" fmla="*/ 106 h 859"/>
              <a:gd name="T102" fmla="*/ 417 w 709"/>
              <a:gd name="T103" fmla="*/ 129 h 859"/>
              <a:gd name="T104" fmla="*/ 131 w 709"/>
              <a:gd name="T105" fmla="*/ 474 h 859"/>
              <a:gd name="T106" fmla="*/ 147 w 709"/>
              <a:gd name="T107" fmla="*/ 532 h 859"/>
              <a:gd name="T108" fmla="*/ 137 w 709"/>
              <a:gd name="T109" fmla="*/ 624 h 859"/>
              <a:gd name="T110" fmla="*/ 96 w 709"/>
              <a:gd name="T111" fmla="*/ 653 h 859"/>
              <a:gd name="T112" fmla="*/ 58 w 709"/>
              <a:gd name="T113" fmla="*/ 625 h 859"/>
              <a:gd name="T114" fmla="*/ 68 w 709"/>
              <a:gd name="T115" fmla="*/ 575 h 859"/>
              <a:gd name="T116" fmla="*/ 61 w 709"/>
              <a:gd name="T117" fmla="*/ 519 h 859"/>
              <a:gd name="T118" fmla="*/ 66 w 709"/>
              <a:gd name="T119" fmla="*/ 497 h 8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9" h="859">
                <a:moveTo>
                  <a:pt x="523" y="727"/>
                </a:moveTo>
                <a:lnTo>
                  <a:pt x="527" y="726"/>
                </a:lnTo>
                <a:lnTo>
                  <a:pt x="523" y="728"/>
                </a:lnTo>
                <a:lnTo>
                  <a:pt x="521" y="741"/>
                </a:lnTo>
                <a:lnTo>
                  <a:pt x="514" y="753"/>
                </a:lnTo>
                <a:lnTo>
                  <a:pt x="505" y="767"/>
                </a:lnTo>
                <a:lnTo>
                  <a:pt x="497" y="786"/>
                </a:lnTo>
                <a:lnTo>
                  <a:pt x="492" y="798"/>
                </a:lnTo>
                <a:lnTo>
                  <a:pt x="492" y="805"/>
                </a:lnTo>
                <a:lnTo>
                  <a:pt x="497" y="810"/>
                </a:lnTo>
                <a:lnTo>
                  <a:pt x="498" y="816"/>
                </a:lnTo>
                <a:lnTo>
                  <a:pt x="501" y="824"/>
                </a:lnTo>
                <a:lnTo>
                  <a:pt x="504" y="830"/>
                </a:lnTo>
                <a:lnTo>
                  <a:pt x="500" y="838"/>
                </a:lnTo>
                <a:lnTo>
                  <a:pt x="496" y="850"/>
                </a:lnTo>
                <a:lnTo>
                  <a:pt x="495" y="858"/>
                </a:lnTo>
                <a:lnTo>
                  <a:pt x="487" y="859"/>
                </a:lnTo>
                <a:lnTo>
                  <a:pt x="476" y="858"/>
                </a:lnTo>
                <a:lnTo>
                  <a:pt x="462" y="854"/>
                </a:lnTo>
                <a:lnTo>
                  <a:pt x="448" y="845"/>
                </a:lnTo>
                <a:lnTo>
                  <a:pt x="437" y="831"/>
                </a:lnTo>
                <a:lnTo>
                  <a:pt x="420" y="825"/>
                </a:lnTo>
                <a:lnTo>
                  <a:pt x="409" y="824"/>
                </a:lnTo>
                <a:lnTo>
                  <a:pt x="400" y="819"/>
                </a:lnTo>
                <a:lnTo>
                  <a:pt x="390" y="810"/>
                </a:lnTo>
                <a:lnTo>
                  <a:pt x="376" y="803"/>
                </a:lnTo>
                <a:lnTo>
                  <a:pt x="362" y="792"/>
                </a:lnTo>
                <a:lnTo>
                  <a:pt x="347" y="785"/>
                </a:lnTo>
                <a:lnTo>
                  <a:pt x="327" y="780"/>
                </a:lnTo>
                <a:lnTo>
                  <a:pt x="320" y="771"/>
                </a:lnTo>
                <a:lnTo>
                  <a:pt x="317" y="755"/>
                </a:lnTo>
                <a:lnTo>
                  <a:pt x="320" y="745"/>
                </a:lnTo>
                <a:lnTo>
                  <a:pt x="322" y="741"/>
                </a:lnTo>
                <a:lnTo>
                  <a:pt x="325" y="736"/>
                </a:lnTo>
                <a:lnTo>
                  <a:pt x="331" y="734"/>
                </a:lnTo>
                <a:lnTo>
                  <a:pt x="335" y="736"/>
                </a:lnTo>
                <a:lnTo>
                  <a:pt x="342" y="742"/>
                </a:lnTo>
                <a:lnTo>
                  <a:pt x="349" y="742"/>
                </a:lnTo>
                <a:lnTo>
                  <a:pt x="358" y="736"/>
                </a:lnTo>
                <a:lnTo>
                  <a:pt x="369" y="731"/>
                </a:lnTo>
                <a:lnTo>
                  <a:pt x="379" y="737"/>
                </a:lnTo>
                <a:lnTo>
                  <a:pt x="394" y="743"/>
                </a:lnTo>
                <a:lnTo>
                  <a:pt x="398" y="752"/>
                </a:lnTo>
                <a:lnTo>
                  <a:pt x="407" y="752"/>
                </a:lnTo>
                <a:lnTo>
                  <a:pt x="416" y="749"/>
                </a:lnTo>
                <a:lnTo>
                  <a:pt x="428" y="748"/>
                </a:lnTo>
                <a:lnTo>
                  <a:pt x="453" y="745"/>
                </a:lnTo>
                <a:lnTo>
                  <a:pt x="463" y="742"/>
                </a:lnTo>
                <a:lnTo>
                  <a:pt x="474" y="737"/>
                </a:lnTo>
                <a:lnTo>
                  <a:pt x="496" y="737"/>
                </a:lnTo>
                <a:lnTo>
                  <a:pt x="503" y="731"/>
                </a:lnTo>
                <a:lnTo>
                  <a:pt x="506" y="731"/>
                </a:lnTo>
                <a:lnTo>
                  <a:pt x="517" y="730"/>
                </a:lnTo>
                <a:lnTo>
                  <a:pt x="523" y="728"/>
                </a:lnTo>
                <a:lnTo>
                  <a:pt x="523" y="727"/>
                </a:lnTo>
                <a:close/>
                <a:moveTo>
                  <a:pt x="406" y="129"/>
                </a:moveTo>
                <a:lnTo>
                  <a:pt x="406" y="127"/>
                </a:lnTo>
                <a:lnTo>
                  <a:pt x="408" y="124"/>
                </a:lnTo>
                <a:lnTo>
                  <a:pt x="411" y="120"/>
                </a:lnTo>
                <a:lnTo>
                  <a:pt x="410" y="113"/>
                </a:lnTo>
                <a:lnTo>
                  <a:pt x="402" y="112"/>
                </a:lnTo>
                <a:lnTo>
                  <a:pt x="393" y="117"/>
                </a:lnTo>
                <a:lnTo>
                  <a:pt x="383" y="114"/>
                </a:lnTo>
                <a:lnTo>
                  <a:pt x="375" y="119"/>
                </a:lnTo>
                <a:lnTo>
                  <a:pt x="359" y="126"/>
                </a:lnTo>
                <a:lnTo>
                  <a:pt x="348" y="131"/>
                </a:lnTo>
                <a:lnTo>
                  <a:pt x="343" y="132"/>
                </a:lnTo>
                <a:lnTo>
                  <a:pt x="342" y="131"/>
                </a:lnTo>
                <a:lnTo>
                  <a:pt x="337" y="131"/>
                </a:lnTo>
                <a:lnTo>
                  <a:pt x="331" y="136"/>
                </a:lnTo>
                <a:lnTo>
                  <a:pt x="326" y="139"/>
                </a:lnTo>
                <a:lnTo>
                  <a:pt x="324" y="146"/>
                </a:lnTo>
                <a:lnTo>
                  <a:pt x="325" y="162"/>
                </a:lnTo>
                <a:lnTo>
                  <a:pt x="333" y="165"/>
                </a:lnTo>
                <a:lnTo>
                  <a:pt x="336" y="172"/>
                </a:lnTo>
                <a:lnTo>
                  <a:pt x="335" y="179"/>
                </a:lnTo>
                <a:lnTo>
                  <a:pt x="328" y="184"/>
                </a:lnTo>
                <a:lnTo>
                  <a:pt x="326" y="191"/>
                </a:lnTo>
                <a:lnTo>
                  <a:pt x="325" y="202"/>
                </a:lnTo>
                <a:lnTo>
                  <a:pt x="324" y="223"/>
                </a:lnTo>
                <a:lnTo>
                  <a:pt x="327" y="232"/>
                </a:lnTo>
                <a:lnTo>
                  <a:pt x="333" y="242"/>
                </a:lnTo>
                <a:lnTo>
                  <a:pt x="339" y="251"/>
                </a:lnTo>
                <a:lnTo>
                  <a:pt x="344" y="254"/>
                </a:lnTo>
                <a:lnTo>
                  <a:pt x="353" y="259"/>
                </a:lnTo>
                <a:lnTo>
                  <a:pt x="362" y="262"/>
                </a:lnTo>
                <a:lnTo>
                  <a:pt x="369" y="270"/>
                </a:lnTo>
                <a:lnTo>
                  <a:pt x="379" y="278"/>
                </a:lnTo>
                <a:lnTo>
                  <a:pt x="384" y="281"/>
                </a:lnTo>
                <a:lnTo>
                  <a:pt x="384" y="284"/>
                </a:lnTo>
                <a:lnTo>
                  <a:pt x="393" y="285"/>
                </a:lnTo>
                <a:lnTo>
                  <a:pt x="397" y="288"/>
                </a:lnTo>
                <a:lnTo>
                  <a:pt x="401" y="299"/>
                </a:lnTo>
                <a:lnTo>
                  <a:pt x="405" y="305"/>
                </a:lnTo>
                <a:lnTo>
                  <a:pt x="409" y="317"/>
                </a:lnTo>
                <a:lnTo>
                  <a:pt x="412" y="331"/>
                </a:lnTo>
                <a:lnTo>
                  <a:pt x="416" y="336"/>
                </a:lnTo>
                <a:lnTo>
                  <a:pt x="418" y="346"/>
                </a:lnTo>
                <a:lnTo>
                  <a:pt x="422" y="356"/>
                </a:lnTo>
                <a:lnTo>
                  <a:pt x="430" y="372"/>
                </a:lnTo>
                <a:lnTo>
                  <a:pt x="436" y="382"/>
                </a:lnTo>
                <a:lnTo>
                  <a:pt x="456" y="400"/>
                </a:lnTo>
                <a:lnTo>
                  <a:pt x="459" y="404"/>
                </a:lnTo>
                <a:lnTo>
                  <a:pt x="463" y="404"/>
                </a:lnTo>
                <a:lnTo>
                  <a:pt x="466" y="413"/>
                </a:lnTo>
                <a:lnTo>
                  <a:pt x="468" y="412"/>
                </a:lnTo>
                <a:lnTo>
                  <a:pt x="472" y="413"/>
                </a:lnTo>
                <a:lnTo>
                  <a:pt x="484" y="422"/>
                </a:lnTo>
                <a:lnTo>
                  <a:pt x="498" y="436"/>
                </a:lnTo>
                <a:lnTo>
                  <a:pt x="498" y="429"/>
                </a:lnTo>
                <a:lnTo>
                  <a:pt x="499" y="427"/>
                </a:lnTo>
                <a:lnTo>
                  <a:pt x="512" y="427"/>
                </a:lnTo>
                <a:lnTo>
                  <a:pt x="524" y="428"/>
                </a:lnTo>
                <a:lnTo>
                  <a:pt x="534" y="427"/>
                </a:lnTo>
                <a:lnTo>
                  <a:pt x="542" y="424"/>
                </a:lnTo>
                <a:lnTo>
                  <a:pt x="533" y="427"/>
                </a:lnTo>
                <a:lnTo>
                  <a:pt x="538" y="424"/>
                </a:lnTo>
                <a:lnTo>
                  <a:pt x="543" y="423"/>
                </a:lnTo>
                <a:lnTo>
                  <a:pt x="550" y="423"/>
                </a:lnTo>
                <a:lnTo>
                  <a:pt x="554" y="429"/>
                </a:lnTo>
                <a:lnTo>
                  <a:pt x="557" y="433"/>
                </a:lnTo>
                <a:lnTo>
                  <a:pt x="556" y="443"/>
                </a:lnTo>
                <a:lnTo>
                  <a:pt x="548" y="448"/>
                </a:lnTo>
                <a:lnTo>
                  <a:pt x="541" y="455"/>
                </a:lnTo>
                <a:lnTo>
                  <a:pt x="541" y="462"/>
                </a:lnTo>
                <a:lnTo>
                  <a:pt x="545" y="466"/>
                </a:lnTo>
                <a:lnTo>
                  <a:pt x="549" y="466"/>
                </a:lnTo>
                <a:lnTo>
                  <a:pt x="557" y="469"/>
                </a:lnTo>
                <a:lnTo>
                  <a:pt x="565" y="474"/>
                </a:lnTo>
                <a:lnTo>
                  <a:pt x="579" y="480"/>
                </a:lnTo>
                <a:lnTo>
                  <a:pt x="607" y="491"/>
                </a:lnTo>
                <a:lnTo>
                  <a:pt x="621" y="498"/>
                </a:lnTo>
                <a:lnTo>
                  <a:pt x="630" y="507"/>
                </a:lnTo>
                <a:lnTo>
                  <a:pt x="661" y="518"/>
                </a:lnTo>
                <a:lnTo>
                  <a:pt x="672" y="521"/>
                </a:lnTo>
                <a:lnTo>
                  <a:pt x="678" y="530"/>
                </a:lnTo>
                <a:lnTo>
                  <a:pt x="686" y="542"/>
                </a:lnTo>
                <a:lnTo>
                  <a:pt x="698" y="553"/>
                </a:lnTo>
                <a:lnTo>
                  <a:pt x="705" y="563"/>
                </a:lnTo>
                <a:lnTo>
                  <a:pt x="709" y="571"/>
                </a:lnTo>
                <a:lnTo>
                  <a:pt x="704" y="582"/>
                </a:lnTo>
                <a:lnTo>
                  <a:pt x="701" y="590"/>
                </a:lnTo>
                <a:lnTo>
                  <a:pt x="701" y="593"/>
                </a:lnTo>
                <a:lnTo>
                  <a:pt x="700" y="591"/>
                </a:lnTo>
                <a:lnTo>
                  <a:pt x="688" y="586"/>
                </a:lnTo>
                <a:lnTo>
                  <a:pt x="679" y="574"/>
                </a:lnTo>
                <a:lnTo>
                  <a:pt x="674" y="563"/>
                </a:lnTo>
                <a:lnTo>
                  <a:pt x="661" y="557"/>
                </a:lnTo>
                <a:lnTo>
                  <a:pt x="645" y="553"/>
                </a:lnTo>
                <a:lnTo>
                  <a:pt x="632" y="545"/>
                </a:lnTo>
                <a:lnTo>
                  <a:pt x="625" y="540"/>
                </a:lnTo>
                <a:lnTo>
                  <a:pt x="612" y="543"/>
                </a:lnTo>
                <a:lnTo>
                  <a:pt x="599" y="557"/>
                </a:lnTo>
                <a:lnTo>
                  <a:pt x="590" y="571"/>
                </a:lnTo>
                <a:lnTo>
                  <a:pt x="588" y="581"/>
                </a:lnTo>
                <a:lnTo>
                  <a:pt x="585" y="594"/>
                </a:lnTo>
                <a:lnTo>
                  <a:pt x="584" y="606"/>
                </a:lnTo>
                <a:lnTo>
                  <a:pt x="597" y="611"/>
                </a:lnTo>
                <a:lnTo>
                  <a:pt x="603" y="619"/>
                </a:lnTo>
                <a:lnTo>
                  <a:pt x="615" y="625"/>
                </a:lnTo>
                <a:lnTo>
                  <a:pt x="620" y="630"/>
                </a:lnTo>
                <a:lnTo>
                  <a:pt x="621" y="643"/>
                </a:lnTo>
                <a:lnTo>
                  <a:pt x="623" y="648"/>
                </a:lnTo>
                <a:lnTo>
                  <a:pt x="622" y="658"/>
                </a:lnTo>
                <a:lnTo>
                  <a:pt x="624" y="664"/>
                </a:lnTo>
                <a:lnTo>
                  <a:pt x="621" y="669"/>
                </a:lnTo>
                <a:lnTo>
                  <a:pt x="615" y="669"/>
                </a:lnTo>
                <a:lnTo>
                  <a:pt x="604" y="676"/>
                </a:lnTo>
                <a:lnTo>
                  <a:pt x="594" y="679"/>
                </a:lnTo>
                <a:lnTo>
                  <a:pt x="590" y="685"/>
                </a:lnTo>
                <a:lnTo>
                  <a:pt x="590" y="697"/>
                </a:lnTo>
                <a:lnTo>
                  <a:pt x="590" y="711"/>
                </a:lnTo>
                <a:lnTo>
                  <a:pt x="588" y="718"/>
                </a:lnTo>
                <a:lnTo>
                  <a:pt x="579" y="720"/>
                </a:lnTo>
                <a:lnTo>
                  <a:pt x="572" y="727"/>
                </a:lnTo>
                <a:lnTo>
                  <a:pt x="568" y="733"/>
                </a:lnTo>
                <a:lnTo>
                  <a:pt x="562" y="746"/>
                </a:lnTo>
                <a:lnTo>
                  <a:pt x="559" y="753"/>
                </a:lnTo>
                <a:lnTo>
                  <a:pt x="555" y="756"/>
                </a:lnTo>
                <a:lnTo>
                  <a:pt x="546" y="758"/>
                </a:lnTo>
                <a:lnTo>
                  <a:pt x="536" y="757"/>
                </a:lnTo>
                <a:lnTo>
                  <a:pt x="537" y="754"/>
                </a:lnTo>
                <a:lnTo>
                  <a:pt x="536" y="756"/>
                </a:lnTo>
                <a:lnTo>
                  <a:pt x="533" y="748"/>
                </a:lnTo>
                <a:lnTo>
                  <a:pt x="532" y="733"/>
                </a:lnTo>
                <a:lnTo>
                  <a:pt x="536" y="722"/>
                </a:lnTo>
                <a:lnTo>
                  <a:pt x="545" y="709"/>
                </a:lnTo>
                <a:lnTo>
                  <a:pt x="541" y="696"/>
                </a:lnTo>
                <a:lnTo>
                  <a:pt x="550" y="690"/>
                </a:lnTo>
                <a:lnTo>
                  <a:pt x="567" y="682"/>
                </a:lnTo>
                <a:lnTo>
                  <a:pt x="563" y="675"/>
                </a:lnTo>
                <a:lnTo>
                  <a:pt x="560" y="665"/>
                </a:lnTo>
                <a:lnTo>
                  <a:pt x="557" y="657"/>
                </a:lnTo>
                <a:lnTo>
                  <a:pt x="552" y="636"/>
                </a:lnTo>
                <a:lnTo>
                  <a:pt x="545" y="625"/>
                </a:lnTo>
                <a:lnTo>
                  <a:pt x="538" y="614"/>
                </a:lnTo>
                <a:lnTo>
                  <a:pt x="534" y="599"/>
                </a:lnTo>
                <a:lnTo>
                  <a:pt x="532" y="591"/>
                </a:lnTo>
                <a:lnTo>
                  <a:pt x="530" y="586"/>
                </a:lnTo>
                <a:lnTo>
                  <a:pt x="526" y="581"/>
                </a:lnTo>
                <a:lnTo>
                  <a:pt x="525" y="578"/>
                </a:lnTo>
                <a:lnTo>
                  <a:pt x="518" y="578"/>
                </a:lnTo>
                <a:lnTo>
                  <a:pt x="513" y="588"/>
                </a:lnTo>
                <a:lnTo>
                  <a:pt x="507" y="580"/>
                </a:lnTo>
                <a:lnTo>
                  <a:pt x="501" y="574"/>
                </a:lnTo>
                <a:lnTo>
                  <a:pt x="487" y="569"/>
                </a:lnTo>
                <a:lnTo>
                  <a:pt x="481" y="560"/>
                </a:lnTo>
                <a:lnTo>
                  <a:pt x="483" y="557"/>
                </a:lnTo>
                <a:lnTo>
                  <a:pt x="484" y="552"/>
                </a:lnTo>
                <a:lnTo>
                  <a:pt x="479" y="539"/>
                </a:lnTo>
                <a:lnTo>
                  <a:pt x="474" y="533"/>
                </a:lnTo>
                <a:lnTo>
                  <a:pt x="468" y="531"/>
                </a:lnTo>
                <a:lnTo>
                  <a:pt x="458" y="533"/>
                </a:lnTo>
                <a:lnTo>
                  <a:pt x="447" y="534"/>
                </a:lnTo>
                <a:lnTo>
                  <a:pt x="448" y="525"/>
                </a:lnTo>
                <a:lnTo>
                  <a:pt x="447" y="523"/>
                </a:lnTo>
                <a:lnTo>
                  <a:pt x="427" y="514"/>
                </a:lnTo>
                <a:lnTo>
                  <a:pt x="423" y="502"/>
                </a:lnTo>
                <a:lnTo>
                  <a:pt x="415" y="492"/>
                </a:lnTo>
                <a:lnTo>
                  <a:pt x="406" y="483"/>
                </a:lnTo>
                <a:lnTo>
                  <a:pt x="400" y="481"/>
                </a:lnTo>
                <a:lnTo>
                  <a:pt x="369" y="479"/>
                </a:lnTo>
                <a:lnTo>
                  <a:pt x="362" y="481"/>
                </a:lnTo>
                <a:lnTo>
                  <a:pt x="351" y="470"/>
                </a:lnTo>
                <a:lnTo>
                  <a:pt x="335" y="458"/>
                </a:lnTo>
                <a:lnTo>
                  <a:pt x="321" y="442"/>
                </a:lnTo>
                <a:lnTo>
                  <a:pt x="307" y="423"/>
                </a:lnTo>
                <a:lnTo>
                  <a:pt x="301" y="414"/>
                </a:lnTo>
                <a:lnTo>
                  <a:pt x="290" y="412"/>
                </a:lnTo>
                <a:lnTo>
                  <a:pt x="284" y="402"/>
                </a:lnTo>
                <a:lnTo>
                  <a:pt x="275" y="389"/>
                </a:lnTo>
                <a:lnTo>
                  <a:pt x="266" y="380"/>
                </a:lnTo>
                <a:lnTo>
                  <a:pt x="258" y="380"/>
                </a:lnTo>
                <a:lnTo>
                  <a:pt x="249" y="382"/>
                </a:lnTo>
                <a:lnTo>
                  <a:pt x="246" y="366"/>
                </a:lnTo>
                <a:lnTo>
                  <a:pt x="235" y="351"/>
                </a:lnTo>
                <a:lnTo>
                  <a:pt x="217" y="332"/>
                </a:lnTo>
                <a:lnTo>
                  <a:pt x="214" y="328"/>
                </a:lnTo>
                <a:lnTo>
                  <a:pt x="215" y="320"/>
                </a:lnTo>
                <a:lnTo>
                  <a:pt x="212" y="307"/>
                </a:lnTo>
                <a:lnTo>
                  <a:pt x="205" y="286"/>
                </a:lnTo>
                <a:lnTo>
                  <a:pt x="201" y="268"/>
                </a:lnTo>
                <a:lnTo>
                  <a:pt x="199" y="255"/>
                </a:lnTo>
                <a:lnTo>
                  <a:pt x="197" y="250"/>
                </a:lnTo>
                <a:lnTo>
                  <a:pt x="179" y="241"/>
                </a:lnTo>
                <a:lnTo>
                  <a:pt x="147" y="219"/>
                </a:lnTo>
                <a:lnTo>
                  <a:pt x="137" y="212"/>
                </a:lnTo>
                <a:lnTo>
                  <a:pt x="127" y="208"/>
                </a:lnTo>
                <a:lnTo>
                  <a:pt x="118" y="207"/>
                </a:lnTo>
                <a:lnTo>
                  <a:pt x="107" y="209"/>
                </a:lnTo>
                <a:lnTo>
                  <a:pt x="97" y="215"/>
                </a:lnTo>
                <a:lnTo>
                  <a:pt x="95" y="220"/>
                </a:lnTo>
                <a:lnTo>
                  <a:pt x="90" y="223"/>
                </a:lnTo>
                <a:lnTo>
                  <a:pt x="78" y="236"/>
                </a:lnTo>
                <a:lnTo>
                  <a:pt x="76" y="244"/>
                </a:lnTo>
                <a:lnTo>
                  <a:pt x="70" y="246"/>
                </a:lnTo>
                <a:lnTo>
                  <a:pt x="58" y="250"/>
                </a:lnTo>
                <a:lnTo>
                  <a:pt x="47" y="250"/>
                </a:lnTo>
                <a:lnTo>
                  <a:pt x="39" y="248"/>
                </a:lnTo>
                <a:lnTo>
                  <a:pt x="38" y="245"/>
                </a:lnTo>
                <a:lnTo>
                  <a:pt x="41" y="237"/>
                </a:lnTo>
                <a:lnTo>
                  <a:pt x="42" y="228"/>
                </a:lnTo>
                <a:lnTo>
                  <a:pt x="40" y="220"/>
                </a:lnTo>
                <a:lnTo>
                  <a:pt x="32" y="217"/>
                </a:lnTo>
                <a:lnTo>
                  <a:pt x="22" y="216"/>
                </a:lnTo>
                <a:lnTo>
                  <a:pt x="13" y="213"/>
                </a:lnTo>
                <a:lnTo>
                  <a:pt x="8" y="203"/>
                </a:lnTo>
                <a:lnTo>
                  <a:pt x="6" y="191"/>
                </a:lnTo>
                <a:lnTo>
                  <a:pt x="7" y="179"/>
                </a:lnTo>
                <a:lnTo>
                  <a:pt x="10" y="169"/>
                </a:lnTo>
                <a:lnTo>
                  <a:pt x="10" y="161"/>
                </a:lnTo>
                <a:lnTo>
                  <a:pt x="5" y="157"/>
                </a:lnTo>
                <a:lnTo>
                  <a:pt x="2" y="157"/>
                </a:lnTo>
                <a:lnTo>
                  <a:pt x="0" y="151"/>
                </a:lnTo>
                <a:lnTo>
                  <a:pt x="0" y="146"/>
                </a:lnTo>
                <a:lnTo>
                  <a:pt x="3" y="138"/>
                </a:lnTo>
                <a:lnTo>
                  <a:pt x="9" y="131"/>
                </a:lnTo>
                <a:lnTo>
                  <a:pt x="22" y="125"/>
                </a:lnTo>
                <a:lnTo>
                  <a:pt x="20" y="115"/>
                </a:lnTo>
                <a:lnTo>
                  <a:pt x="18" y="106"/>
                </a:lnTo>
                <a:lnTo>
                  <a:pt x="14" y="93"/>
                </a:lnTo>
                <a:lnTo>
                  <a:pt x="13" y="86"/>
                </a:lnTo>
                <a:lnTo>
                  <a:pt x="11" y="80"/>
                </a:lnTo>
                <a:lnTo>
                  <a:pt x="13" y="75"/>
                </a:lnTo>
                <a:lnTo>
                  <a:pt x="17" y="75"/>
                </a:lnTo>
                <a:lnTo>
                  <a:pt x="24" y="76"/>
                </a:lnTo>
                <a:lnTo>
                  <a:pt x="33" y="77"/>
                </a:lnTo>
                <a:lnTo>
                  <a:pt x="40" y="75"/>
                </a:lnTo>
                <a:lnTo>
                  <a:pt x="50" y="73"/>
                </a:lnTo>
                <a:lnTo>
                  <a:pt x="54" y="73"/>
                </a:lnTo>
                <a:lnTo>
                  <a:pt x="59" y="73"/>
                </a:lnTo>
                <a:lnTo>
                  <a:pt x="72" y="75"/>
                </a:lnTo>
                <a:lnTo>
                  <a:pt x="76" y="71"/>
                </a:lnTo>
                <a:lnTo>
                  <a:pt x="85" y="67"/>
                </a:lnTo>
                <a:lnTo>
                  <a:pt x="89" y="62"/>
                </a:lnTo>
                <a:lnTo>
                  <a:pt x="90" y="52"/>
                </a:lnTo>
                <a:lnTo>
                  <a:pt x="97" y="45"/>
                </a:lnTo>
                <a:lnTo>
                  <a:pt x="109" y="40"/>
                </a:lnTo>
                <a:lnTo>
                  <a:pt x="109" y="46"/>
                </a:lnTo>
                <a:lnTo>
                  <a:pt x="113" y="61"/>
                </a:lnTo>
                <a:lnTo>
                  <a:pt x="124" y="70"/>
                </a:lnTo>
                <a:lnTo>
                  <a:pt x="130" y="79"/>
                </a:lnTo>
                <a:lnTo>
                  <a:pt x="137" y="84"/>
                </a:lnTo>
                <a:lnTo>
                  <a:pt x="139" y="80"/>
                </a:lnTo>
                <a:lnTo>
                  <a:pt x="143" y="70"/>
                </a:lnTo>
                <a:lnTo>
                  <a:pt x="155" y="51"/>
                </a:lnTo>
                <a:lnTo>
                  <a:pt x="159" y="40"/>
                </a:lnTo>
                <a:lnTo>
                  <a:pt x="166" y="44"/>
                </a:lnTo>
                <a:lnTo>
                  <a:pt x="172" y="50"/>
                </a:lnTo>
                <a:lnTo>
                  <a:pt x="184" y="52"/>
                </a:lnTo>
                <a:lnTo>
                  <a:pt x="205" y="57"/>
                </a:lnTo>
                <a:lnTo>
                  <a:pt x="207" y="53"/>
                </a:lnTo>
                <a:lnTo>
                  <a:pt x="204" y="47"/>
                </a:lnTo>
                <a:lnTo>
                  <a:pt x="203" y="39"/>
                </a:lnTo>
                <a:lnTo>
                  <a:pt x="206" y="33"/>
                </a:lnTo>
                <a:lnTo>
                  <a:pt x="217" y="33"/>
                </a:lnTo>
                <a:lnTo>
                  <a:pt x="222" y="31"/>
                </a:lnTo>
                <a:lnTo>
                  <a:pt x="221" y="23"/>
                </a:lnTo>
                <a:lnTo>
                  <a:pt x="223" y="17"/>
                </a:lnTo>
                <a:lnTo>
                  <a:pt x="226" y="12"/>
                </a:lnTo>
                <a:lnTo>
                  <a:pt x="229" y="15"/>
                </a:lnTo>
                <a:lnTo>
                  <a:pt x="238" y="17"/>
                </a:lnTo>
                <a:lnTo>
                  <a:pt x="243" y="17"/>
                </a:lnTo>
                <a:lnTo>
                  <a:pt x="259" y="13"/>
                </a:lnTo>
                <a:lnTo>
                  <a:pt x="266" y="10"/>
                </a:lnTo>
                <a:lnTo>
                  <a:pt x="279" y="5"/>
                </a:lnTo>
                <a:lnTo>
                  <a:pt x="299" y="5"/>
                </a:lnTo>
                <a:lnTo>
                  <a:pt x="310" y="4"/>
                </a:lnTo>
                <a:lnTo>
                  <a:pt x="314" y="0"/>
                </a:lnTo>
                <a:lnTo>
                  <a:pt x="321" y="0"/>
                </a:lnTo>
                <a:lnTo>
                  <a:pt x="323" y="2"/>
                </a:lnTo>
                <a:lnTo>
                  <a:pt x="322" y="7"/>
                </a:lnTo>
                <a:lnTo>
                  <a:pt x="324" y="16"/>
                </a:lnTo>
                <a:lnTo>
                  <a:pt x="328" y="23"/>
                </a:lnTo>
                <a:lnTo>
                  <a:pt x="332" y="27"/>
                </a:lnTo>
                <a:lnTo>
                  <a:pt x="340" y="31"/>
                </a:lnTo>
                <a:lnTo>
                  <a:pt x="344" y="32"/>
                </a:lnTo>
                <a:lnTo>
                  <a:pt x="354" y="39"/>
                </a:lnTo>
                <a:lnTo>
                  <a:pt x="364" y="41"/>
                </a:lnTo>
                <a:lnTo>
                  <a:pt x="373" y="43"/>
                </a:lnTo>
                <a:lnTo>
                  <a:pt x="386" y="44"/>
                </a:lnTo>
                <a:lnTo>
                  <a:pt x="395" y="47"/>
                </a:lnTo>
                <a:lnTo>
                  <a:pt x="400" y="49"/>
                </a:lnTo>
                <a:lnTo>
                  <a:pt x="408" y="50"/>
                </a:lnTo>
                <a:lnTo>
                  <a:pt x="402" y="55"/>
                </a:lnTo>
                <a:lnTo>
                  <a:pt x="397" y="60"/>
                </a:lnTo>
                <a:lnTo>
                  <a:pt x="394" y="68"/>
                </a:lnTo>
                <a:lnTo>
                  <a:pt x="394" y="73"/>
                </a:lnTo>
                <a:lnTo>
                  <a:pt x="397" y="74"/>
                </a:lnTo>
                <a:lnTo>
                  <a:pt x="401" y="73"/>
                </a:lnTo>
                <a:lnTo>
                  <a:pt x="402" y="73"/>
                </a:lnTo>
                <a:lnTo>
                  <a:pt x="400" y="80"/>
                </a:lnTo>
                <a:lnTo>
                  <a:pt x="398" y="89"/>
                </a:lnTo>
                <a:lnTo>
                  <a:pt x="401" y="94"/>
                </a:lnTo>
                <a:lnTo>
                  <a:pt x="403" y="95"/>
                </a:lnTo>
                <a:lnTo>
                  <a:pt x="403" y="104"/>
                </a:lnTo>
                <a:lnTo>
                  <a:pt x="405" y="106"/>
                </a:lnTo>
                <a:lnTo>
                  <a:pt x="411" y="108"/>
                </a:lnTo>
                <a:lnTo>
                  <a:pt x="413" y="110"/>
                </a:lnTo>
                <a:lnTo>
                  <a:pt x="416" y="115"/>
                </a:lnTo>
                <a:lnTo>
                  <a:pt x="420" y="117"/>
                </a:lnTo>
                <a:lnTo>
                  <a:pt x="422" y="122"/>
                </a:lnTo>
                <a:lnTo>
                  <a:pt x="421" y="126"/>
                </a:lnTo>
                <a:lnTo>
                  <a:pt x="417" y="129"/>
                </a:lnTo>
                <a:lnTo>
                  <a:pt x="411" y="131"/>
                </a:lnTo>
                <a:lnTo>
                  <a:pt x="406" y="129"/>
                </a:lnTo>
                <a:close/>
                <a:moveTo>
                  <a:pt x="116" y="465"/>
                </a:moveTo>
                <a:lnTo>
                  <a:pt x="121" y="466"/>
                </a:lnTo>
                <a:lnTo>
                  <a:pt x="124" y="469"/>
                </a:lnTo>
                <a:lnTo>
                  <a:pt x="129" y="470"/>
                </a:lnTo>
                <a:lnTo>
                  <a:pt x="131" y="474"/>
                </a:lnTo>
                <a:lnTo>
                  <a:pt x="134" y="476"/>
                </a:lnTo>
                <a:lnTo>
                  <a:pt x="137" y="479"/>
                </a:lnTo>
                <a:lnTo>
                  <a:pt x="139" y="487"/>
                </a:lnTo>
                <a:lnTo>
                  <a:pt x="141" y="492"/>
                </a:lnTo>
                <a:lnTo>
                  <a:pt x="143" y="500"/>
                </a:lnTo>
                <a:lnTo>
                  <a:pt x="147" y="516"/>
                </a:lnTo>
                <a:lnTo>
                  <a:pt x="147" y="532"/>
                </a:lnTo>
                <a:lnTo>
                  <a:pt x="147" y="537"/>
                </a:lnTo>
                <a:lnTo>
                  <a:pt x="145" y="547"/>
                </a:lnTo>
                <a:lnTo>
                  <a:pt x="143" y="556"/>
                </a:lnTo>
                <a:lnTo>
                  <a:pt x="143" y="563"/>
                </a:lnTo>
                <a:lnTo>
                  <a:pt x="140" y="592"/>
                </a:lnTo>
                <a:lnTo>
                  <a:pt x="137" y="617"/>
                </a:lnTo>
                <a:lnTo>
                  <a:pt x="137" y="624"/>
                </a:lnTo>
                <a:lnTo>
                  <a:pt x="133" y="631"/>
                </a:lnTo>
                <a:lnTo>
                  <a:pt x="132" y="637"/>
                </a:lnTo>
                <a:lnTo>
                  <a:pt x="124" y="642"/>
                </a:lnTo>
                <a:lnTo>
                  <a:pt x="118" y="640"/>
                </a:lnTo>
                <a:lnTo>
                  <a:pt x="109" y="636"/>
                </a:lnTo>
                <a:lnTo>
                  <a:pt x="102" y="641"/>
                </a:lnTo>
                <a:lnTo>
                  <a:pt x="96" y="653"/>
                </a:lnTo>
                <a:lnTo>
                  <a:pt x="87" y="658"/>
                </a:lnTo>
                <a:lnTo>
                  <a:pt x="82" y="659"/>
                </a:lnTo>
                <a:lnTo>
                  <a:pt x="76" y="660"/>
                </a:lnTo>
                <a:lnTo>
                  <a:pt x="71" y="654"/>
                </a:lnTo>
                <a:lnTo>
                  <a:pt x="68" y="650"/>
                </a:lnTo>
                <a:lnTo>
                  <a:pt x="59" y="635"/>
                </a:lnTo>
                <a:lnTo>
                  <a:pt x="58" y="625"/>
                </a:lnTo>
                <a:lnTo>
                  <a:pt x="59" y="618"/>
                </a:lnTo>
                <a:lnTo>
                  <a:pt x="56" y="608"/>
                </a:lnTo>
                <a:lnTo>
                  <a:pt x="59" y="600"/>
                </a:lnTo>
                <a:lnTo>
                  <a:pt x="60" y="597"/>
                </a:lnTo>
                <a:lnTo>
                  <a:pt x="62" y="585"/>
                </a:lnTo>
                <a:lnTo>
                  <a:pt x="67" y="581"/>
                </a:lnTo>
                <a:lnTo>
                  <a:pt x="68" y="575"/>
                </a:lnTo>
                <a:lnTo>
                  <a:pt x="66" y="570"/>
                </a:lnTo>
                <a:lnTo>
                  <a:pt x="65" y="560"/>
                </a:lnTo>
                <a:lnTo>
                  <a:pt x="67" y="551"/>
                </a:lnTo>
                <a:lnTo>
                  <a:pt x="67" y="539"/>
                </a:lnTo>
                <a:lnTo>
                  <a:pt x="66" y="530"/>
                </a:lnTo>
                <a:lnTo>
                  <a:pt x="63" y="521"/>
                </a:lnTo>
                <a:lnTo>
                  <a:pt x="61" y="519"/>
                </a:lnTo>
                <a:lnTo>
                  <a:pt x="56" y="519"/>
                </a:lnTo>
                <a:lnTo>
                  <a:pt x="53" y="512"/>
                </a:lnTo>
                <a:lnTo>
                  <a:pt x="54" y="498"/>
                </a:lnTo>
                <a:lnTo>
                  <a:pt x="56" y="493"/>
                </a:lnTo>
                <a:lnTo>
                  <a:pt x="56" y="488"/>
                </a:lnTo>
                <a:lnTo>
                  <a:pt x="61" y="492"/>
                </a:lnTo>
                <a:lnTo>
                  <a:pt x="66" y="497"/>
                </a:lnTo>
                <a:lnTo>
                  <a:pt x="76" y="496"/>
                </a:lnTo>
                <a:lnTo>
                  <a:pt x="94" y="482"/>
                </a:lnTo>
                <a:lnTo>
                  <a:pt x="102" y="476"/>
                </a:lnTo>
                <a:lnTo>
                  <a:pt x="109" y="474"/>
                </a:lnTo>
                <a:lnTo>
                  <a:pt x="116" y="465"/>
                </a:lnTo>
                <a:close/>
              </a:path>
            </a:pathLst>
          </a:custGeom>
          <a:solidFill>
            <a:schemeClr val="accent5">
              <a:lumMod val="60000"/>
              <a:lumOff val="40000"/>
            </a:schemeClr>
          </a:solidFill>
          <a:ln w="6350" cmpd="sng">
            <a:solidFill>
              <a:schemeClr val="bg1"/>
            </a:solidFill>
            <a:round/>
            <a:headEnd/>
            <a:tailEnd/>
          </a:ln>
        </p:spPr>
        <p:txBody>
          <a:bodyPr/>
          <a:lstStyle/>
          <a:p>
            <a:endParaRPr lang="it-IT"/>
          </a:p>
        </p:txBody>
      </p:sp>
      <p:sp>
        <p:nvSpPr>
          <p:cNvPr id="13" name="Freeform 220"/>
          <p:cNvSpPr>
            <a:spLocks noChangeAspect="1"/>
          </p:cNvSpPr>
          <p:nvPr/>
        </p:nvSpPr>
        <p:spPr bwMode="gray">
          <a:xfrm flipH="1">
            <a:off x="4421037" y="2865531"/>
            <a:ext cx="309115" cy="292355"/>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B2163"/>
          </a:solidFill>
          <a:ln>
            <a:solidFill>
              <a:schemeClr val="bg1"/>
            </a:solidFill>
          </a:ln>
        </p:spPr>
        <p:txBody>
          <a:bodyPr/>
          <a:lstStyle/>
          <a:p>
            <a:pPr algn="ctr"/>
            <a:endParaRPr lang="it-IT">
              <a:solidFill>
                <a:srgbClr val="0B2163"/>
              </a:solidFill>
            </a:endParaRPr>
          </a:p>
        </p:txBody>
      </p:sp>
      <p:sp>
        <p:nvSpPr>
          <p:cNvPr id="14" name="Freeform 220"/>
          <p:cNvSpPr>
            <a:spLocks noChangeAspect="1"/>
          </p:cNvSpPr>
          <p:nvPr/>
        </p:nvSpPr>
        <p:spPr bwMode="gray">
          <a:xfrm flipH="1">
            <a:off x="5309196" y="3157886"/>
            <a:ext cx="309115" cy="292355"/>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B2163"/>
          </a:solidFill>
          <a:ln>
            <a:solidFill>
              <a:schemeClr val="bg1"/>
            </a:solidFill>
          </a:ln>
        </p:spPr>
        <p:txBody>
          <a:bodyPr/>
          <a:lstStyle/>
          <a:p>
            <a:pPr algn="ctr"/>
            <a:endParaRPr lang="it-IT">
              <a:solidFill>
                <a:srgbClr val="0B2163"/>
              </a:solidFill>
            </a:endParaRPr>
          </a:p>
        </p:txBody>
      </p:sp>
      <p:sp>
        <p:nvSpPr>
          <p:cNvPr id="15" name="Freeform 220"/>
          <p:cNvSpPr>
            <a:spLocks noChangeAspect="1"/>
          </p:cNvSpPr>
          <p:nvPr/>
        </p:nvSpPr>
        <p:spPr bwMode="gray">
          <a:xfrm flipH="1">
            <a:off x="3679277" y="4630070"/>
            <a:ext cx="309115" cy="292355"/>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B2163"/>
          </a:solidFill>
          <a:ln>
            <a:solidFill>
              <a:schemeClr val="bg1"/>
            </a:solidFill>
          </a:ln>
        </p:spPr>
        <p:txBody>
          <a:bodyPr/>
          <a:lstStyle/>
          <a:p>
            <a:pPr algn="ctr"/>
            <a:endParaRPr lang="it-IT">
              <a:solidFill>
                <a:srgbClr val="0B2163"/>
              </a:solidFill>
            </a:endParaRPr>
          </a:p>
        </p:txBody>
      </p:sp>
      <p:sp>
        <p:nvSpPr>
          <p:cNvPr id="16" name="Freeform 220"/>
          <p:cNvSpPr>
            <a:spLocks noChangeAspect="1"/>
          </p:cNvSpPr>
          <p:nvPr/>
        </p:nvSpPr>
        <p:spPr bwMode="gray">
          <a:xfrm flipH="1">
            <a:off x="4821591" y="2539111"/>
            <a:ext cx="309115" cy="292355"/>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B2163"/>
          </a:solidFill>
          <a:ln>
            <a:solidFill>
              <a:schemeClr val="bg1"/>
            </a:solidFill>
          </a:ln>
        </p:spPr>
        <p:txBody>
          <a:bodyPr/>
          <a:lstStyle/>
          <a:p>
            <a:pPr algn="ctr"/>
            <a:endParaRPr lang="it-IT">
              <a:solidFill>
                <a:srgbClr val="0B2163"/>
              </a:solidFill>
            </a:endParaRPr>
          </a:p>
        </p:txBody>
      </p:sp>
      <p:sp>
        <p:nvSpPr>
          <p:cNvPr id="18" name="Freeform 220"/>
          <p:cNvSpPr>
            <a:spLocks noChangeAspect="1"/>
          </p:cNvSpPr>
          <p:nvPr/>
        </p:nvSpPr>
        <p:spPr bwMode="gray">
          <a:xfrm flipH="1">
            <a:off x="4696056" y="2256556"/>
            <a:ext cx="309115" cy="292355"/>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B2163"/>
          </a:solidFill>
          <a:ln>
            <a:solidFill>
              <a:schemeClr val="bg1"/>
            </a:solidFill>
          </a:ln>
        </p:spPr>
        <p:txBody>
          <a:bodyPr/>
          <a:lstStyle/>
          <a:p>
            <a:pPr algn="ctr"/>
            <a:endParaRPr lang="it-IT">
              <a:solidFill>
                <a:srgbClr val="0B2163"/>
              </a:solidFill>
            </a:endParaRPr>
          </a:p>
        </p:txBody>
      </p:sp>
      <p:sp>
        <p:nvSpPr>
          <p:cNvPr id="20" name="Freeform 220"/>
          <p:cNvSpPr>
            <a:spLocks noChangeAspect="1"/>
          </p:cNvSpPr>
          <p:nvPr/>
        </p:nvSpPr>
        <p:spPr bwMode="gray">
          <a:xfrm flipH="1">
            <a:off x="5012209" y="1830816"/>
            <a:ext cx="309115" cy="292355"/>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B2163"/>
          </a:solidFill>
          <a:ln>
            <a:solidFill>
              <a:schemeClr val="bg1"/>
            </a:solidFill>
          </a:ln>
        </p:spPr>
        <p:txBody>
          <a:bodyPr/>
          <a:lstStyle/>
          <a:p>
            <a:pPr algn="ctr"/>
            <a:endParaRPr lang="it-IT">
              <a:solidFill>
                <a:srgbClr val="0B2163"/>
              </a:solidFill>
            </a:endParaRPr>
          </a:p>
        </p:txBody>
      </p:sp>
      <p:sp>
        <p:nvSpPr>
          <p:cNvPr id="21" name="Freeform 220"/>
          <p:cNvSpPr>
            <a:spLocks noChangeAspect="1"/>
          </p:cNvSpPr>
          <p:nvPr/>
        </p:nvSpPr>
        <p:spPr bwMode="gray">
          <a:xfrm flipH="1">
            <a:off x="4556533" y="1805213"/>
            <a:ext cx="309115" cy="292355"/>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B2163"/>
          </a:solidFill>
          <a:ln>
            <a:solidFill>
              <a:schemeClr val="bg1"/>
            </a:solidFill>
          </a:ln>
        </p:spPr>
        <p:txBody>
          <a:bodyPr/>
          <a:lstStyle/>
          <a:p>
            <a:pPr algn="ctr"/>
            <a:endParaRPr lang="it-IT">
              <a:solidFill>
                <a:srgbClr val="0B2163"/>
              </a:solidFill>
            </a:endParaRPr>
          </a:p>
        </p:txBody>
      </p:sp>
      <p:sp>
        <p:nvSpPr>
          <p:cNvPr id="22" name="Freeform 220"/>
          <p:cNvSpPr>
            <a:spLocks noChangeAspect="1"/>
          </p:cNvSpPr>
          <p:nvPr/>
        </p:nvSpPr>
        <p:spPr bwMode="gray">
          <a:xfrm flipH="1">
            <a:off x="4082236" y="2014976"/>
            <a:ext cx="309115" cy="292355"/>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B2163"/>
          </a:solidFill>
          <a:ln>
            <a:solidFill>
              <a:schemeClr val="bg1"/>
            </a:solidFill>
          </a:ln>
        </p:spPr>
        <p:txBody>
          <a:bodyPr/>
          <a:lstStyle/>
          <a:p>
            <a:pPr algn="ctr"/>
            <a:endParaRPr lang="it-IT">
              <a:solidFill>
                <a:srgbClr val="0B2163"/>
              </a:solidFill>
            </a:endParaRPr>
          </a:p>
        </p:txBody>
      </p:sp>
      <p:sp>
        <p:nvSpPr>
          <p:cNvPr id="23" name="Freeform 220"/>
          <p:cNvSpPr>
            <a:spLocks noChangeAspect="1"/>
          </p:cNvSpPr>
          <p:nvPr/>
        </p:nvSpPr>
        <p:spPr bwMode="gray">
          <a:xfrm flipH="1">
            <a:off x="4309499" y="2226134"/>
            <a:ext cx="309115" cy="292355"/>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0B050"/>
          </a:solidFill>
          <a:ln>
            <a:solidFill>
              <a:schemeClr val="bg1"/>
            </a:solidFill>
          </a:ln>
        </p:spPr>
        <p:txBody>
          <a:bodyPr/>
          <a:lstStyle/>
          <a:p>
            <a:pPr algn="ctr"/>
            <a:endParaRPr lang="it-IT">
              <a:solidFill>
                <a:srgbClr val="0B2163"/>
              </a:solidFill>
            </a:endParaRPr>
          </a:p>
        </p:txBody>
      </p:sp>
      <p:sp>
        <p:nvSpPr>
          <p:cNvPr id="24" name="Freeform 220"/>
          <p:cNvSpPr>
            <a:spLocks noChangeAspect="1"/>
          </p:cNvSpPr>
          <p:nvPr/>
        </p:nvSpPr>
        <p:spPr bwMode="gray">
          <a:xfrm flipH="1">
            <a:off x="6571068" y="4034186"/>
            <a:ext cx="309115" cy="292355"/>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B2163"/>
          </a:solidFill>
          <a:ln>
            <a:solidFill>
              <a:schemeClr val="bg1"/>
            </a:solidFill>
          </a:ln>
        </p:spPr>
        <p:txBody>
          <a:bodyPr/>
          <a:lstStyle/>
          <a:p>
            <a:pPr algn="ctr"/>
            <a:endParaRPr lang="it-IT">
              <a:solidFill>
                <a:srgbClr val="0B2163"/>
              </a:solidFill>
            </a:endParaRPr>
          </a:p>
        </p:txBody>
      </p:sp>
      <p:sp>
        <p:nvSpPr>
          <p:cNvPr id="25" name="Freeform 220"/>
          <p:cNvSpPr>
            <a:spLocks noChangeAspect="1"/>
          </p:cNvSpPr>
          <p:nvPr/>
        </p:nvSpPr>
        <p:spPr bwMode="gray">
          <a:xfrm flipH="1">
            <a:off x="4806609" y="2988213"/>
            <a:ext cx="309115" cy="292355"/>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B2163"/>
          </a:solidFill>
          <a:ln>
            <a:solidFill>
              <a:schemeClr val="bg1"/>
            </a:solidFill>
          </a:ln>
        </p:spPr>
        <p:txBody>
          <a:bodyPr/>
          <a:lstStyle/>
          <a:p>
            <a:pPr algn="ctr"/>
            <a:endParaRPr lang="it-IT">
              <a:solidFill>
                <a:srgbClr val="0B2163"/>
              </a:solidFill>
            </a:endParaRPr>
          </a:p>
        </p:txBody>
      </p:sp>
      <p:sp>
        <p:nvSpPr>
          <p:cNvPr id="19" name="Freeform 220"/>
          <p:cNvSpPr>
            <a:spLocks noChangeAspect="1"/>
          </p:cNvSpPr>
          <p:nvPr/>
        </p:nvSpPr>
        <p:spPr bwMode="gray">
          <a:xfrm flipH="1">
            <a:off x="4911559" y="2076180"/>
            <a:ext cx="309115" cy="292355"/>
          </a:xfrm>
          <a:custGeom>
            <a:avLst/>
            <a:gdLst>
              <a:gd name="T0" fmla="*/ 379160962 w 619"/>
              <a:gd name="T1" fmla="*/ 254083917 h 627"/>
              <a:gd name="T2" fmla="*/ 379160962 w 619"/>
              <a:gd name="T3" fmla="*/ 187087128 h 627"/>
              <a:gd name="T4" fmla="*/ 334938146 w 619"/>
              <a:gd name="T5" fmla="*/ 227538335 h 627"/>
              <a:gd name="T6" fmla="*/ 334938146 w 619"/>
              <a:gd name="T7" fmla="*/ 227538335 h 627"/>
              <a:gd name="T8" fmla="*/ 334938146 w 619"/>
              <a:gd name="T9" fmla="*/ 187087128 h 627"/>
              <a:gd name="T10" fmla="*/ 289264453 w 619"/>
              <a:gd name="T11" fmla="*/ 227538335 h 627"/>
              <a:gd name="T12" fmla="*/ 285639814 w 619"/>
              <a:gd name="T13" fmla="*/ 227538335 h 627"/>
              <a:gd name="T14" fmla="*/ 285639814 w 619"/>
              <a:gd name="T15" fmla="*/ 187087128 h 627"/>
              <a:gd name="T16" fmla="*/ 241416147 w 619"/>
              <a:gd name="T17" fmla="*/ 227538335 h 627"/>
              <a:gd name="T18" fmla="*/ 226192150 w 619"/>
              <a:gd name="T19" fmla="*/ 227538335 h 627"/>
              <a:gd name="T20" fmla="*/ 224016685 w 619"/>
              <a:gd name="T21" fmla="*/ 39819169 h 627"/>
              <a:gd name="T22" fmla="*/ 172543739 w 619"/>
              <a:gd name="T23" fmla="*/ 53723998 h 627"/>
              <a:gd name="T24" fmla="*/ 166743634 w 619"/>
              <a:gd name="T25" fmla="*/ 227538335 h 627"/>
              <a:gd name="T26" fmla="*/ 150794199 w 619"/>
              <a:gd name="T27" fmla="*/ 227538335 h 627"/>
              <a:gd name="T28" fmla="*/ 145719533 w 619"/>
              <a:gd name="T29" fmla="*/ 0 h 627"/>
              <a:gd name="T30" fmla="*/ 93522000 w 619"/>
              <a:gd name="T31" fmla="*/ 20858038 h 627"/>
              <a:gd name="T32" fmla="*/ 89896509 w 619"/>
              <a:gd name="T33" fmla="*/ 227538335 h 627"/>
              <a:gd name="T34" fmla="*/ 61623129 w 619"/>
              <a:gd name="T35" fmla="*/ 227538335 h 627"/>
              <a:gd name="T36" fmla="*/ 61623129 w 619"/>
              <a:gd name="T37" fmla="*/ 270517692 h 627"/>
              <a:gd name="T38" fmla="*/ 0 w 619"/>
              <a:gd name="T39" fmla="*/ 270517692 h 627"/>
              <a:gd name="T40" fmla="*/ 0 w 619"/>
              <a:gd name="T41" fmla="*/ 394399462 h 627"/>
              <a:gd name="T42" fmla="*/ 445134169 w 619"/>
              <a:gd name="T43" fmla="*/ 396295575 h 627"/>
              <a:gd name="T44" fmla="*/ 448758809 w 619"/>
              <a:gd name="T45" fmla="*/ 254083917 h 627"/>
              <a:gd name="T46" fmla="*/ 379160962 w 619"/>
              <a:gd name="T47" fmla="*/ 254083917 h 627"/>
              <a:gd name="T48" fmla="*/ 379160962 w 619"/>
              <a:gd name="T49" fmla="*/ 254083917 h 6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9" h="627">
                <a:moveTo>
                  <a:pt x="523" y="402"/>
                </a:moveTo>
                <a:lnTo>
                  <a:pt x="523" y="296"/>
                </a:lnTo>
                <a:lnTo>
                  <a:pt x="462" y="360"/>
                </a:lnTo>
                <a:lnTo>
                  <a:pt x="462" y="296"/>
                </a:lnTo>
                <a:lnTo>
                  <a:pt x="399" y="360"/>
                </a:lnTo>
                <a:lnTo>
                  <a:pt x="394" y="360"/>
                </a:lnTo>
                <a:lnTo>
                  <a:pt x="394" y="296"/>
                </a:lnTo>
                <a:lnTo>
                  <a:pt x="333" y="360"/>
                </a:lnTo>
                <a:lnTo>
                  <a:pt x="312" y="360"/>
                </a:lnTo>
                <a:lnTo>
                  <a:pt x="309" y="63"/>
                </a:lnTo>
                <a:lnTo>
                  <a:pt x="238" y="85"/>
                </a:lnTo>
                <a:lnTo>
                  <a:pt x="230" y="360"/>
                </a:lnTo>
                <a:lnTo>
                  <a:pt x="208" y="360"/>
                </a:lnTo>
                <a:lnTo>
                  <a:pt x="201" y="0"/>
                </a:lnTo>
                <a:lnTo>
                  <a:pt x="129" y="33"/>
                </a:lnTo>
                <a:lnTo>
                  <a:pt x="124" y="360"/>
                </a:lnTo>
                <a:lnTo>
                  <a:pt x="85" y="360"/>
                </a:lnTo>
                <a:lnTo>
                  <a:pt x="85" y="428"/>
                </a:lnTo>
                <a:lnTo>
                  <a:pt x="0" y="428"/>
                </a:lnTo>
                <a:lnTo>
                  <a:pt x="0" y="624"/>
                </a:lnTo>
                <a:lnTo>
                  <a:pt x="614" y="627"/>
                </a:lnTo>
                <a:lnTo>
                  <a:pt x="619" y="402"/>
                </a:lnTo>
                <a:lnTo>
                  <a:pt x="523" y="402"/>
                </a:lnTo>
                <a:close/>
              </a:path>
            </a:pathLst>
          </a:custGeom>
          <a:solidFill>
            <a:srgbClr val="0B2163"/>
          </a:solidFill>
          <a:ln>
            <a:solidFill>
              <a:schemeClr val="bg1"/>
            </a:solidFill>
          </a:ln>
        </p:spPr>
        <p:txBody>
          <a:bodyPr/>
          <a:lstStyle/>
          <a:p>
            <a:pPr algn="ctr"/>
            <a:endParaRPr lang="it-IT">
              <a:solidFill>
                <a:srgbClr val="0B2163"/>
              </a:solidFill>
            </a:endParaRPr>
          </a:p>
        </p:txBody>
      </p:sp>
      <p:grpSp>
        <p:nvGrpSpPr>
          <p:cNvPr id="30" name="Group 41"/>
          <p:cNvGrpSpPr>
            <a:grpSpLocks/>
          </p:cNvGrpSpPr>
          <p:nvPr/>
        </p:nvGrpSpPr>
        <p:grpSpPr bwMode="auto">
          <a:xfrm>
            <a:off x="6751162" y="4396628"/>
            <a:ext cx="2701838" cy="654050"/>
            <a:chOff x="4512" y="3408"/>
            <a:chExt cx="624" cy="412"/>
          </a:xfrm>
        </p:grpSpPr>
        <p:sp>
          <p:nvSpPr>
            <p:cNvPr id="31" name="Rectangle 42"/>
            <p:cNvSpPr>
              <a:spLocks noChangeArrowheads="1"/>
            </p:cNvSpPr>
            <p:nvPr/>
          </p:nvSpPr>
          <p:spPr bwMode="gray">
            <a:xfrm>
              <a:off x="4630" y="3408"/>
              <a:ext cx="506" cy="412"/>
            </a:xfrm>
            <a:prstGeom prst="rect">
              <a:avLst/>
            </a:prstGeom>
            <a:noFill/>
            <a:ln w="6350">
              <a:noFill/>
              <a:miter lim="800000"/>
              <a:headEnd/>
              <a:tailEnd/>
            </a:ln>
            <a:effectLst/>
          </p:spPr>
          <p:txBody>
            <a:bodyPr lIns="0" tIns="72000" rIns="0" bIns="0"/>
            <a:lstStyle/>
            <a:p>
              <a:pPr algn="r">
                <a:spcBef>
                  <a:spcPct val="0"/>
                </a:spcBef>
                <a:tabLst>
                  <a:tab pos="952500" algn="l"/>
                </a:tabLst>
              </a:pPr>
              <a:r>
                <a:rPr lang="it-IT" b="1" dirty="0" smtClean="0">
                  <a:latin typeface="+mn-lt"/>
                </a:rPr>
                <a:t>PUGLIA (1 stabilimento)</a:t>
              </a:r>
            </a:p>
            <a:p>
              <a:pPr algn="r">
                <a:spcBef>
                  <a:spcPct val="0"/>
                </a:spcBef>
                <a:tabLst>
                  <a:tab pos="952500" algn="l"/>
                </a:tabLst>
              </a:pPr>
              <a:r>
                <a:rPr lang="it-IT" dirty="0" smtClean="0">
                  <a:latin typeface="+mn-lt"/>
                </a:rPr>
                <a:t>TK Modugno (BA)</a:t>
              </a:r>
              <a:endParaRPr lang="it-IT" dirty="0">
                <a:latin typeface="+mn-lt"/>
              </a:endParaRPr>
            </a:p>
          </p:txBody>
        </p:sp>
        <p:sp>
          <p:nvSpPr>
            <p:cNvPr id="35" name="Freeform 43"/>
            <p:cNvSpPr>
              <a:spLocks/>
            </p:cNvSpPr>
            <p:nvPr/>
          </p:nvSpPr>
          <p:spPr bwMode="auto">
            <a:xfrm>
              <a:off x="4512" y="3408"/>
              <a:ext cx="624" cy="1"/>
            </a:xfrm>
            <a:custGeom>
              <a:avLst/>
              <a:gdLst>
                <a:gd name="T0" fmla="*/ 624 w 906"/>
                <a:gd name="T1" fmla="*/ 0 h 1"/>
                <a:gd name="T2" fmla="*/ 0 w 906"/>
                <a:gd name="T3" fmla="*/ 0 h 1"/>
                <a:gd name="T4" fmla="*/ 0 60000 65536"/>
                <a:gd name="T5" fmla="*/ 0 60000 65536"/>
              </a:gdLst>
              <a:ahLst/>
              <a:cxnLst>
                <a:cxn ang="T4">
                  <a:pos x="T0" y="T1"/>
                </a:cxn>
                <a:cxn ang="T5">
                  <a:pos x="T2" y="T3"/>
                </a:cxn>
              </a:cxnLst>
              <a:rect l="0" t="0" r="r" b="b"/>
              <a:pathLst>
                <a:path w="906" h="1">
                  <a:moveTo>
                    <a:pt x="906" y="0"/>
                  </a:moveTo>
                  <a:lnTo>
                    <a:pt x="0" y="0"/>
                  </a:lnTo>
                </a:path>
              </a:pathLst>
            </a:custGeom>
            <a:noFill/>
            <a:ln w="6350">
              <a:solidFill>
                <a:schemeClr val="tx1"/>
              </a:solidFill>
              <a:round/>
              <a:headEnd/>
              <a:tailEnd type="oval" w="sm" len="sm"/>
            </a:ln>
            <a:effectLst/>
          </p:spPr>
          <p:txBody>
            <a:bodyPr lIns="0" tIns="0" rIns="0" bIns="46800" anchor="ctr">
              <a:spAutoFit/>
            </a:bodyPr>
            <a:lstStyle/>
            <a:p>
              <a:endParaRPr lang="it-IT"/>
            </a:p>
          </p:txBody>
        </p:sp>
      </p:grpSp>
      <p:grpSp>
        <p:nvGrpSpPr>
          <p:cNvPr id="36" name="Group 47"/>
          <p:cNvGrpSpPr>
            <a:grpSpLocks/>
          </p:cNvGrpSpPr>
          <p:nvPr/>
        </p:nvGrpSpPr>
        <p:grpSpPr bwMode="auto">
          <a:xfrm>
            <a:off x="764800" y="3265040"/>
            <a:ext cx="3979353" cy="899794"/>
            <a:chOff x="5328" y="3408"/>
            <a:chExt cx="624" cy="412"/>
          </a:xfrm>
        </p:grpSpPr>
        <p:sp>
          <p:nvSpPr>
            <p:cNvPr id="37" name="Rectangle 48"/>
            <p:cNvSpPr>
              <a:spLocks noChangeArrowheads="1"/>
            </p:cNvSpPr>
            <p:nvPr/>
          </p:nvSpPr>
          <p:spPr bwMode="gray">
            <a:xfrm>
              <a:off x="5334" y="3408"/>
              <a:ext cx="500" cy="412"/>
            </a:xfrm>
            <a:prstGeom prst="rect">
              <a:avLst/>
            </a:prstGeom>
            <a:noFill/>
            <a:ln w="6350">
              <a:noFill/>
              <a:miter lim="800000"/>
              <a:headEnd/>
              <a:tailEnd/>
            </a:ln>
            <a:effectLst/>
          </p:spPr>
          <p:txBody>
            <a:bodyPr lIns="0" tIns="72000" rIns="0" bIns="0"/>
            <a:lstStyle/>
            <a:p>
              <a:pPr algn="l">
                <a:spcBef>
                  <a:spcPct val="0"/>
                </a:spcBef>
                <a:tabLst>
                  <a:tab pos="952500" algn="l"/>
                </a:tabLst>
              </a:pPr>
              <a:r>
                <a:rPr lang="it-IT" b="1" dirty="0" smtClean="0">
                  <a:latin typeface="+mn-lt"/>
                </a:rPr>
                <a:t>TOSCANA (3 stabilimenti)</a:t>
              </a:r>
            </a:p>
            <a:p>
              <a:pPr algn="l">
                <a:spcBef>
                  <a:spcPct val="0"/>
                </a:spcBef>
                <a:tabLst>
                  <a:tab pos="952500" algn="l"/>
                </a:tabLst>
              </a:pPr>
              <a:r>
                <a:rPr lang="it-IT" dirty="0" smtClean="0">
                  <a:latin typeface="+mn-lt"/>
                </a:rPr>
                <a:t>San Giuliano (PI)</a:t>
              </a:r>
            </a:p>
            <a:p>
              <a:pPr algn="l">
                <a:spcBef>
                  <a:spcPct val="0"/>
                </a:spcBef>
                <a:tabLst>
                  <a:tab pos="952500" algn="l"/>
                </a:tabLst>
              </a:pPr>
              <a:r>
                <a:rPr lang="it-IT" dirty="0" smtClean="0">
                  <a:latin typeface="+mn-lt"/>
                </a:rPr>
                <a:t>Pro-</a:t>
              </a:r>
              <a:r>
                <a:rPr lang="it-IT" dirty="0" err="1" smtClean="0">
                  <a:latin typeface="+mn-lt"/>
                </a:rPr>
                <a:t>Gest</a:t>
              </a:r>
              <a:r>
                <a:rPr lang="it-IT" dirty="0" smtClean="0">
                  <a:latin typeface="+mn-lt"/>
                </a:rPr>
                <a:t> Altopascio (LU)</a:t>
              </a:r>
            </a:p>
            <a:p>
              <a:pPr algn="l">
                <a:spcBef>
                  <a:spcPct val="0"/>
                </a:spcBef>
                <a:tabLst>
                  <a:tab pos="952500" algn="l"/>
                </a:tabLst>
              </a:pPr>
              <a:r>
                <a:rPr lang="it-IT" dirty="0" smtClean="0">
                  <a:latin typeface="+mn-lt"/>
                </a:rPr>
                <a:t>Pro-</a:t>
              </a:r>
              <a:r>
                <a:rPr lang="it-IT" dirty="0" err="1" smtClean="0">
                  <a:latin typeface="+mn-lt"/>
                </a:rPr>
                <a:t>Gest</a:t>
              </a:r>
              <a:r>
                <a:rPr lang="it-IT" dirty="0" smtClean="0">
                  <a:latin typeface="+mn-lt"/>
                </a:rPr>
                <a:t> Fiorentino (FI)</a:t>
              </a:r>
              <a:endParaRPr lang="it-IT" dirty="0">
                <a:latin typeface="+mn-lt"/>
              </a:endParaRPr>
            </a:p>
          </p:txBody>
        </p:sp>
        <p:sp>
          <p:nvSpPr>
            <p:cNvPr id="38" name="Freeform 49"/>
            <p:cNvSpPr>
              <a:spLocks/>
            </p:cNvSpPr>
            <p:nvPr/>
          </p:nvSpPr>
          <p:spPr bwMode="auto">
            <a:xfrm>
              <a:off x="5328" y="3424"/>
              <a:ext cx="624" cy="1"/>
            </a:xfrm>
            <a:custGeom>
              <a:avLst/>
              <a:gdLst>
                <a:gd name="T0" fmla="*/ 624 w 906"/>
                <a:gd name="T1" fmla="*/ 0 h 1"/>
                <a:gd name="T2" fmla="*/ 0 w 906"/>
                <a:gd name="T3" fmla="*/ 0 h 1"/>
                <a:gd name="T4" fmla="*/ 0 60000 65536"/>
                <a:gd name="T5" fmla="*/ 0 60000 65536"/>
              </a:gdLst>
              <a:ahLst/>
              <a:cxnLst>
                <a:cxn ang="T4">
                  <a:pos x="T0" y="T1"/>
                </a:cxn>
                <a:cxn ang="T5">
                  <a:pos x="T2" y="T3"/>
                </a:cxn>
              </a:cxnLst>
              <a:rect l="0" t="0" r="r" b="b"/>
              <a:pathLst>
                <a:path w="906" h="1">
                  <a:moveTo>
                    <a:pt x="906" y="0"/>
                  </a:moveTo>
                  <a:lnTo>
                    <a:pt x="0" y="0"/>
                  </a:lnTo>
                </a:path>
              </a:pathLst>
            </a:custGeom>
            <a:noFill/>
            <a:ln w="6350">
              <a:solidFill>
                <a:schemeClr val="tx1"/>
              </a:solidFill>
              <a:round/>
              <a:headEnd type="oval" w="sm" len="sm"/>
              <a:tailEnd type="none" w="sm" len="sm"/>
            </a:ln>
            <a:effectLst/>
          </p:spPr>
          <p:txBody>
            <a:bodyPr lIns="0" tIns="0" rIns="0" bIns="46800" anchor="ctr">
              <a:spAutoFit/>
            </a:bodyPr>
            <a:lstStyle/>
            <a:p>
              <a:endParaRPr lang="it-IT"/>
            </a:p>
          </p:txBody>
        </p:sp>
      </p:grpSp>
      <p:grpSp>
        <p:nvGrpSpPr>
          <p:cNvPr id="45" name="Group 38"/>
          <p:cNvGrpSpPr>
            <a:grpSpLocks/>
          </p:cNvGrpSpPr>
          <p:nvPr/>
        </p:nvGrpSpPr>
        <p:grpSpPr bwMode="auto">
          <a:xfrm>
            <a:off x="4879648" y="1537727"/>
            <a:ext cx="4548077" cy="614196"/>
            <a:chOff x="4512" y="2852"/>
            <a:chExt cx="624" cy="570"/>
          </a:xfrm>
        </p:grpSpPr>
        <p:sp>
          <p:nvSpPr>
            <p:cNvPr id="46" name="Rectangle 39"/>
            <p:cNvSpPr>
              <a:spLocks noChangeArrowheads="1"/>
            </p:cNvSpPr>
            <p:nvPr/>
          </p:nvSpPr>
          <p:spPr bwMode="gray">
            <a:xfrm>
              <a:off x="4626" y="2852"/>
              <a:ext cx="506" cy="412"/>
            </a:xfrm>
            <a:prstGeom prst="rect">
              <a:avLst/>
            </a:prstGeom>
            <a:noFill/>
            <a:ln w="6350">
              <a:noFill/>
              <a:miter lim="800000"/>
              <a:headEnd/>
              <a:tailEnd/>
            </a:ln>
            <a:effectLst/>
          </p:spPr>
          <p:txBody>
            <a:bodyPr lIns="0" tIns="0" rIns="0" bIns="72000" anchor="b"/>
            <a:lstStyle/>
            <a:p>
              <a:pPr algn="r">
                <a:spcBef>
                  <a:spcPct val="0"/>
                </a:spcBef>
                <a:tabLst>
                  <a:tab pos="952500" algn="l"/>
                </a:tabLst>
              </a:pPr>
              <a:r>
                <a:rPr lang="it-IT" b="1" dirty="0" smtClean="0">
                  <a:latin typeface="+mn-lt"/>
                </a:rPr>
                <a:t>TRENTINO – ALTO ADIGE (1 stabilimento)</a:t>
              </a:r>
            </a:p>
            <a:p>
              <a:pPr algn="r">
                <a:spcBef>
                  <a:spcPct val="0"/>
                </a:spcBef>
                <a:tabLst>
                  <a:tab pos="952500" algn="l"/>
                </a:tabLst>
              </a:pPr>
              <a:r>
                <a:rPr lang="it-IT" dirty="0" smtClean="0">
                  <a:latin typeface="+mn-lt"/>
                </a:rPr>
                <a:t>Cartiere Villa Lagarina (TN)</a:t>
              </a:r>
              <a:endParaRPr lang="it-IT" dirty="0">
                <a:latin typeface="+mn-lt"/>
              </a:endParaRPr>
            </a:p>
          </p:txBody>
        </p:sp>
        <p:sp>
          <p:nvSpPr>
            <p:cNvPr id="47" name="Freeform 40"/>
            <p:cNvSpPr>
              <a:spLocks/>
            </p:cNvSpPr>
            <p:nvPr/>
          </p:nvSpPr>
          <p:spPr bwMode="auto">
            <a:xfrm>
              <a:off x="4512" y="3221"/>
              <a:ext cx="624" cy="201"/>
            </a:xfrm>
            <a:custGeom>
              <a:avLst/>
              <a:gdLst>
                <a:gd name="T0" fmla="*/ 624 w 906"/>
                <a:gd name="T1" fmla="*/ 0 h 1"/>
                <a:gd name="T2" fmla="*/ 0 w 906"/>
                <a:gd name="T3" fmla="*/ 0 h 1"/>
                <a:gd name="T4" fmla="*/ 0 60000 65536"/>
                <a:gd name="T5" fmla="*/ 0 60000 65536"/>
              </a:gdLst>
              <a:ahLst/>
              <a:cxnLst>
                <a:cxn ang="T4">
                  <a:pos x="T0" y="T1"/>
                </a:cxn>
                <a:cxn ang="T5">
                  <a:pos x="T2" y="T3"/>
                </a:cxn>
              </a:cxnLst>
              <a:rect l="0" t="0" r="r" b="b"/>
              <a:pathLst>
                <a:path w="906" h="1">
                  <a:moveTo>
                    <a:pt x="906" y="0"/>
                  </a:moveTo>
                  <a:lnTo>
                    <a:pt x="0" y="0"/>
                  </a:lnTo>
                </a:path>
              </a:pathLst>
            </a:custGeom>
            <a:noFill/>
            <a:ln w="6350">
              <a:solidFill>
                <a:schemeClr val="tx1"/>
              </a:solidFill>
              <a:round/>
              <a:headEnd/>
              <a:tailEnd type="oval" w="sm" len="sm"/>
            </a:ln>
            <a:effectLst/>
          </p:spPr>
          <p:txBody>
            <a:bodyPr lIns="0" tIns="0" rIns="0" bIns="46800" anchor="ctr">
              <a:spAutoFit/>
            </a:bodyPr>
            <a:lstStyle/>
            <a:p>
              <a:endParaRPr lang="it-IT">
                <a:latin typeface="+mn-lt"/>
              </a:endParaRPr>
            </a:p>
          </p:txBody>
        </p:sp>
      </p:grpSp>
      <p:grpSp>
        <p:nvGrpSpPr>
          <p:cNvPr id="51" name="Group 47"/>
          <p:cNvGrpSpPr>
            <a:grpSpLocks/>
          </p:cNvGrpSpPr>
          <p:nvPr/>
        </p:nvGrpSpPr>
        <p:grpSpPr bwMode="auto">
          <a:xfrm>
            <a:off x="758538" y="1343374"/>
            <a:ext cx="3455512" cy="891991"/>
            <a:chOff x="5324" y="3108"/>
            <a:chExt cx="624" cy="1002"/>
          </a:xfrm>
        </p:grpSpPr>
        <p:sp>
          <p:nvSpPr>
            <p:cNvPr id="52" name="Rectangle 48"/>
            <p:cNvSpPr>
              <a:spLocks noChangeArrowheads="1"/>
            </p:cNvSpPr>
            <p:nvPr/>
          </p:nvSpPr>
          <p:spPr bwMode="gray">
            <a:xfrm>
              <a:off x="5328" y="3108"/>
              <a:ext cx="580" cy="412"/>
            </a:xfrm>
            <a:prstGeom prst="rect">
              <a:avLst/>
            </a:prstGeom>
            <a:noFill/>
            <a:ln w="6350">
              <a:noFill/>
              <a:miter lim="800000"/>
              <a:headEnd/>
              <a:tailEnd/>
            </a:ln>
            <a:effectLst/>
          </p:spPr>
          <p:txBody>
            <a:bodyPr lIns="0" tIns="72000" rIns="0" bIns="0"/>
            <a:lstStyle/>
            <a:p>
              <a:pPr algn="l">
                <a:spcBef>
                  <a:spcPct val="0"/>
                </a:spcBef>
                <a:tabLst>
                  <a:tab pos="952500" algn="l"/>
                </a:tabLst>
              </a:pPr>
              <a:r>
                <a:rPr lang="it-IT" b="1" dirty="0" smtClean="0">
                  <a:latin typeface="+mn-lt"/>
                </a:rPr>
                <a:t>LOMBARDIA (3 stabilimenti) + Pro-Gest Mantova</a:t>
              </a:r>
            </a:p>
            <a:p>
              <a:pPr algn="l">
                <a:spcBef>
                  <a:spcPct val="0"/>
                </a:spcBef>
                <a:tabLst>
                  <a:tab pos="952500" algn="l"/>
                </a:tabLst>
              </a:pPr>
              <a:r>
                <a:rPr lang="it-IT" dirty="0" err="1" smtClean="0">
                  <a:latin typeface="+mn-lt"/>
                </a:rPr>
                <a:t>Cartonstrong</a:t>
              </a:r>
              <a:r>
                <a:rPr lang="it-IT" dirty="0" smtClean="0">
                  <a:latin typeface="+mn-lt"/>
                </a:rPr>
                <a:t> (MB)</a:t>
              </a:r>
              <a:endParaRPr lang="it-IT" dirty="0" smtClean="0">
                <a:solidFill>
                  <a:sysClr val="windowText" lastClr="000000"/>
                </a:solidFill>
                <a:latin typeface="+mn-lt"/>
              </a:endParaRPr>
            </a:p>
            <a:p>
              <a:pPr algn="l">
                <a:spcBef>
                  <a:spcPct val="0"/>
                </a:spcBef>
                <a:tabLst>
                  <a:tab pos="952500" algn="l"/>
                </a:tabLst>
              </a:pPr>
              <a:r>
                <a:rPr lang="it-IT" dirty="0" smtClean="0">
                  <a:solidFill>
                    <a:sysClr val="windowText" lastClr="000000"/>
                  </a:solidFill>
                  <a:latin typeface="+mn-lt"/>
                </a:rPr>
                <a:t>TK Carnate (MB)</a:t>
              </a:r>
            </a:p>
            <a:p>
              <a:pPr algn="l">
                <a:spcBef>
                  <a:spcPct val="0"/>
                </a:spcBef>
                <a:tabLst>
                  <a:tab pos="952500" algn="l"/>
                </a:tabLst>
              </a:pPr>
              <a:r>
                <a:rPr lang="it-IT" dirty="0" smtClean="0">
                  <a:latin typeface="+mn-lt"/>
                </a:rPr>
                <a:t>Cartiera di Voghera (PV)</a:t>
              </a:r>
            </a:p>
          </p:txBody>
        </p:sp>
        <p:sp>
          <p:nvSpPr>
            <p:cNvPr id="53" name="Freeform 49"/>
            <p:cNvSpPr>
              <a:spLocks/>
            </p:cNvSpPr>
            <p:nvPr/>
          </p:nvSpPr>
          <p:spPr bwMode="auto">
            <a:xfrm>
              <a:off x="5324" y="3972"/>
              <a:ext cx="624" cy="138"/>
            </a:xfrm>
            <a:custGeom>
              <a:avLst/>
              <a:gdLst>
                <a:gd name="T0" fmla="*/ 624 w 906"/>
                <a:gd name="T1" fmla="*/ 0 h 1"/>
                <a:gd name="T2" fmla="*/ 0 w 906"/>
                <a:gd name="T3" fmla="*/ 0 h 1"/>
                <a:gd name="T4" fmla="*/ 0 60000 65536"/>
                <a:gd name="T5" fmla="*/ 0 60000 65536"/>
              </a:gdLst>
              <a:ahLst/>
              <a:cxnLst>
                <a:cxn ang="T4">
                  <a:pos x="T0" y="T1"/>
                </a:cxn>
                <a:cxn ang="T5">
                  <a:pos x="T2" y="T3"/>
                </a:cxn>
              </a:cxnLst>
              <a:rect l="0" t="0" r="r" b="b"/>
              <a:pathLst>
                <a:path w="906" h="1">
                  <a:moveTo>
                    <a:pt x="906" y="0"/>
                  </a:moveTo>
                  <a:lnTo>
                    <a:pt x="0" y="0"/>
                  </a:lnTo>
                </a:path>
              </a:pathLst>
            </a:custGeom>
            <a:noFill/>
            <a:ln w="6350">
              <a:solidFill>
                <a:schemeClr val="tx1"/>
              </a:solidFill>
              <a:round/>
              <a:headEnd type="oval" w="sm" len="sm"/>
              <a:tailEnd type="none" w="sm" len="sm"/>
            </a:ln>
            <a:effectLst/>
          </p:spPr>
          <p:txBody>
            <a:bodyPr lIns="0" tIns="0" rIns="0" bIns="46800" anchor="ctr">
              <a:noAutofit/>
            </a:bodyPr>
            <a:lstStyle/>
            <a:p>
              <a:endParaRPr lang="it-IT">
                <a:latin typeface="+mn-lt"/>
              </a:endParaRPr>
            </a:p>
          </p:txBody>
        </p:sp>
      </p:grpSp>
      <p:grpSp>
        <p:nvGrpSpPr>
          <p:cNvPr id="54" name="Group 47"/>
          <p:cNvGrpSpPr>
            <a:grpSpLocks/>
          </p:cNvGrpSpPr>
          <p:nvPr/>
        </p:nvGrpSpPr>
        <p:grpSpPr bwMode="auto">
          <a:xfrm>
            <a:off x="735700" y="4888668"/>
            <a:ext cx="2886401" cy="654050"/>
            <a:chOff x="5328" y="3408"/>
            <a:chExt cx="624" cy="412"/>
          </a:xfrm>
        </p:grpSpPr>
        <p:sp>
          <p:nvSpPr>
            <p:cNvPr id="55" name="Rectangle 48"/>
            <p:cNvSpPr>
              <a:spLocks noChangeArrowheads="1"/>
            </p:cNvSpPr>
            <p:nvPr/>
          </p:nvSpPr>
          <p:spPr bwMode="gray">
            <a:xfrm>
              <a:off x="5343" y="3408"/>
              <a:ext cx="491" cy="412"/>
            </a:xfrm>
            <a:prstGeom prst="rect">
              <a:avLst/>
            </a:prstGeom>
            <a:noFill/>
            <a:ln w="6350">
              <a:noFill/>
              <a:miter lim="800000"/>
              <a:headEnd/>
              <a:tailEnd/>
            </a:ln>
            <a:effectLst/>
          </p:spPr>
          <p:txBody>
            <a:bodyPr lIns="0" tIns="72000" rIns="0" bIns="0"/>
            <a:lstStyle/>
            <a:p>
              <a:pPr algn="l">
                <a:spcBef>
                  <a:spcPct val="0"/>
                </a:spcBef>
                <a:tabLst>
                  <a:tab pos="952500" algn="l"/>
                </a:tabLst>
              </a:pPr>
              <a:r>
                <a:rPr lang="it-IT" b="1" dirty="0" smtClean="0">
                  <a:latin typeface="+mn-lt"/>
                </a:rPr>
                <a:t>SARDEGNA (1 stabilimento)</a:t>
              </a:r>
            </a:p>
            <a:p>
              <a:pPr algn="l">
                <a:spcBef>
                  <a:spcPct val="0"/>
                </a:spcBef>
                <a:tabLst>
                  <a:tab pos="952500" algn="l"/>
                </a:tabLst>
              </a:pPr>
              <a:r>
                <a:rPr lang="it-IT" dirty="0" smtClean="0">
                  <a:latin typeface="+mn-lt"/>
                </a:rPr>
                <a:t>Cartiera di Cagliari (CA)</a:t>
              </a:r>
              <a:endParaRPr lang="it-IT" dirty="0">
                <a:latin typeface="+mn-lt"/>
              </a:endParaRPr>
            </a:p>
          </p:txBody>
        </p:sp>
        <p:sp>
          <p:nvSpPr>
            <p:cNvPr id="56" name="Freeform 49"/>
            <p:cNvSpPr>
              <a:spLocks/>
            </p:cNvSpPr>
            <p:nvPr/>
          </p:nvSpPr>
          <p:spPr bwMode="auto">
            <a:xfrm>
              <a:off x="5328" y="3408"/>
              <a:ext cx="624" cy="1"/>
            </a:xfrm>
            <a:custGeom>
              <a:avLst/>
              <a:gdLst>
                <a:gd name="T0" fmla="*/ 624 w 906"/>
                <a:gd name="T1" fmla="*/ 0 h 1"/>
                <a:gd name="T2" fmla="*/ 0 w 906"/>
                <a:gd name="T3" fmla="*/ 0 h 1"/>
                <a:gd name="T4" fmla="*/ 0 60000 65536"/>
                <a:gd name="T5" fmla="*/ 0 60000 65536"/>
              </a:gdLst>
              <a:ahLst/>
              <a:cxnLst>
                <a:cxn ang="T4">
                  <a:pos x="T0" y="T1"/>
                </a:cxn>
                <a:cxn ang="T5">
                  <a:pos x="T2" y="T3"/>
                </a:cxn>
              </a:cxnLst>
              <a:rect l="0" t="0" r="r" b="b"/>
              <a:pathLst>
                <a:path w="906" h="1">
                  <a:moveTo>
                    <a:pt x="906" y="0"/>
                  </a:moveTo>
                  <a:lnTo>
                    <a:pt x="0" y="0"/>
                  </a:lnTo>
                </a:path>
              </a:pathLst>
            </a:custGeom>
            <a:noFill/>
            <a:ln w="6350">
              <a:solidFill>
                <a:schemeClr val="tx1"/>
              </a:solidFill>
              <a:round/>
              <a:headEnd type="oval" w="sm" len="sm"/>
              <a:tailEnd type="none" w="sm" len="sm"/>
            </a:ln>
            <a:effectLst/>
          </p:spPr>
          <p:txBody>
            <a:bodyPr lIns="0" tIns="0" rIns="0" bIns="46800" anchor="ctr">
              <a:spAutoFit/>
            </a:bodyPr>
            <a:lstStyle/>
            <a:p>
              <a:endParaRPr lang="it-IT"/>
            </a:p>
          </p:txBody>
        </p:sp>
      </p:grpSp>
      <p:grpSp>
        <p:nvGrpSpPr>
          <p:cNvPr id="63" name="Group 38"/>
          <p:cNvGrpSpPr>
            <a:grpSpLocks/>
          </p:cNvGrpSpPr>
          <p:nvPr/>
        </p:nvGrpSpPr>
        <p:grpSpPr bwMode="auto">
          <a:xfrm>
            <a:off x="5702060" y="3441245"/>
            <a:ext cx="3748244" cy="581785"/>
            <a:chOff x="4525" y="3056"/>
            <a:chExt cx="646" cy="387"/>
          </a:xfrm>
        </p:grpSpPr>
        <p:sp>
          <p:nvSpPr>
            <p:cNvPr id="64" name="Rectangle 39"/>
            <p:cNvSpPr>
              <a:spLocks noChangeArrowheads="1"/>
            </p:cNvSpPr>
            <p:nvPr/>
          </p:nvSpPr>
          <p:spPr bwMode="gray">
            <a:xfrm>
              <a:off x="4650" y="3104"/>
              <a:ext cx="521" cy="339"/>
            </a:xfrm>
            <a:prstGeom prst="rect">
              <a:avLst/>
            </a:prstGeom>
            <a:noFill/>
            <a:ln w="6350">
              <a:noFill/>
              <a:miter lim="800000"/>
              <a:headEnd/>
              <a:tailEnd/>
            </a:ln>
            <a:effectLst/>
          </p:spPr>
          <p:txBody>
            <a:bodyPr lIns="0" tIns="0" rIns="0" bIns="72000" anchor="t"/>
            <a:lstStyle/>
            <a:p>
              <a:pPr algn="r">
                <a:spcBef>
                  <a:spcPct val="0"/>
                </a:spcBef>
                <a:tabLst>
                  <a:tab pos="952500" algn="l"/>
                </a:tabLst>
              </a:pPr>
              <a:r>
                <a:rPr lang="it-IT" b="1" dirty="0" smtClean="0">
                  <a:latin typeface="+mn-lt"/>
                </a:rPr>
                <a:t>MARCHE (1 stabilimento)</a:t>
              </a:r>
            </a:p>
            <a:p>
              <a:pPr algn="r">
                <a:spcBef>
                  <a:spcPct val="0"/>
                </a:spcBef>
                <a:tabLst>
                  <a:tab pos="952500" algn="l"/>
                </a:tabLst>
              </a:pPr>
              <a:r>
                <a:rPr lang="it-IT" dirty="0" smtClean="0">
                  <a:latin typeface="+mn-lt"/>
                </a:rPr>
                <a:t>Cartiera Tolentino (MC)</a:t>
              </a:r>
              <a:endParaRPr lang="it-IT" dirty="0">
                <a:latin typeface="+mn-lt"/>
              </a:endParaRPr>
            </a:p>
          </p:txBody>
        </p:sp>
        <p:sp>
          <p:nvSpPr>
            <p:cNvPr id="65" name="Freeform 40"/>
            <p:cNvSpPr>
              <a:spLocks/>
            </p:cNvSpPr>
            <p:nvPr/>
          </p:nvSpPr>
          <p:spPr bwMode="auto">
            <a:xfrm flipV="1">
              <a:off x="4525" y="3056"/>
              <a:ext cx="642" cy="30"/>
            </a:xfrm>
            <a:custGeom>
              <a:avLst/>
              <a:gdLst>
                <a:gd name="T0" fmla="*/ 624 w 906"/>
                <a:gd name="T1" fmla="*/ 0 h 1"/>
                <a:gd name="T2" fmla="*/ 0 w 906"/>
                <a:gd name="T3" fmla="*/ 0 h 1"/>
                <a:gd name="T4" fmla="*/ 0 60000 65536"/>
                <a:gd name="T5" fmla="*/ 0 60000 65536"/>
              </a:gdLst>
              <a:ahLst/>
              <a:cxnLst>
                <a:cxn ang="T4">
                  <a:pos x="T0" y="T1"/>
                </a:cxn>
                <a:cxn ang="T5">
                  <a:pos x="T2" y="T3"/>
                </a:cxn>
              </a:cxnLst>
              <a:rect l="0" t="0" r="r" b="b"/>
              <a:pathLst>
                <a:path w="906" h="1">
                  <a:moveTo>
                    <a:pt x="906" y="0"/>
                  </a:moveTo>
                  <a:lnTo>
                    <a:pt x="0" y="0"/>
                  </a:lnTo>
                </a:path>
              </a:pathLst>
            </a:custGeom>
            <a:noFill/>
            <a:ln w="6350">
              <a:solidFill>
                <a:schemeClr val="tx1"/>
              </a:solidFill>
              <a:round/>
              <a:headEnd/>
              <a:tailEnd type="oval" w="sm" len="sm"/>
            </a:ln>
            <a:effectLst/>
          </p:spPr>
          <p:txBody>
            <a:bodyPr wrap="square" lIns="0" tIns="0" rIns="0" bIns="46800" anchor="ctr">
              <a:noAutofit/>
            </a:bodyPr>
            <a:lstStyle/>
            <a:p>
              <a:endParaRPr lang="it-IT" sz="1400">
                <a:latin typeface="+mn-lt"/>
              </a:endParaRPr>
            </a:p>
          </p:txBody>
        </p:sp>
      </p:grpSp>
      <p:grpSp>
        <p:nvGrpSpPr>
          <p:cNvPr id="44" name="Group 47"/>
          <p:cNvGrpSpPr>
            <a:grpSpLocks/>
          </p:cNvGrpSpPr>
          <p:nvPr/>
        </p:nvGrpSpPr>
        <p:grpSpPr bwMode="auto">
          <a:xfrm>
            <a:off x="759702" y="2678944"/>
            <a:ext cx="3984447" cy="519691"/>
            <a:chOff x="5321" y="3207"/>
            <a:chExt cx="631" cy="568"/>
          </a:xfrm>
        </p:grpSpPr>
        <p:sp>
          <p:nvSpPr>
            <p:cNvPr id="48" name="Rectangle 48"/>
            <p:cNvSpPr>
              <a:spLocks noChangeArrowheads="1"/>
            </p:cNvSpPr>
            <p:nvPr/>
          </p:nvSpPr>
          <p:spPr bwMode="gray">
            <a:xfrm>
              <a:off x="5328" y="3207"/>
              <a:ext cx="506" cy="568"/>
            </a:xfrm>
            <a:prstGeom prst="rect">
              <a:avLst/>
            </a:prstGeom>
            <a:noFill/>
            <a:ln w="6350">
              <a:noFill/>
              <a:miter lim="800000"/>
              <a:headEnd/>
              <a:tailEnd/>
            </a:ln>
            <a:effectLst/>
          </p:spPr>
          <p:txBody>
            <a:bodyPr lIns="0" tIns="72000" rIns="0" bIns="0"/>
            <a:lstStyle/>
            <a:p>
              <a:pPr>
                <a:tabLst>
                  <a:tab pos="952500" algn="l"/>
                </a:tabLst>
              </a:pPr>
              <a:r>
                <a:rPr lang="it-IT" b="1" dirty="0" smtClean="0">
                  <a:latin typeface="+mn-lt"/>
                </a:rPr>
                <a:t>EMILIA – ROMAGNA (2 stabilimenti)</a:t>
              </a:r>
              <a:endParaRPr lang="it-IT" b="1" dirty="0">
                <a:latin typeface="+mn-lt"/>
              </a:endParaRPr>
            </a:p>
            <a:p>
              <a:pPr>
                <a:tabLst>
                  <a:tab pos="952500" algn="l"/>
                </a:tabLst>
              </a:pPr>
              <a:r>
                <a:rPr lang="it-IT" dirty="0" err="1">
                  <a:latin typeface="+mn-lt"/>
                </a:rPr>
                <a:t>Cartitalia</a:t>
              </a:r>
              <a:r>
                <a:rPr lang="it-IT" dirty="0">
                  <a:latin typeface="+mn-lt"/>
                </a:rPr>
                <a:t> (FE</a:t>
              </a:r>
              <a:r>
                <a:rPr lang="it-IT" dirty="0" smtClean="0">
                  <a:latin typeface="+mn-lt"/>
                </a:rPr>
                <a:t>)</a:t>
              </a:r>
              <a:endParaRPr lang="it-IT" dirty="0">
                <a:latin typeface="+mn-lt"/>
              </a:endParaRPr>
            </a:p>
          </p:txBody>
        </p:sp>
        <p:sp>
          <p:nvSpPr>
            <p:cNvPr id="49" name="Freeform 49"/>
            <p:cNvSpPr>
              <a:spLocks/>
            </p:cNvSpPr>
            <p:nvPr/>
          </p:nvSpPr>
          <p:spPr bwMode="auto">
            <a:xfrm>
              <a:off x="5321" y="3252"/>
              <a:ext cx="631" cy="311"/>
            </a:xfrm>
            <a:custGeom>
              <a:avLst/>
              <a:gdLst>
                <a:gd name="T0" fmla="*/ 624 w 906"/>
                <a:gd name="T1" fmla="*/ 0 h 1"/>
                <a:gd name="T2" fmla="*/ 0 w 906"/>
                <a:gd name="T3" fmla="*/ 0 h 1"/>
                <a:gd name="T4" fmla="*/ 0 60000 65536"/>
                <a:gd name="T5" fmla="*/ 0 60000 65536"/>
              </a:gdLst>
              <a:ahLst/>
              <a:cxnLst>
                <a:cxn ang="T4">
                  <a:pos x="T0" y="T1"/>
                </a:cxn>
                <a:cxn ang="T5">
                  <a:pos x="T2" y="T3"/>
                </a:cxn>
              </a:cxnLst>
              <a:rect l="0" t="0" r="r" b="b"/>
              <a:pathLst>
                <a:path w="906" h="1">
                  <a:moveTo>
                    <a:pt x="906" y="0"/>
                  </a:moveTo>
                  <a:lnTo>
                    <a:pt x="0" y="0"/>
                  </a:lnTo>
                </a:path>
              </a:pathLst>
            </a:custGeom>
            <a:noFill/>
            <a:ln w="6350">
              <a:solidFill>
                <a:schemeClr val="tx1"/>
              </a:solidFill>
              <a:round/>
              <a:headEnd type="oval" w="sm" len="sm"/>
              <a:tailEnd type="none" w="sm" len="sm"/>
            </a:ln>
            <a:effectLst/>
          </p:spPr>
          <p:txBody>
            <a:bodyPr wrap="square" lIns="0" tIns="0" rIns="0" bIns="46800" anchor="ctr">
              <a:spAutoFit/>
            </a:bodyPr>
            <a:lstStyle/>
            <a:p>
              <a:endParaRPr lang="it-IT" sz="1800">
                <a:latin typeface="+mn-lt"/>
              </a:endParaRPr>
            </a:p>
          </p:txBody>
        </p:sp>
      </p:grpSp>
      <p:grpSp>
        <p:nvGrpSpPr>
          <p:cNvPr id="7" name="Gruppo 6"/>
          <p:cNvGrpSpPr/>
          <p:nvPr/>
        </p:nvGrpSpPr>
        <p:grpSpPr>
          <a:xfrm>
            <a:off x="5270300" y="2269521"/>
            <a:ext cx="4178773" cy="1090476"/>
            <a:chOff x="5207279" y="2103271"/>
            <a:chExt cx="4253669" cy="1090476"/>
          </a:xfrm>
        </p:grpSpPr>
        <p:sp>
          <p:nvSpPr>
            <p:cNvPr id="72" name="Rettangolo 71"/>
            <p:cNvSpPr/>
            <p:nvPr/>
          </p:nvSpPr>
          <p:spPr bwMode="auto">
            <a:xfrm>
              <a:off x="6253858" y="2730056"/>
              <a:ext cx="1512000" cy="162000"/>
            </a:xfrm>
            <a:prstGeom prst="rect">
              <a:avLst/>
            </a:prstGeom>
            <a:solidFill>
              <a:srgbClr val="00B0F0"/>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87" name="Rettangolo 86"/>
            <p:cNvSpPr/>
            <p:nvPr/>
          </p:nvSpPr>
          <p:spPr bwMode="auto">
            <a:xfrm>
              <a:off x="7948948" y="2546869"/>
              <a:ext cx="1512000" cy="162000"/>
            </a:xfrm>
            <a:prstGeom prst="rect">
              <a:avLst/>
            </a:prstGeom>
            <a:solidFill>
              <a:srgbClr val="00B0F0"/>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82" name="Rettangolo 81"/>
            <p:cNvSpPr/>
            <p:nvPr/>
          </p:nvSpPr>
          <p:spPr bwMode="auto">
            <a:xfrm>
              <a:off x="7948948" y="2373678"/>
              <a:ext cx="1512000" cy="162000"/>
            </a:xfrm>
            <a:prstGeom prst="rect">
              <a:avLst/>
            </a:prstGeom>
            <a:solidFill>
              <a:srgbClr val="FF9933"/>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83" name="Rettangolo 82"/>
            <p:cNvSpPr/>
            <p:nvPr/>
          </p:nvSpPr>
          <p:spPr bwMode="auto">
            <a:xfrm>
              <a:off x="6253858" y="2900575"/>
              <a:ext cx="1512000" cy="162000"/>
            </a:xfrm>
            <a:prstGeom prst="rect">
              <a:avLst/>
            </a:prstGeom>
            <a:solidFill>
              <a:srgbClr val="FF9933"/>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84" name="Rettangolo 83"/>
            <p:cNvSpPr/>
            <p:nvPr/>
          </p:nvSpPr>
          <p:spPr bwMode="auto">
            <a:xfrm>
              <a:off x="7948948" y="2893251"/>
              <a:ext cx="1512000" cy="162000"/>
            </a:xfrm>
            <a:prstGeom prst="rect">
              <a:avLst/>
            </a:prstGeom>
            <a:solidFill>
              <a:srgbClr val="FF9933"/>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85" name="Rettangolo 84"/>
            <p:cNvSpPr/>
            <p:nvPr/>
          </p:nvSpPr>
          <p:spPr bwMode="auto">
            <a:xfrm>
              <a:off x="7948948" y="2720060"/>
              <a:ext cx="1512000" cy="162000"/>
            </a:xfrm>
            <a:prstGeom prst="rect">
              <a:avLst/>
            </a:prstGeom>
            <a:solidFill>
              <a:srgbClr val="FF9933"/>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88" name="Rettangolo 87"/>
            <p:cNvSpPr/>
            <p:nvPr/>
          </p:nvSpPr>
          <p:spPr bwMode="auto">
            <a:xfrm>
              <a:off x="6253858" y="2389018"/>
              <a:ext cx="1512000" cy="162000"/>
            </a:xfrm>
            <a:prstGeom prst="rect">
              <a:avLst/>
            </a:prstGeom>
            <a:solidFill>
              <a:srgbClr val="FF9933"/>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89" name="Rettangolo 88"/>
            <p:cNvSpPr/>
            <p:nvPr/>
          </p:nvSpPr>
          <p:spPr bwMode="auto">
            <a:xfrm>
              <a:off x="6253858" y="2559537"/>
              <a:ext cx="1512000" cy="162000"/>
            </a:xfrm>
            <a:prstGeom prst="rect">
              <a:avLst/>
            </a:prstGeom>
            <a:solidFill>
              <a:srgbClr val="FF9933"/>
            </a:solidFill>
            <a:ln w="12700">
              <a:noFill/>
              <a:miter lim="800000"/>
              <a:headEnd type="none" w="sm" len="sm"/>
              <a:tailEnd type="none" w="sm" len="sm"/>
            </a:ln>
          </p:spPr>
          <p:txBody>
            <a:bodyPr wrap="square" tIns="0" rtlCol="0" anchor="ctr">
              <a:noAutofit/>
            </a:bodyPr>
            <a:lstStyle/>
            <a:p>
              <a:pPr marL="190500" indent="-190500" algn="ctr" defTabSz="762000" eaLnBrk="0" hangingPunct="0">
                <a:spcBef>
                  <a:spcPct val="55000"/>
                </a:spcBef>
                <a:buClr>
                  <a:schemeClr val="accent1"/>
                </a:buClr>
                <a:buSzPct val="85000"/>
                <a:buFont typeface="Wingdings" pitchFamily="2" charset="2"/>
                <a:buNone/>
                <a:tabLst>
                  <a:tab pos="762000" algn="l"/>
                </a:tabLst>
              </a:pPr>
              <a:endParaRPr lang="it-IT" sz="1400" dirty="0">
                <a:solidFill>
                  <a:srgbClr val="163E7B"/>
                </a:solidFill>
                <a:ea typeface="Gulim" pitchFamily="34" charset="-127"/>
              </a:endParaRPr>
            </a:p>
          </p:txBody>
        </p:sp>
        <p:sp>
          <p:nvSpPr>
            <p:cNvPr id="66" name="Rectangle 39"/>
            <p:cNvSpPr>
              <a:spLocks noChangeArrowheads="1"/>
            </p:cNvSpPr>
            <p:nvPr/>
          </p:nvSpPr>
          <p:spPr bwMode="gray">
            <a:xfrm>
              <a:off x="7737625" y="2206062"/>
              <a:ext cx="1708805" cy="987685"/>
            </a:xfrm>
            <a:prstGeom prst="rect">
              <a:avLst/>
            </a:prstGeom>
            <a:noFill/>
            <a:ln w="6350">
              <a:noFill/>
              <a:miter lim="800000"/>
              <a:headEnd/>
              <a:tailEnd/>
            </a:ln>
            <a:effectLst/>
          </p:spPr>
          <p:txBody>
            <a:bodyPr lIns="0" tIns="0" rIns="0" bIns="72000" anchor="t"/>
            <a:lstStyle/>
            <a:p>
              <a:pPr algn="r">
                <a:tabLst>
                  <a:tab pos="952500" algn="l"/>
                </a:tabLst>
              </a:pPr>
              <a:r>
                <a:rPr lang="it-IT" b="1" dirty="0" smtClean="0">
                  <a:latin typeface="+mn-lt"/>
                </a:rPr>
                <a:t>VENETO (9 stabilimenti)</a:t>
              </a:r>
              <a:endParaRPr lang="it-IT" b="1" dirty="0">
                <a:latin typeface="+mn-lt"/>
              </a:endParaRPr>
            </a:p>
            <a:p>
              <a:pPr algn="r">
                <a:tabLst>
                  <a:tab pos="952500" algn="l"/>
                </a:tabLst>
              </a:pPr>
              <a:r>
                <a:rPr lang="it-IT" dirty="0" smtClean="0">
                  <a:latin typeface="+mn-lt"/>
                </a:rPr>
                <a:t>TK Ospedaletto TV)</a:t>
              </a:r>
            </a:p>
            <a:p>
              <a:pPr algn="r">
                <a:tabLst>
                  <a:tab pos="952500" algn="l"/>
                </a:tabLst>
              </a:pPr>
              <a:r>
                <a:rPr lang="it-IT" dirty="0" smtClean="0">
                  <a:latin typeface="+mn-lt"/>
                </a:rPr>
                <a:t>Ondulato Trevigiano (TV)</a:t>
              </a:r>
            </a:p>
            <a:p>
              <a:pPr algn="r">
                <a:tabLst>
                  <a:tab pos="952500" algn="l"/>
                </a:tabLst>
              </a:pPr>
              <a:r>
                <a:rPr lang="it-IT" dirty="0" err="1" smtClean="0">
                  <a:latin typeface="+mn-lt"/>
                </a:rPr>
                <a:t>Bergapack</a:t>
              </a:r>
              <a:r>
                <a:rPr lang="it-IT" dirty="0" smtClean="0">
                  <a:latin typeface="+mn-lt"/>
                </a:rPr>
                <a:t> (TV)</a:t>
              </a:r>
            </a:p>
            <a:p>
              <a:pPr algn="r">
                <a:tabLst>
                  <a:tab pos="952500" algn="l"/>
                </a:tabLst>
              </a:pPr>
              <a:r>
                <a:rPr lang="it-IT" dirty="0" smtClean="0">
                  <a:latin typeface="+mn-lt"/>
                </a:rPr>
                <a:t> </a:t>
              </a:r>
              <a:r>
                <a:rPr lang="it-IT" dirty="0" err="1" smtClean="0">
                  <a:latin typeface="+mn-lt"/>
                </a:rPr>
                <a:t>Unioncart</a:t>
              </a:r>
              <a:r>
                <a:rPr lang="it-IT" dirty="0" smtClean="0">
                  <a:latin typeface="+mn-lt"/>
                </a:rPr>
                <a:t> (TV)</a:t>
              </a:r>
            </a:p>
          </p:txBody>
        </p:sp>
        <p:sp>
          <p:nvSpPr>
            <p:cNvPr id="67" name="Freeform 40"/>
            <p:cNvSpPr>
              <a:spLocks/>
            </p:cNvSpPr>
            <p:nvPr/>
          </p:nvSpPr>
          <p:spPr bwMode="auto">
            <a:xfrm flipV="1">
              <a:off x="5207279" y="2103271"/>
              <a:ext cx="4219434" cy="81180"/>
            </a:xfrm>
            <a:custGeom>
              <a:avLst/>
              <a:gdLst>
                <a:gd name="T0" fmla="*/ 624 w 906"/>
                <a:gd name="T1" fmla="*/ 0 h 1"/>
                <a:gd name="T2" fmla="*/ 0 w 906"/>
                <a:gd name="T3" fmla="*/ 0 h 1"/>
                <a:gd name="T4" fmla="*/ 0 60000 65536"/>
                <a:gd name="T5" fmla="*/ 0 60000 65536"/>
              </a:gdLst>
              <a:ahLst/>
              <a:cxnLst>
                <a:cxn ang="T4">
                  <a:pos x="T0" y="T1"/>
                </a:cxn>
                <a:cxn ang="T5">
                  <a:pos x="T2" y="T3"/>
                </a:cxn>
              </a:cxnLst>
              <a:rect l="0" t="0" r="r" b="b"/>
              <a:pathLst>
                <a:path w="906" h="1">
                  <a:moveTo>
                    <a:pt x="906" y="0"/>
                  </a:moveTo>
                  <a:lnTo>
                    <a:pt x="0" y="0"/>
                  </a:lnTo>
                </a:path>
              </a:pathLst>
            </a:custGeom>
            <a:noFill/>
            <a:ln w="6350">
              <a:solidFill>
                <a:schemeClr val="tx1"/>
              </a:solidFill>
              <a:round/>
              <a:headEnd/>
              <a:tailEnd type="oval" w="sm" len="sm"/>
            </a:ln>
            <a:effectLst/>
          </p:spPr>
          <p:txBody>
            <a:bodyPr wrap="square" lIns="0" tIns="0" rIns="0" bIns="46800" anchor="ctr">
              <a:noAutofit/>
            </a:bodyPr>
            <a:lstStyle/>
            <a:p>
              <a:endParaRPr lang="it-IT">
                <a:latin typeface="+mn-lt"/>
              </a:endParaRPr>
            </a:p>
          </p:txBody>
        </p:sp>
        <p:sp>
          <p:nvSpPr>
            <p:cNvPr id="68" name="Rectangle 39"/>
            <p:cNvSpPr>
              <a:spLocks noChangeArrowheads="1"/>
            </p:cNvSpPr>
            <p:nvPr/>
          </p:nvSpPr>
          <p:spPr bwMode="gray">
            <a:xfrm>
              <a:off x="6027093" y="2206062"/>
              <a:ext cx="1708805" cy="987685"/>
            </a:xfrm>
            <a:prstGeom prst="rect">
              <a:avLst/>
            </a:prstGeom>
            <a:noFill/>
            <a:ln w="6350">
              <a:noFill/>
              <a:miter lim="800000"/>
              <a:headEnd/>
              <a:tailEnd/>
            </a:ln>
            <a:effectLst/>
          </p:spPr>
          <p:txBody>
            <a:bodyPr lIns="0" tIns="0" rIns="0" bIns="72000" anchor="t"/>
            <a:lstStyle/>
            <a:p>
              <a:pPr algn="r">
                <a:tabLst>
                  <a:tab pos="952500" algn="l"/>
                </a:tabLst>
              </a:pPr>
              <a:endParaRPr lang="it-IT" b="1" dirty="0">
                <a:latin typeface="+mn-lt"/>
              </a:endParaRPr>
            </a:p>
            <a:p>
              <a:pPr algn="r">
                <a:tabLst>
                  <a:tab pos="952500" algn="l"/>
                </a:tabLst>
              </a:pPr>
              <a:r>
                <a:rPr lang="it-IT" dirty="0" smtClean="0">
                  <a:latin typeface="+mn-lt"/>
                </a:rPr>
                <a:t>TK Zero branco (TV)</a:t>
              </a:r>
            </a:p>
            <a:p>
              <a:pPr algn="r">
                <a:tabLst>
                  <a:tab pos="952500" algn="l"/>
                </a:tabLst>
              </a:pPr>
              <a:r>
                <a:rPr lang="it-IT" dirty="0" smtClean="0">
                  <a:latin typeface="+mn-lt"/>
                </a:rPr>
                <a:t>TK Silea (TV)</a:t>
              </a:r>
            </a:p>
            <a:p>
              <a:pPr algn="r">
                <a:tabLst>
                  <a:tab pos="952500" algn="l"/>
                </a:tabLst>
              </a:pPr>
              <a:r>
                <a:rPr lang="it-IT" dirty="0" err="1"/>
                <a:t>Plurionda</a:t>
              </a:r>
              <a:r>
                <a:rPr lang="it-IT" dirty="0"/>
                <a:t> (TV</a:t>
              </a:r>
              <a:r>
                <a:rPr lang="it-IT" dirty="0" smtClean="0"/>
                <a:t>)</a:t>
              </a:r>
              <a:endParaRPr lang="it-IT" dirty="0" smtClean="0">
                <a:latin typeface="+mn-lt"/>
              </a:endParaRPr>
            </a:p>
            <a:p>
              <a:pPr algn="r">
                <a:tabLst>
                  <a:tab pos="952500" algn="l"/>
                </a:tabLst>
              </a:pPr>
              <a:r>
                <a:rPr lang="it-IT" dirty="0" err="1" smtClean="0">
                  <a:latin typeface="+mn-lt"/>
                </a:rPr>
                <a:t>Sulypack</a:t>
              </a:r>
              <a:r>
                <a:rPr lang="it-IT" dirty="0" smtClean="0">
                  <a:latin typeface="+mn-lt"/>
                </a:rPr>
                <a:t> (VE)</a:t>
              </a:r>
            </a:p>
            <a:p>
              <a:pPr algn="r">
                <a:tabLst>
                  <a:tab pos="952500" algn="l"/>
                </a:tabLst>
              </a:pPr>
              <a:r>
                <a:rPr lang="it-IT" dirty="0" smtClean="0">
                  <a:latin typeface="+mn-lt"/>
                </a:rPr>
                <a:t> </a:t>
              </a:r>
              <a:endParaRPr lang="it-IT" dirty="0">
                <a:latin typeface="+mn-lt"/>
              </a:endParaRPr>
            </a:p>
          </p:txBody>
        </p:sp>
      </p:grpSp>
      <p:sp>
        <p:nvSpPr>
          <p:cNvPr id="71" name="Rettangolo 70"/>
          <p:cNvSpPr/>
          <p:nvPr/>
        </p:nvSpPr>
        <p:spPr bwMode="auto">
          <a:xfrm>
            <a:off x="8217789" y="5765051"/>
            <a:ext cx="1175880" cy="180000"/>
          </a:xfrm>
          <a:prstGeom prst="rect">
            <a:avLst/>
          </a:prstGeom>
          <a:solidFill>
            <a:srgbClr val="FF9933"/>
          </a:solidFill>
          <a:ln w="12700">
            <a:noFill/>
            <a:miter lim="800000"/>
            <a:headEnd type="none" w="sm" len="sm"/>
            <a:tailEnd type="none" w="sm" len="sm"/>
          </a:ln>
        </p:spPr>
        <p:txBody>
          <a:bodyPr wrap="square" lIns="36000" tIns="36000" rIns="36000" bIns="36000" rtlCol="0" anchor="ctr">
            <a:noAutofit/>
          </a:bodyPr>
          <a:lstStyle/>
          <a:p>
            <a:pPr marL="190500" indent="-190500" algn="ctr" defTabSz="762000" eaLnBrk="0" hangingPunct="0">
              <a:spcBef>
                <a:spcPts val="0"/>
              </a:spcBef>
              <a:buClr>
                <a:schemeClr val="accent1"/>
              </a:buClr>
              <a:buSzPct val="85000"/>
              <a:buFont typeface="Wingdings" pitchFamily="2" charset="2"/>
              <a:buNone/>
              <a:tabLst>
                <a:tab pos="762000" algn="l"/>
              </a:tabLst>
            </a:pPr>
            <a:r>
              <a:rPr lang="it-IT" dirty="0" smtClean="0">
                <a:latin typeface="+mn-lt"/>
                <a:ea typeface="Gulim" pitchFamily="34" charset="-127"/>
              </a:rPr>
              <a:t>SCATOLIFICIO</a:t>
            </a:r>
            <a:endParaRPr lang="it-IT" dirty="0">
              <a:latin typeface="+mn-lt"/>
              <a:ea typeface="Gulim" pitchFamily="34" charset="-127"/>
            </a:endParaRPr>
          </a:p>
        </p:txBody>
      </p:sp>
      <p:sp>
        <p:nvSpPr>
          <p:cNvPr id="91" name="Rettangolo 90"/>
          <p:cNvSpPr/>
          <p:nvPr/>
        </p:nvSpPr>
        <p:spPr bwMode="auto">
          <a:xfrm>
            <a:off x="8222691" y="5187605"/>
            <a:ext cx="1175880" cy="180000"/>
          </a:xfrm>
          <a:prstGeom prst="rect">
            <a:avLst/>
          </a:prstGeom>
          <a:noFill/>
          <a:ln w="12700">
            <a:noFill/>
            <a:miter lim="800000"/>
            <a:headEnd type="none" w="sm" len="sm"/>
            <a:tailEnd type="none" w="sm" len="sm"/>
          </a:ln>
        </p:spPr>
        <p:txBody>
          <a:bodyPr wrap="square" lIns="36000" tIns="36000" rIns="36000" bIns="36000" rtlCol="0" anchor="ctr">
            <a:noAutofit/>
          </a:bodyPr>
          <a:lstStyle/>
          <a:p>
            <a:pPr marL="190500" indent="-190500" defTabSz="762000" eaLnBrk="0" hangingPunct="0">
              <a:spcBef>
                <a:spcPts val="0"/>
              </a:spcBef>
              <a:buClr>
                <a:schemeClr val="accent1"/>
              </a:buClr>
              <a:buSzPct val="85000"/>
              <a:buFont typeface="Wingdings" pitchFamily="2" charset="2"/>
              <a:buNone/>
              <a:tabLst>
                <a:tab pos="762000" algn="l"/>
              </a:tabLst>
            </a:pPr>
            <a:r>
              <a:rPr lang="it-IT" b="1" dirty="0" smtClean="0">
                <a:latin typeface="+mn-lt"/>
                <a:ea typeface="Gulim" pitchFamily="34" charset="-127"/>
              </a:rPr>
              <a:t>LEGENDA:</a:t>
            </a:r>
            <a:endParaRPr lang="it-IT" b="1" dirty="0">
              <a:latin typeface="+mn-lt"/>
              <a:ea typeface="Gulim" pitchFamily="34" charset="-127"/>
            </a:endParaRPr>
          </a:p>
        </p:txBody>
      </p:sp>
      <p:sp>
        <p:nvSpPr>
          <p:cNvPr id="94" name="Rettangolo 93"/>
          <p:cNvSpPr/>
          <p:nvPr/>
        </p:nvSpPr>
        <p:spPr bwMode="auto">
          <a:xfrm>
            <a:off x="680148" y="720237"/>
            <a:ext cx="8784000" cy="216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Collocazione strategica degli stabilimenti sul territorio italiano</a:t>
            </a:r>
            <a:endParaRPr lang="it-IT" sz="1400" b="1" dirty="0">
              <a:solidFill>
                <a:schemeClr val="bg1"/>
              </a:solidFill>
              <a:latin typeface="+mn-lt"/>
              <a:ea typeface="Gulim" pitchFamily="34" charset="-127"/>
            </a:endParaRPr>
          </a:p>
        </p:txBody>
      </p:sp>
      <p:sp>
        <p:nvSpPr>
          <p:cNvPr id="95" name="Rettangolo 94"/>
          <p:cNvSpPr/>
          <p:nvPr/>
        </p:nvSpPr>
        <p:spPr bwMode="auto">
          <a:xfrm>
            <a:off x="464148" y="720238"/>
            <a:ext cx="216000" cy="5488230"/>
          </a:xfrm>
          <a:prstGeom prst="rect">
            <a:avLst/>
          </a:prstGeom>
          <a:gradFill flip="none" rotWithShape="1">
            <a:gsLst>
              <a:gs pos="0">
                <a:srgbClr val="0B2163"/>
              </a:gs>
              <a:gs pos="100000">
                <a:srgbClr val="4F81BD"/>
              </a:gs>
            </a:gsLst>
            <a:lin ang="5400000" scaled="1"/>
            <a:tileRect/>
          </a:gradFill>
          <a:ln w="12700">
            <a:noFill/>
            <a:miter lim="800000"/>
            <a:headEnd type="none" w="sm" len="sm"/>
            <a:tailEnd type="none" w="sm" len="sm"/>
          </a:ln>
        </p:spPr>
        <p:txBody>
          <a:bodyPr rot="0" spcFirstLastPara="0" vertOverflow="overflow" horzOverflow="overflow" vert="vert" wrap="square" lIns="0" tIns="288000" rIns="0" bIns="0" numCol="1" spcCol="0" rtlCol="0" fromWordArt="0" anchor="b"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endParaRPr lang="it-IT" sz="1400" b="1" dirty="0">
              <a:solidFill>
                <a:schemeClr val="bg1"/>
              </a:solidFill>
              <a:latin typeface="+mn-lt"/>
              <a:ea typeface="Gulim" pitchFamily="34" charset="-127"/>
            </a:endParaRPr>
          </a:p>
        </p:txBody>
      </p:sp>
      <p:cxnSp>
        <p:nvCxnSpPr>
          <p:cNvPr id="96" name="Connettore 1 95"/>
          <p:cNvCxnSpPr/>
          <p:nvPr/>
        </p:nvCxnSpPr>
        <p:spPr>
          <a:xfrm>
            <a:off x="409297" y="826263"/>
            <a:ext cx="324000" cy="0"/>
          </a:xfrm>
          <a:prstGeom prst="line">
            <a:avLst/>
          </a:prstGeom>
          <a:ln>
            <a:solidFill>
              <a:schemeClr val="bg1"/>
            </a:solidFill>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97" name="Freeform 49"/>
          <p:cNvSpPr>
            <a:spLocks/>
          </p:cNvSpPr>
          <p:nvPr/>
        </p:nvSpPr>
        <p:spPr bwMode="auto">
          <a:xfrm>
            <a:off x="783937" y="2538387"/>
            <a:ext cx="3637099" cy="93172"/>
          </a:xfrm>
          <a:custGeom>
            <a:avLst/>
            <a:gdLst>
              <a:gd name="T0" fmla="*/ 624 w 906"/>
              <a:gd name="T1" fmla="*/ 0 h 1"/>
              <a:gd name="T2" fmla="*/ 0 w 906"/>
              <a:gd name="T3" fmla="*/ 0 h 1"/>
              <a:gd name="T4" fmla="*/ 0 60000 65536"/>
              <a:gd name="T5" fmla="*/ 0 60000 65536"/>
            </a:gdLst>
            <a:ahLst/>
            <a:cxnLst>
              <a:cxn ang="T4">
                <a:pos x="T0" y="T1"/>
              </a:cxn>
              <a:cxn ang="T5">
                <a:pos x="T2" y="T3"/>
              </a:cxn>
            </a:cxnLst>
            <a:rect l="0" t="0" r="r" b="b"/>
            <a:pathLst>
              <a:path w="906" h="1">
                <a:moveTo>
                  <a:pt x="906" y="0"/>
                </a:moveTo>
                <a:lnTo>
                  <a:pt x="0" y="0"/>
                </a:lnTo>
              </a:path>
            </a:pathLst>
          </a:custGeom>
          <a:noFill/>
          <a:ln w="6350">
            <a:solidFill>
              <a:schemeClr val="tx1"/>
            </a:solidFill>
            <a:round/>
            <a:headEnd type="oval" w="sm" len="sm"/>
            <a:tailEnd type="none" w="sm" len="sm"/>
          </a:ln>
          <a:effectLst/>
        </p:spPr>
        <p:txBody>
          <a:bodyPr lIns="0" tIns="0" rIns="0" bIns="46800" anchor="ctr">
            <a:noAutofit/>
          </a:bodyPr>
          <a:lstStyle/>
          <a:p>
            <a:endParaRPr lang="it-IT">
              <a:latin typeface="+mn-lt"/>
            </a:endParaRPr>
          </a:p>
        </p:txBody>
      </p:sp>
      <p:sp>
        <p:nvSpPr>
          <p:cNvPr id="98" name="Rettangolo 97"/>
          <p:cNvSpPr/>
          <p:nvPr/>
        </p:nvSpPr>
        <p:spPr bwMode="auto">
          <a:xfrm>
            <a:off x="777540" y="3103381"/>
            <a:ext cx="1800894" cy="145053"/>
          </a:xfrm>
          <a:prstGeom prst="rect">
            <a:avLst/>
          </a:prstGeom>
          <a:solidFill>
            <a:srgbClr val="FF9933"/>
          </a:solidFill>
          <a:ln w="12700">
            <a:solidFill>
              <a:srgbClr val="FF9933"/>
            </a:solidFill>
            <a:miter lim="800000"/>
            <a:headEnd type="none" w="sm" len="sm"/>
            <a:tailEnd type="none" w="sm" len="sm"/>
          </a:ln>
        </p:spPr>
        <p:txBody>
          <a:bodyPr wrap="square" lIns="36000" tIns="0" rtlCol="0" anchor="t">
            <a:noAutofit/>
          </a:bodyPr>
          <a:lstStyle/>
          <a:p>
            <a:pPr marL="190500" indent="-190500" defTabSz="762000" eaLnBrk="0" hangingPunct="0">
              <a:spcBef>
                <a:spcPct val="55000"/>
              </a:spcBef>
              <a:buClr>
                <a:schemeClr val="accent1"/>
              </a:buClr>
              <a:buSzPct val="85000"/>
              <a:buFont typeface="Wingdings" pitchFamily="2" charset="2"/>
              <a:buNone/>
              <a:tabLst>
                <a:tab pos="762000" algn="l"/>
              </a:tabLst>
            </a:pPr>
            <a:r>
              <a:rPr lang="it-IT" dirty="0">
                <a:latin typeface="+mn-lt"/>
              </a:rPr>
              <a:t>Ondulati</a:t>
            </a:r>
            <a:r>
              <a:rPr lang="it-IT" dirty="0" smtClean="0">
                <a:ea typeface="Gulim" pitchFamily="34" charset="-127"/>
              </a:rPr>
              <a:t> </a:t>
            </a:r>
            <a:r>
              <a:rPr lang="it-IT" dirty="0">
                <a:latin typeface="+mn-lt"/>
              </a:rPr>
              <a:t>Maranello</a:t>
            </a:r>
            <a:r>
              <a:rPr lang="it-IT" dirty="0" smtClean="0">
                <a:ea typeface="Gulim" pitchFamily="34" charset="-127"/>
              </a:rPr>
              <a:t> (</a:t>
            </a:r>
            <a:r>
              <a:rPr lang="it-IT" dirty="0">
                <a:latin typeface="+mn-lt"/>
              </a:rPr>
              <a:t>MO</a:t>
            </a:r>
            <a:r>
              <a:rPr lang="it-IT" dirty="0" smtClean="0">
                <a:ea typeface="Gulim" pitchFamily="34" charset="-127"/>
              </a:rPr>
              <a:t>)</a:t>
            </a:r>
            <a:endParaRPr lang="it-IT" dirty="0">
              <a:ea typeface="Gulim" pitchFamily="34" charset="-127"/>
            </a:endParaRPr>
          </a:p>
        </p:txBody>
      </p:sp>
      <p:sp>
        <p:nvSpPr>
          <p:cNvPr id="99" name="Rettangolo 98"/>
          <p:cNvSpPr/>
          <p:nvPr/>
        </p:nvSpPr>
        <p:spPr bwMode="auto">
          <a:xfrm>
            <a:off x="7969448" y="3237779"/>
            <a:ext cx="1485378" cy="162000"/>
          </a:xfrm>
          <a:prstGeom prst="rect">
            <a:avLst/>
          </a:prstGeom>
          <a:solidFill>
            <a:srgbClr val="99FF66"/>
          </a:solidFill>
          <a:ln w="12700">
            <a:noFill/>
            <a:miter lim="800000"/>
            <a:headEnd type="none" w="sm" len="sm"/>
            <a:tailEnd type="none" w="sm" len="sm"/>
          </a:ln>
        </p:spPr>
        <p:txBody>
          <a:bodyPr wrap="square" lIns="0" tIns="0" rIns="0" rtlCol="0" anchor="t">
            <a:noAutofit/>
          </a:bodyPr>
          <a:lstStyle/>
          <a:p>
            <a:pPr lvl="0" algn="r">
              <a:tabLst>
                <a:tab pos="952500" algn="l"/>
              </a:tabLst>
            </a:pPr>
            <a:r>
              <a:rPr lang="it-IT" dirty="0">
                <a:solidFill>
                  <a:srgbClr val="000000"/>
                </a:solidFill>
                <a:latin typeface="Calibri"/>
              </a:rPr>
              <a:t> </a:t>
            </a:r>
            <a:r>
              <a:rPr lang="it-IT" dirty="0" smtClean="0">
                <a:solidFill>
                  <a:srgbClr val="000000"/>
                </a:solidFill>
                <a:latin typeface="Calibri"/>
              </a:rPr>
              <a:t>Carbonera </a:t>
            </a:r>
            <a:r>
              <a:rPr lang="it-IT" dirty="0" err="1" smtClean="0">
                <a:solidFill>
                  <a:srgbClr val="000000"/>
                </a:solidFill>
                <a:latin typeface="Calibri"/>
              </a:rPr>
              <a:t>Recycling</a:t>
            </a:r>
            <a:r>
              <a:rPr lang="it-IT" dirty="0" smtClean="0">
                <a:solidFill>
                  <a:srgbClr val="000000"/>
                </a:solidFill>
                <a:latin typeface="Calibri"/>
              </a:rPr>
              <a:t> (TV</a:t>
            </a:r>
            <a:r>
              <a:rPr lang="it-IT" dirty="0">
                <a:solidFill>
                  <a:srgbClr val="000000"/>
                </a:solidFill>
                <a:latin typeface="Calibri"/>
              </a:rPr>
              <a:t>)</a:t>
            </a:r>
          </a:p>
        </p:txBody>
      </p:sp>
      <p:sp>
        <p:nvSpPr>
          <p:cNvPr id="100" name="Rettangolo 99"/>
          <p:cNvSpPr/>
          <p:nvPr/>
        </p:nvSpPr>
        <p:spPr bwMode="auto">
          <a:xfrm>
            <a:off x="8217789" y="5373693"/>
            <a:ext cx="1170978" cy="186750"/>
          </a:xfrm>
          <a:prstGeom prst="rect">
            <a:avLst/>
          </a:prstGeom>
          <a:solidFill>
            <a:srgbClr val="99FF66"/>
          </a:solidFill>
          <a:ln w="12700">
            <a:noFill/>
            <a:miter lim="800000"/>
            <a:headEnd type="none" w="sm" len="sm"/>
            <a:tailEnd type="none" w="sm" len="sm"/>
          </a:ln>
        </p:spPr>
        <p:txBody>
          <a:bodyPr wrap="square" lIns="0" tIns="0" rIns="0" rtlCol="0" anchor="t">
            <a:noAutofit/>
          </a:bodyPr>
          <a:lstStyle/>
          <a:p>
            <a:pPr lvl="0" algn="ctr">
              <a:tabLst>
                <a:tab pos="952500" algn="l"/>
              </a:tabLst>
            </a:pPr>
            <a:r>
              <a:rPr lang="it-IT" dirty="0" smtClean="0">
                <a:solidFill>
                  <a:srgbClr val="000000"/>
                </a:solidFill>
                <a:latin typeface="Calibri"/>
              </a:rPr>
              <a:t>RECUPERATORE</a:t>
            </a:r>
            <a:endParaRPr lang="it-IT" dirty="0">
              <a:solidFill>
                <a:srgbClr val="000000"/>
              </a:solidFill>
              <a:latin typeface="Calibri"/>
            </a:endParaRPr>
          </a:p>
        </p:txBody>
      </p:sp>
    </p:spTree>
    <p:extLst>
      <p:ext uri="{BB962C8B-B14F-4D97-AF65-F5344CB8AC3E}">
        <p14:creationId xmlns:p14="http://schemas.microsoft.com/office/powerpoint/2010/main" xmlns="" val="72688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000" y="772843"/>
            <a:ext cx="247650" cy="54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err="1"/>
              <a:t>Overview</a:t>
            </a:r>
            <a:r>
              <a:rPr lang="it-IT" dirty="0"/>
              <a:t> del Gruppo</a:t>
            </a:r>
            <a:endParaRPr lang="it-IT" dirty="0">
              <a:solidFill>
                <a:srgbClr val="002060"/>
              </a:solidFill>
            </a:endParaRPr>
          </a:p>
        </p:txBody>
      </p:sp>
      <p:sp>
        <p:nvSpPr>
          <p:cNvPr id="8" name="Rectangle 6"/>
          <p:cNvSpPr>
            <a:spLocks noChangeArrowheads="1"/>
          </p:cNvSpPr>
          <p:nvPr/>
        </p:nvSpPr>
        <p:spPr bwMode="auto">
          <a:xfrm>
            <a:off x="735700" y="783956"/>
            <a:ext cx="8717300" cy="252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ALCUNI NOSTRI PRODOTTI – PACKAGING PER ORTOFRUTTA</a:t>
            </a:r>
            <a:endParaRPr lang="en-GB" sz="1400" b="1" dirty="0">
              <a:solidFill>
                <a:schemeClr val="bg1"/>
              </a:solidFill>
              <a:latin typeface="+mn-lt"/>
              <a:ea typeface="Gulim" pitchFamily="34" charset="-127"/>
            </a:endParaRPr>
          </a:p>
        </p:txBody>
      </p:sp>
      <p:sp>
        <p:nvSpPr>
          <p:cNvPr id="3" name="CasellaDiTesto 2"/>
          <p:cNvSpPr txBox="1"/>
          <p:nvPr/>
        </p:nvSpPr>
        <p:spPr>
          <a:xfrm>
            <a:off x="5506435" y="4697107"/>
            <a:ext cx="163902" cy="261610"/>
          </a:xfrm>
          <a:prstGeom prst="rect">
            <a:avLst/>
          </a:prstGeom>
          <a:noFill/>
        </p:spPr>
        <p:txBody>
          <a:bodyPr vert="vert270" wrap="square" lIns="0" tIns="0" rIns="0" bIns="0" rtlCol="0">
            <a:noAutofit/>
          </a:bodyPr>
          <a:lstStyle/>
          <a:p>
            <a:endParaRPr lang="it-IT" dirty="0"/>
          </a:p>
        </p:txBody>
      </p:sp>
      <p:pic>
        <p:nvPicPr>
          <p:cNvPr id="19" name="Picture 10" descr="C:\Giga\13 LAVORI VARIE\PIEGHEVOLE PRIBOX\BROCHURE IMMAGINI\primizie di sicilia.png"/>
          <p:cNvPicPr>
            <a:picLocks noChangeAspect="1" noChangeArrowheads="1"/>
          </p:cNvPicPr>
          <p:nvPr/>
        </p:nvPicPr>
        <p:blipFill>
          <a:blip r:embed="rId3" cstate="print"/>
          <a:srcRect/>
          <a:stretch>
            <a:fillRect/>
          </a:stretch>
        </p:blipFill>
        <p:spPr bwMode="auto">
          <a:xfrm>
            <a:off x="905521" y="1162104"/>
            <a:ext cx="4165362" cy="2888728"/>
          </a:xfrm>
          <a:prstGeom prst="rect">
            <a:avLst/>
          </a:prstGeom>
          <a:noFill/>
        </p:spPr>
      </p:pic>
      <p:pic>
        <p:nvPicPr>
          <p:cNvPr id="20" name="Picture 9" descr="C:\Giga\13 LAVORI VARIE\PIEGHEVOLE PRIBOX\BROCHURE IMMAGINI\kiwiny gold curvo.png"/>
          <p:cNvPicPr>
            <a:picLocks noChangeAspect="1" noChangeArrowheads="1"/>
          </p:cNvPicPr>
          <p:nvPr/>
        </p:nvPicPr>
        <p:blipFill>
          <a:blip r:embed="rId4" cstate="print"/>
          <a:srcRect/>
          <a:stretch>
            <a:fillRect/>
          </a:stretch>
        </p:blipFill>
        <p:spPr bwMode="auto">
          <a:xfrm>
            <a:off x="1198520" y="3082556"/>
            <a:ext cx="3127512" cy="3384376"/>
          </a:xfrm>
          <a:prstGeom prst="rect">
            <a:avLst/>
          </a:prstGeom>
          <a:noFill/>
        </p:spPr>
      </p:pic>
      <p:pic>
        <p:nvPicPr>
          <p:cNvPr id="21" name="Picture 11" descr="C:\Giga\13 LAVORI VARIE\PIEGHEVOLE PRIBOX\BROCHURE IMMAGINI\biosudtirol.png"/>
          <p:cNvPicPr>
            <a:picLocks noChangeAspect="1" noChangeArrowheads="1"/>
          </p:cNvPicPr>
          <p:nvPr/>
        </p:nvPicPr>
        <p:blipFill>
          <a:blip r:embed="rId5" cstate="print"/>
          <a:srcRect/>
          <a:stretch>
            <a:fillRect/>
          </a:stretch>
        </p:blipFill>
        <p:spPr bwMode="auto">
          <a:xfrm>
            <a:off x="5463847" y="1277023"/>
            <a:ext cx="3838959" cy="2747931"/>
          </a:xfrm>
          <a:prstGeom prst="rect">
            <a:avLst/>
          </a:prstGeom>
          <a:noFill/>
        </p:spPr>
      </p:pic>
      <p:pic>
        <p:nvPicPr>
          <p:cNvPr id="22" name="Picture 12" descr="C:\Giga\13 LAVORI VARIE\PIEGHEVOLE PRIBOX\BROCHURE IMMAGINI\gusto si.png"/>
          <p:cNvPicPr>
            <a:picLocks noChangeAspect="1" noChangeArrowheads="1"/>
          </p:cNvPicPr>
          <p:nvPr/>
        </p:nvPicPr>
        <p:blipFill>
          <a:blip r:embed="rId6" cstate="print"/>
          <a:srcRect/>
          <a:stretch>
            <a:fillRect/>
          </a:stretch>
        </p:blipFill>
        <p:spPr bwMode="auto">
          <a:xfrm>
            <a:off x="5474399" y="2734761"/>
            <a:ext cx="3978601" cy="2947226"/>
          </a:xfrm>
          <a:prstGeom prst="rect">
            <a:avLst/>
          </a:prstGeom>
          <a:noFill/>
        </p:spPr>
      </p:pic>
    </p:spTree>
    <p:extLst>
      <p:ext uri="{BB962C8B-B14F-4D97-AF65-F5344CB8AC3E}">
        <p14:creationId xmlns:p14="http://schemas.microsoft.com/office/powerpoint/2010/main" xmlns="" val="177444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000" y="772843"/>
            <a:ext cx="247650" cy="54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err="1"/>
              <a:t>Overview</a:t>
            </a:r>
            <a:r>
              <a:rPr lang="it-IT" dirty="0"/>
              <a:t> del Gruppo</a:t>
            </a:r>
            <a:endParaRPr lang="it-IT" dirty="0">
              <a:solidFill>
                <a:srgbClr val="002060"/>
              </a:solidFill>
            </a:endParaRPr>
          </a:p>
        </p:txBody>
      </p:sp>
      <p:sp>
        <p:nvSpPr>
          <p:cNvPr id="8" name="Rectangle 6"/>
          <p:cNvSpPr>
            <a:spLocks noChangeArrowheads="1"/>
          </p:cNvSpPr>
          <p:nvPr/>
        </p:nvSpPr>
        <p:spPr bwMode="auto">
          <a:xfrm>
            <a:off x="735700" y="783956"/>
            <a:ext cx="8717300" cy="252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ALCUNI NOSTRI PRODOTTI – ARREDO ECOSOSTENIBILE</a:t>
            </a:r>
            <a:endParaRPr lang="en-GB" sz="1400" b="1" dirty="0">
              <a:solidFill>
                <a:schemeClr val="bg1"/>
              </a:solidFill>
              <a:latin typeface="+mn-lt"/>
              <a:ea typeface="Gulim" pitchFamily="34" charset="-127"/>
            </a:endParaRPr>
          </a:p>
        </p:txBody>
      </p:sp>
      <p:sp>
        <p:nvSpPr>
          <p:cNvPr id="3" name="CasellaDiTesto 2"/>
          <p:cNvSpPr txBox="1"/>
          <p:nvPr/>
        </p:nvSpPr>
        <p:spPr>
          <a:xfrm>
            <a:off x="5506435" y="4697107"/>
            <a:ext cx="163902" cy="261610"/>
          </a:xfrm>
          <a:prstGeom prst="rect">
            <a:avLst/>
          </a:prstGeom>
          <a:noFill/>
        </p:spPr>
        <p:txBody>
          <a:bodyPr vert="vert270" wrap="square" lIns="0" tIns="0" rIns="0" bIns="0" rtlCol="0">
            <a:noAutofit/>
          </a:bodyPr>
          <a:lstStyle/>
          <a:p>
            <a:endParaRPr lang="it-IT" dirty="0"/>
          </a:p>
        </p:txBody>
      </p:sp>
      <p:pic>
        <p:nvPicPr>
          <p:cNvPr id="5" name="Immagine 4"/>
          <p:cNvPicPr>
            <a:picLocks noChangeAspect="1"/>
          </p:cNvPicPr>
          <p:nvPr/>
        </p:nvPicPr>
        <p:blipFill>
          <a:blip r:embed="rId3"/>
          <a:stretch>
            <a:fillRect/>
          </a:stretch>
        </p:blipFill>
        <p:spPr>
          <a:xfrm>
            <a:off x="700650" y="1035955"/>
            <a:ext cx="8940366" cy="5011161"/>
          </a:xfrm>
          <a:prstGeom prst="rect">
            <a:avLst/>
          </a:prstGeom>
        </p:spPr>
      </p:pic>
    </p:spTree>
    <p:extLst>
      <p:ext uri="{BB962C8B-B14F-4D97-AF65-F5344CB8AC3E}">
        <p14:creationId xmlns:p14="http://schemas.microsoft.com/office/powerpoint/2010/main" xmlns="" val="3529875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000" y="772843"/>
            <a:ext cx="247650" cy="54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err="1"/>
              <a:t>Overview</a:t>
            </a:r>
            <a:r>
              <a:rPr lang="it-IT" dirty="0"/>
              <a:t> del Gruppo</a:t>
            </a:r>
            <a:endParaRPr lang="it-IT" dirty="0">
              <a:solidFill>
                <a:srgbClr val="002060"/>
              </a:solidFill>
            </a:endParaRPr>
          </a:p>
        </p:txBody>
      </p:sp>
      <p:sp>
        <p:nvSpPr>
          <p:cNvPr id="8" name="Rectangle 6"/>
          <p:cNvSpPr>
            <a:spLocks noChangeArrowheads="1"/>
          </p:cNvSpPr>
          <p:nvPr/>
        </p:nvSpPr>
        <p:spPr bwMode="auto">
          <a:xfrm>
            <a:off x="735700" y="783956"/>
            <a:ext cx="8717300" cy="252000"/>
          </a:xfrm>
          <a:prstGeom prst="rect">
            <a:avLst/>
          </a:prstGeom>
          <a:gradFill flip="none" rotWithShape="1">
            <a:gsLst>
              <a:gs pos="0">
                <a:srgbClr val="0B2163"/>
              </a:gs>
              <a:gs pos="100000">
                <a:srgbClr val="4F81BD"/>
              </a:gs>
            </a:gsLst>
            <a:lin ang="0" scaled="1"/>
            <a:tileRect/>
          </a:gradFill>
          <a:ln w="12700">
            <a:noFill/>
            <a:miter lim="800000"/>
            <a:headEnd type="none" w="sm" len="sm"/>
            <a:tailEnd type="none" w="sm" len="sm"/>
          </a:ln>
          <a:extLst/>
        </p:spPr>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defTabSz="762000" eaLnBrk="0" hangingPunct="0">
              <a:spcBef>
                <a:spcPct val="55000"/>
              </a:spcBef>
              <a:buClr>
                <a:schemeClr val="accent1"/>
              </a:buClr>
              <a:buSzPct val="85000"/>
              <a:buFont typeface="Wingdings" pitchFamily="2" charset="2"/>
              <a:buNone/>
              <a:tabLst>
                <a:tab pos="762000" algn="l"/>
              </a:tabLst>
            </a:pPr>
            <a:r>
              <a:rPr lang="it-IT" sz="1400" b="1" dirty="0" smtClean="0">
                <a:solidFill>
                  <a:schemeClr val="bg1"/>
                </a:solidFill>
                <a:latin typeface="+mn-lt"/>
                <a:ea typeface="Gulim" pitchFamily="34" charset="-127"/>
              </a:rPr>
              <a:t>ALCUNI NOSTRI PRODOTTI – ESPOSITORI E PACKAGING SPECIALE</a:t>
            </a:r>
            <a:endParaRPr lang="en-GB" sz="1400" b="1" dirty="0">
              <a:solidFill>
                <a:schemeClr val="bg1"/>
              </a:solidFill>
              <a:latin typeface="+mn-lt"/>
              <a:ea typeface="Gulim" pitchFamily="34" charset="-127"/>
            </a:endParaRPr>
          </a:p>
        </p:txBody>
      </p:sp>
      <p:sp>
        <p:nvSpPr>
          <p:cNvPr id="3" name="CasellaDiTesto 2"/>
          <p:cNvSpPr txBox="1"/>
          <p:nvPr/>
        </p:nvSpPr>
        <p:spPr>
          <a:xfrm>
            <a:off x="5506435" y="4697107"/>
            <a:ext cx="163902" cy="261610"/>
          </a:xfrm>
          <a:prstGeom prst="rect">
            <a:avLst/>
          </a:prstGeom>
          <a:noFill/>
        </p:spPr>
        <p:txBody>
          <a:bodyPr vert="vert270" wrap="square" lIns="0" tIns="0" rIns="0" bIns="0" rtlCol="0">
            <a:noAutofit/>
          </a:bodyPr>
          <a:lstStyle/>
          <a:p>
            <a:endParaRPr lang="it-IT" dirty="0"/>
          </a:p>
        </p:txBody>
      </p:sp>
      <p:pic>
        <p:nvPicPr>
          <p:cNvPr id="6" name="Immagine 5"/>
          <p:cNvPicPr>
            <a:picLocks noChangeAspect="1"/>
          </p:cNvPicPr>
          <p:nvPr/>
        </p:nvPicPr>
        <p:blipFill>
          <a:blip r:embed="rId3"/>
          <a:stretch>
            <a:fillRect/>
          </a:stretch>
        </p:blipFill>
        <p:spPr>
          <a:xfrm>
            <a:off x="735700" y="1093801"/>
            <a:ext cx="8711856" cy="4823920"/>
          </a:xfrm>
          <a:prstGeom prst="rect">
            <a:avLst/>
          </a:prstGeom>
        </p:spPr>
      </p:pic>
    </p:spTree>
    <p:extLst>
      <p:ext uri="{BB962C8B-B14F-4D97-AF65-F5344CB8AC3E}">
        <p14:creationId xmlns:p14="http://schemas.microsoft.com/office/powerpoint/2010/main" xmlns="" val="1745869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2.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3.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4.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5.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6.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ags/tag7.xml><?xml version="1.0" encoding="utf-8"?>
<p:tagLst xmlns:a="http://schemas.openxmlformats.org/drawingml/2006/main" xmlns:r="http://schemas.openxmlformats.org/officeDocument/2006/relationships" xmlns:p="http://schemas.openxmlformats.org/presentationml/2006/main">
  <p:tag name="LTOP" val=" 156.25"/>
  <p:tag name="LLEFT" val=" 282.125"/>
</p:tagLst>
</file>

<file path=ppt/theme/theme1.xml><?xml version="1.0" encoding="utf-8"?>
<a:theme xmlns:a="http://schemas.openxmlformats.org/drawingml/2006/main" name="KON">
  <a:themeElements>
    <a:clrScheme name="KIS template (for hard copies) (to use for printing) 8">
      <a:dk1>
        <a:srgbClr val="000000"/>
      </a:dk1>
      <a:lt1>
        <a:srgbClr val="FFFFFF"/>
      </a:lt1>
      <a:dk2>
        <a:srgbClr val="000000"/>
      </a:dk2>
      <a:lt2>
        <a:srgbClr val="808080"/>
      </a:lt2>
      <a:accent1>
        <a:srgbClr val="00517A"/>
      </a:accent1>
      <a:accent2>
        <a:srgbClr val="C9E4FF"/>
      </a:accent2>
      <a:accent3>
        <a:srgbClr val="FFFFFF"/>
      </a:accent3>
      <a:accent4>
        <a:srgbClr val="000000"/>
      </a:accent4>
      <a:accent5>
        <a:srgbClr val="AAB3BE"/>
      </a:accent5>
      <a:accent6>
        <a:srgbClr val="B6CFE7"/>
      </a:accent6>
      <a:hlink>
        <a:srgbClr val="FFD699"/>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noFill/>
          <a:miter lim="800000"/>
          <a:headEnd type="none" w="sm" len="sm"/>
          <a:tailEnd type="none" w="sm" len="sm"/>
        </a:ln>
      </a:spPr>
      <a:bodyPr wrap="square" tIns="0">
        <a:spAutoFit/>
      </a:bodyPr>
      <a:lstStyle>
        <a:defPPr marL="190500" indent="-190500" defTabSz="762000" eaLnBrk="0" hangingPunct="0">
          <a:spcBef>
            <a:spcPct val="55000"/>
          </a:spcBef>
          <a:buClr>
            <a:schemeClr val="accent1"/>
          </a:buClr>
          <a:buSzPct val="85000"/>
          <a:buFont typeface="Wingdings" pitchFamily="2" charset="2"/>
          <a:buNone/>
          <a:tabLst>
            <a:tab pos="762000" algn="l"/>
          </a:tabLst>
          <a:defRPr sz="1400" dirty="0">
            <a:solidFill>
              <a:srgbClr val="163E7B"/>
            </a:solidFill>
            <a:ea typeface="Gulim" pitchFamily="34" charset="-127"/>
          </a:defRPr>
        </a:defPPr>
      </a:lstStyle>
    </a:spDef>
    <a:txDef>
      <a:spPr>
        <a:noFill/>
      </a:spPr>
      <a:bodyPr wrap="square" rtlCol="0">
        <a:spAutoFit/>
      </a:bodyPr>
      <a:lstStyle>
        <a:defPPr>
          <a:defRPr dirty="0"/>
        </a:defPPr>
      </a:lstStyle>
    </a:txDef>
  </a:objectDefaults>
  <a:extraClrSchemeLst>
    <a:extraClrScheme>
      <a:clrScheme name="KIS template (for hard copies) (to use for print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IS template (for hard copies) (to use for print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IS template (for hard copies) (to use for print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IS template (for hard copies) (to use for print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IS template (for hard copies) (to use for print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IS template (for hard copies) (to use for print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IS template (for hard copies) (to use for print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IS template (for hard copies) (to use for printing) 8">
        <a:dk1>
          <a:srgbClr val="000000"/>
        </a:dk1>
        <a:lt1>
          <a:srgbClr val="FFFFFF"/>
        </a:lt1>
        <a:dk2>
          <a:srgbClr val="000000"/>
        </a:dk2>
        <a:lt2>
          <a:srgbClr val="808080"/>
        </a:lt2>
        <a:accent1>
          <a:srgbClr val="00517A"/>
        </a:accent1>
        <a:accent2>
          <a:srgbClr val="C9E4FF"/>
        </a:accent2>
        <a:accent3>
          <a:srgbClr val="FFFFFF"/>
        </a:accent3>
        <a:accent4>
          <a:srgbClr val="000000"/>
        </a:accent4>
        <a:accent5>
          <a:srgbClr val="AAB3BE"/>
        </a:accent5>
        <a:accent6>
          <a:srgbClr val="B6CFE7"/>
        </a:accent6>
        <a:hlink>
          <a:srgbClr val="FFD699"/>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71745</TotalTime>
  <Words>4665</Words>
  <Application>Microsoft Office PowerPoint</Application>
  <PresentationFormat>A4 (21x29,7 cm)</PresentationFormat>
  <Paragraphs>421</Paragraphs>
  <Slides>32</Slides>
  <Notes>0</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KON</vt:lpstr>
      <vt:lpstr>Diapositiva 1</vt:lpstr>
      <vt:lpstr>Index</vt:lpstr>
      <vt:lpstr>Overview del Gruppo</vt:lpstr>
      <vt:lpstr>Overview del Gruppo</vt:lpstr>
      <vt:lpstr>Overview del Gruppo</vt:lpstr>
      <vt:lpstr>Overview del Gruppo</vt:lpstr>
      <vt:lpstr>Overview del Gruppo</vt:lpstr>
      <vt:lpstr>Overview del Gruppo</vt:lpstr>
      <vt:lpstr>Overview del Gruppo</vt:lpstr>
      <vt:lpstr>Overview del Gruppo</vt:lpstr>
      <vt:lpstr>Overview del Gruppo</vt:lpstr>
      <vt:lpstr>Overview del Gruppo</vt:lpstr>
      <vt:lpstr>Overview del Gruppo</vt:lpstr>
      <vt:lpstr>Index</vt:lpstr>
      <vt:lpstr>Il mercato</vt:lpstr>
      <vt:lpstr>Il mercato</vt:lpstr>
      <vt:lpstr>Il mercato</vt:lpstr>
      <vt:lpstr>Index</vt:lpstr>
      <vt:lpstr>Overview del Gruppo</vt:lpstr>
      <vt:lpstr>L’Impianto di Mantova</vt:lpstr>
      <vt:lpstr>L’Impianto di Mantova</vt:lpstr>
      <vt:lpstr>L’Impianto di Mantova</vt:lpstr>
      <vt:lpstr>L’Impianto di Mantova</vt:lpstr>
      <vt:lpstr>Aspetti generali dell’investimento</vt:lpstr>
      <vt:lpstr>L’Impianto di Mantova</vt:lpstr>
      <vt:lpstr>L’Impianto di Mantova</vt:lpstr>
      <vt:lpstr>L’Impianto di Mantova</vt:lpstr>
      <vt:lpstr>Index</vt:lpstr>
      <vt:lpstr>Focus occupazionale del nuovo progetto</vt:lpstr>
      <vt:lpstr>Focus occupazionale del nuovo progetto</vt:lpstr>
      <vt:lpstr>Il Programma dei Lavori</vt:lpstr>
      <vt:lpstr>Diapositiva 32</vt:lpstr>
    </vt:vector>
  </TitlesOfParts>
  <Company>KON Spa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Memorandum</dc:title>
  <dc:creator>filippo.cioni@lamerchant.it</dc:creator>
  <cp:lastModifiedBy>ferraria</cp:lastModifiedBy>
  <cp:revision>5799</cp:revision>
  <cp:lastPrinted>2016-02-07T20:33:45Z</cp:lastPrinted>
  <dcterms:created xsi:type="dcterms:W3CDTF">2003-11-01T16:15:20Z</dcterms:created>
  <dcterms:modified xsi:type="dcterms:W3CDTF">2016-02-08T15:39:46Z</dcterms:modified>
</cp:coreProperties>
</file>