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8" r:id="rId19"/>
    <p:sldId id="279" r:id="rId2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99"/>
    <a:srgbClr val="006600"/>
    <a:srgbClr val="008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78" autoAdjust="0"/>
    <p:restoredTop sz="94706" autoAdjust="0"/>
  </p:normalViewPr>
  <p:slideViewPr>
    <p:cSldViewPr>
      <p:cViewPr>
        <p:scale>
          <a:sx n="100" d="100"/>
          <a:sy n="100" d="100"/>
        </p:scale>
        <p:origin x="-33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lang="it-IT" smtClean="0"/>
              <a:t>Fare clic per modificare lo stile del titolo</a:t>
            </a:r>
            <a:endParaRPr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7" name="Segnaposto data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7818E1F-ACB6-4E58-95DB-9204F9038666}" type="datetimeFigureOut">
              <a:rPr lang="it-IT"/>
              <a:pPr>
                <a:defRPr/>
              </a:pPr>
              <a:t>19/02/2016</a:t>
            </a:fld>
            <a:endParaRPr lang="it-IT"/>
          </a:p>
        </p:txBody>
      </p:sp>
      <p:sp>
        <p:nvSpPr>
          <p:cNvPr id="10" name="Segnaposto piè di pagina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it-IT"/>
          </a:p>
        </p:txBody>
      </p:sp>
      <p:sp>
        <p:nvSpPr>
          <p:cNvPr id="11"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DEA1662-B66C-4A80-A6EE-90EF69A1F887}"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5B4046A2-D770-43A1-A8B5-DE43E0DECCC9}" type="datetimeFigureOut">
              <a:rPr lang="it-IT"/>
              <a:pPr>
                <a:defRPr/>
              </a:pPr>
              <a:t>19/02/2016</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DB7A4A36-F57D-404F-A6C5-62596FFE71F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Rettangolo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olo verticale 1"/>
          <p:cNvSpPr>
            <a:spLocks noGrp="1"/>
          </p:cNvSpPr>
          <p:nvPr>
            <p:ph type="title" orient="vert"/>
          </p:nvPr>
        </p:nvSpPr>
        <p:spPr>
          <a:xfrm>
            <a:off x="6553200" y="609600"/>
            <a:ext cx="2057400" cy="55165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a:xfrm>
            <a:off x="6553200" y="6248400"/>
            <a:ext cx="2209800" cy="365125"/>
          </a:xfrm>
        </p:spPr>
        <p:txBody>
          <a:bodyPr/>
          <a:lstStyle>
            <a:lvl1pPr>
              <a:defRPr/>
            </a:lvl1pPr>
          </a:lstStyle>
          <a:p>
            <a:pPr>
              <a:defRPr/>
            </a:pPr>
            <a:fld id="{9FCBC9C4-823A-460B-8ACA-F4DECF55E2EC}" type="datetimeFigureOut">
              <a:rPr lang="it-IT"/>
              <a:pPr>
                <a:defRPr/>
              </a:pPr>
              <a:t>19/02/2016</a:t>
            </a:fld>
            <a:endParaRPr lang="it-IT"/>
          </a:p>
        </p:txBody>
      </p:sp>
      <p:sp>
        <p:nvSpPr>
          <p:cNvPr id="8" name="Segnaposto piè di pagina 4"/>
          <p:cNvSpPr>
            <a:spLocks noGrp="1"/>
          </p:cNvSpPr>
          <p:nvPr>
            <p:ph type="ftr" sz="quarter" idx="11"/>
          </p:nvPr>
        </p:nvSpPr>
        <p:spPr>
          <a:xfrm>
            <a:off x="457200" y="6248400"/>
            <a:ext cx="5573713" cy="365125"/>
          </a:xfr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rot="5400000">
            <a:off x="5989638" y="144462"/>
            <a:ext cx="533400" cy="244475"/>
          </a:xfrm>
        </p:spPr>
        <p:txBody>
          <a:bodyPr/>
          <a:lstStyle>
            <a:lvl1pPr>
              <a:defRPr/>
            </a:lvl1pPr>
          </a:lstStyle>
          <a:p>
            <a:pPr>
              <a:defRPr/>
            </a:pPr>
            <a:fld id="{E8BF450A-6D0F-419D-A70F-79157F0D7F86}"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612648" y="1600200"/>
            <a:ext cx="81534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EB492079-282F-4721-9E8E-F7C5BE74A0D1}" type="datetimeFigureOut">
              <a:rPr lang="it-IT"/>
              <a:pPr>
                <a:defRPr/>
              </a:pPr>
              <a:t>19/02/2016</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8D5D30DE-C0A9-471F-AE99-039277B1E67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4"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it-IT" smtClean="0"/>
              <a:t>Fare clic per modificare lo stile del titolo</a:t>
            </a:r>
            <a:endParaRPr lang="en-US"/>
          </a:p>
        </p:txBody>
      </p:sp>
      <p:sp>
        <p:nvSpPr>
          <p:cNvPr id="7" name="Segnaposto data 11"/>
          <p:cNvSpPr>
            <a:spLocks noGrp="1"/>
          </p:cNvSpPr>
          <p:nvPr>
            <p:ph type="dt" sz="half" idx="10"/>
          </p:nvPr>
        </p:nvSpPr>
        <p:spPr/>
        <p:txBody>
          <a:bodyPr/>
          <a:lstStyle>
            <a:lvl1pPr>
              <a:defRPr/>
            </a:lvl1pPr>
          </a:lstStyle>
          <a:p>
            <a:pPr>
              <a:defRPr/>
            </a:pPr>
            <a:fld id="{69703E3E-C1AF-4E46-B88D-6CC630454A05}" type="datetimeFigureOut">
              <a:rPr lang="it-IT"/>
              <a:pPr>
                <a:defRPr/>
              </a:pPr>
              <a:t>19/02/2016</a:t>
            </a:fld>
            <a:endParaRPr lang="it-IT"/>
          </a:p>
        </p:txBody>
      </p:sp>
      <p:sp>
        <p:nvSpPr>
          <p:cNvPr id="8" name="Segnaposto numero diapositiva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C10F812B-0162-48CD-82C1-1606E322A961}" type="slidenum">
              <a:rPr lang="it-IT"/>
              <a:pPr>
                <a:defRPr/>
              </a:pPr>
              <a:t>‹N›</a:t>
            </a:fld>
            <a:endParaRPr lang="it-IT"/>
          </a:p>
        </p:txBody>
      </p:sp>
      <p:sp>
        <p:nvSpPr>
          <p:cNvPr id="9" name="Segnaposto piè di pagina 13"/>
          <p:cNvSpPr>
            <a:spLocks noGrp="1"/>
          </p:cNvSpPr>
          <p:nvPr>
            <p:ph type="ftr" sz="quarter" idx="12"/>
          </p:nvPr>
        </p:nvSpPr>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609600" y="1589567"/>
            <a:ext cx="38862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4844901" y="1589567"/>
            <a:ext cx="38862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7"/>
          <p:cNvSpPr>
            <a:spLocks noGrp="1"/>
          </p:cNvSpPr>
          <p:nvPr>
            <p:ph type="dt" sz="half" idx="10"/>
          </p:nvPr>
        </p:nvSpPr>
        <p:spPr/>
        <p:txBody>
          <a:bodyPr rtlCol="0"/>
          <a:lstStyle>
            <a:lvl1pPr>
              <a:defRPr/>
            </a:lvl1pPr>
          </a:lstStyle>
          <a:p>
            <a:pPr>
              <a:defRPr/>
            </a:pPr>
            <a:fld id="{0E012B3C-1E54-4210-BE26-0CBB008EBEB5}" type="datetimeFigureOut">
              <a:rPr lang="it-IT"/>
              <a:pPr>
                <a:defRPr/>
              </a:pPr>
              <a:t>19/02/2016</a:t>
            </a:fld>
            <a:endParaRPr lang="it-IT"/>
          </a:p>
        </p:txBody>
      </p:sp>
      <p:sp>
        <p:nvSpPr>
          <p:cNvPr id="6" name="Segnaposto numero diapositiva 9"/>
          <p:cNvSpPr>
            <a:spLocks noGrp="1"/>
          </p:cNvSpPr>
          <p:nvPr>
            <p:ph type="sldNum" sz="quarter" idx="11"/>
          </p:nvPr>
        </p:nvSpPr>
        <p:spPr/>
        <p:txBody>
          <a:bodyPr rtlCol="0"/>
          <a:lstStyle>
            <a:lvl1pPr>
              <a:defRPr/>
            </a:lvl1pPr>
          </a:lstStyle>
          <a:p>
            <a:pPr>
              <a:defRPr/>
            </a:pPr>
            <a:fld id="{BE72351D-7708-4F21-8C84-6B77E8639F6B}" type="slidenum">
              <a:rPr lang="it-IT"/>
              <a:pPr>
                <a:defRPr/>
              </a:pPr>
              <a:t>‹N›</a:t>
            </a:fld>
            <a:endParaRPr lang="it-IT"/>
          </a:p>
        </p:txBody>
      </p:sp>
      <p:sp>
        <p:nvSpPr>
          <p:cNvPr id="7" name="Segnaposto piè di pagina 11"/>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lstStyle>
            <a:lvl1pPr>
              <a:defRPr/>
            </a:lvl1pPr>
          </a:lstStyle>
          <a:p>
            <a:r>
              <a:rPr lang="it-IT" smtClean="0"/>
              <a:t>Fare clic per modificare lo stile del titolo</a:t>
            </a:r>
            <a:endParaRPr lang="en-US"/>
          </a:p>
        </p:txBody>
      </p:sp>
      <p:sp>
        <p:nvSpPr>
          <p:cNvPr id="11" name="Segnaposto contenuto 10"/>
          <p:cNvSpPr>
            <a:spLocks noGrp="1"/>
          </p:cNvSpPr>
          <p:nvPr>
            <p:ph sz="quarter" idx="2"/>
          </p:nvPr>
        </p:nvSpPr>
        <p:spPr>
          <a:xfrm>
            <a:off x="609600" y="2438400"/>
            <a:ext cx="3886200" cy="3581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quarter" idx="4"/>
          </p:nvPr>
        </p:nvSpPr>
        <p:spPr>
          <a:xfrm>
            <a:off x="4800600" y="2438400"/>
            <a:ext cx="3886200" cy="3581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it-IT" smtClean="0"/>
              <a:t>Fare clic per modificare stili del testo dello schema</a:t>
            </a:r>
          </a:p>
        </p:txBody>
      </p:sp>
      <p:sp>
        <p:nvSpPr>
          <p:cNvPr id="7" name="Segnaposto data 9"/>
          <p:cNvSpPr>
            <a:spLocks noGrp="1"/>
          </p:cNvSpPr>
          <p:nvPr>
            <p:ph type="dt" sz="half" idx="10"/>
          </p:nvPr>
        </p:nvSpPr>
        <p:spPr/>
        <p:txBody>
          <a:bodyPr rtlCol="0"/>
          <a:lstStyle>
            <a:lvl1pPr>
              <a:defRPr/>
            </a:lvl1pPr>
          </a:lstStyle>
          <a:p>
            <a:pPr>
              <a:defRPr/>
            </a:pPr>
            <a:fld id="{E2F9CB6E-A583-45B0-BF6A-2D0DC55AAAAA}" type="datetimeFigureOut">
              <a:rPr lang="it-IT"/>
              <a:pPr>
                <a:defRPr/>
              </a:pPr>
              <a:t>19/02/2016</a:t>
            </a:fld>
            <a:endParaRPr lang="it-IT"/>
          </a:p>
        </p:txBody>
      </p:sp>
      <p:sp>
        <p:nvSpPr>
          <p:cNvPr id="8" name="Segnaposto numero diapositiva 11"/>
          <p:cNvSpPr>
            <a:spLocks noGrp="1"/>
          </p:cNvSpPr>
          <p:nvPr>
            <p:ph type="sldNum" sz="quarter" idx="11"/>
          </p:nvPr>
        </p:nvSpPr>
        <p:spPr/>
        <p:txBody>
          <a:bodyPr rtlCol="0"/>
          <a:lstStyle>
            <a:lvl1pPr>
              <a:defRPr/>
            </a:lvl1pPr>
          </a:lstStyle>
          <a:p>
            <a:pPr>
              <a:defRPr/>
            </a:pPr>
            <a:fld id="{259CDFC1-E85E-46EC-8337-4CCCF600B378}" type="slidenum">
              <a:rPr lang="it-IT"/>
              <a:pPr>
                <a:defRPr/>
              </a:pPr>
              <a:t>‹N›</a:t>
            </a:fld>
            <a:endParaRPr lang="it-IT"/>
          </a:p>
        </p:txBody>
      </p:sp>
      <p:sp>
        <p:nvSpPr>
          <p:cNvPr id="9" name="Segnaposto piè di pagina 13"/>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fld id="{D5F9D970-7AAB-43BB-8809-6D70B2C9E24D}" type="datetimeFigureOut">
              <a:rPr lang="it-IT"/>
              <a:pPr>
                <a:defRPr/>
              </a:pPr>
              <a:t>19/02/2016</a:t>
            </a:fld>
            <a:endParaRPr lang="it-IT"/>
          </a:p>
        </p:txBody>
      </p:sp>
      <p:sp>
        <p:nvSpPr>
          <p:cNvPr id="4" name="Segnaposto piè di pagina 2"/>
          <p:cNvSpPr>
            <a:spLocks noGrp="1"/>
          </p:cNvSpPr>
          <p:nvPr>
            <p:ph type="ftr" sz="quarter" idx="11"/>
          </p:nvPr>
        </p:nvSpPr>
        <p:spPr/>
        <p:txBody>
          <a:bodyPr/>
          <a:lstStyle>
            <a:lvl1pPr>
              <a:defRPr/>
            </a:lvl1pPr>
          </a:lstStyle>
          <a:p>
            <a:pPr>
              <a:defRPr/>
            </a:pPr>
            <a:endParaRPr lang="it-IT"/>
          </a:p>
        </p:txBody>
      </p:sp>
      <p:sp>
        <p:nvSpPr>
          <p:cNvPr id="5" name="Segnaposto numero diapositiva 22"/>
          <p:cNvSpPr>
            <a:spLocks noGrp="1"/>
          </p:cNvSpPr>
          <p:nvPr>
            <p:ph type="sldNum" sz="quarter" idx="12"/>
          </p:nvPr>
        </p:nvSpPr>
        <p:spPr/>
        <p:txBody>
          <a:bodyPr/>
          <a:lstStyle>
            <a:lvl1pPr>
              <a:defRPr/>
            </a:lvl1pPr>
          </a:lstStyle>
          <a:p>
            <a:pPr>
              <a:defRPr/>
            </a:pPr>
            <a:fld id="{A00637B0-52E5-4862-B8E7-A5BC92EAFA0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0F663AEC-2945-4BE6-91F5-9846A8459B00}" type="datetimeFigureOut">
              <a:rPr lang="it-IT"/>
              <a:pPr>
                <a:defRPr/>
              </a:pPr>
              <a:t>19/02/2016</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9302BBD-8A10-48BF-B444-61B1BE4EDE2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lstStyle>
            <a:lvl1pPr algn="l">
              <a:buNone/>
              <a:defRPr sz="4400" b="0"/>
            </a:lvl1pPr>
          </a:lstStyle>
          <a:p>
            <a:r>
              <a:rPr lang="it-IT" smtClean="0"/>
              <a:t>Fare clic per modificare lo stile del titolo</a:t>
            </a:r>
            <a:endParaRPr lang="en-US"/>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fld id="{8280C1E2-4E41-4563-81BC-BBEABCFC490E}" type="datetimeFigureOut">
              <a:rPr lang="it-IT"/>
              <a:pPr>
                <a:defRPr/>
              </a:pPr>
              <a:t>19/02/2016</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94F231A6-41E0-42DB-98F0-41161652BA0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5" name="Rettangolo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ttangolo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ttangolo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it-IT" smtClean="0"/>
              <a:t>Fare clic per modificare stili del testo dello schema</a:t>
            </a:r>
          </a:p>
        </p:txBody>
      </p:sp>
      <p:sp>
        <p:nvSpPr>
          <p:cNvPr id="2" name="Tito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11"/>
          <p:cNvSpPr>
            <a:spLocks noGrp="1"/>
          </p:cNvSpPr>
          <p:nvPr>
            <p:ph type="dt" sz="half" idx="10"/>
          </p:nvPr>
        </p:nvSpPr>
        <p:spPr>
          <a:xfrm>
            <a:off x="6248400" y="6248400"/>
            <a:ext cx="2667000" cy="365125"/>
          </a:xfrm>
        </p:spPr>
        <p:txBody>
          <a:bodyPr rtlCol="0"/>
          <a:lstStyle>
            <a:lvl1pPr>
              <a:defRPr/>
            </a:lvl1pPr>
          </a:lstStyle>
          <a:p>
            <a:pPr>
              <a:defRPr/>
            </a:pPr>
            <a:fld id="{3D0D0AE6-A8E6-47F0-A6C3-438D3E6DF1F8}" type="datetimeFigureOut">
              <a:rPr lang="it-IT"/>
              <a:pPr>
                <a:defRPr/>
              </a:pPr>
              <a:t>19/02/2016</a:t>
            </a:fld>
            <a:endParaRPr lang="it-IT"/>
          </a:p>
        </p:txBody>
      </p:sp>
      <p:sp>
        <p:nvSpPr>
          <p:cNvPr id="10" name="Segnaposto numero diapositiva 12"/>
          <p:cNvSpPr>
            <a:spLocks noGrp="1"/>
          </p:cNvSpPr>
          <p:nvPr>
            <p:ph type="sldNum" sz="quarter" idx="11"/>
          </p:nvPr>
        </p:nvSpPr>
        <p:spPr>
          <a:xfrm>
            <a:off x="0" y="4667250"/>
            <a:ext cx="1447800" cy="663575"/>
          </a:xfrm>
        </p:spPr>
        <p:txBody>
          <a:bodyPr rtlCol="0"/>
          <a:lstStyle>
            <a:lvl1pPr>
              <a:defRPr sz="2800"/>
            </a:lvl1pPr>
          </a:lstStyle>
          <a:p>
            <a:pPr>
              <a:defRPr/>
            </a:pPr>
            <a:fld id="{B526B199-649E-4E46-8184-D5CC36AC2FD5}" type="slidenum">
              <a:rPr lang="it-IT"/>
              <a:pPr>
                <a:defRPr/>
              </a:pPr>
              <a:t>‹N›</a:t>
            </a:fld>
            <a:endParaRPr lang="it-IT"/>
          </a:p>
        </p:txBody>
      </p:sp>
      <p:sp>
        <p:nvSpPr>
          <p:cNvPr id="11" name="Segnaposto piè di pagina 13"/>
          <p:cNvSpPr>
            <a:spLocks noGrp="1"/>
          </p:cNvSpPr>
          <p:nvPr>
            <p:ph type="ftr" sz="quarter" idx="12"/>
          </p:nvPr>
        </p:nvSpPr>
        <p:spPr>
          <a:xfrm>
            <a:off x="1600200" y="6248400"/>
            <a:ext cx="4572000" cy="365125"/>
          </a:xfrm>
        </p:spPr>
        <p:txBody>
          <a:bodyPr rtlCol="0"/>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Segnaposto testo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EE61F6B9-34D6-4287-A426-9BB3721AF4D2}" type="datetimeFigureOut">
              <a:rPr lang="it-IT"/>
              <a:pPr>
                <a:defRPr/>
              </a:pPr>
              <a:t>19/02/2016</a:t>
            </a:fld>
            <a:endParaRPr lang="it-IT"/>
          </a:p>
        </p:txBody>
      </p:sp>
      <p:sp>
        <p:nvSpPr>
          <p:cNvPr id="3" name="Segnaposto piè di pagina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it-IT"/>
          </a:p>
        </p:txBody>
      </p:sp>
      <p:sp>
        <p:nvSpPr>
          <p:cNvPr id="7" name="Rettango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ttango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ttango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3693826F-5C0E-4E45-BDDC-285817C0323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8" r:id="rId4"/>
    <p:sldLayoutId id="2147483699" r:id="rId5"/>
    <p:sldLayoutId id="2147483694" r:id="rId6"/>
    <p:sldLayoutId id="2147483700" r:id="rId7"/>
    <p:sldLayoutId id="2147483693" r:id="rId8"/>
    <p:sldLayoutId id="2147483701" r:id="rId9"/>
    <p:sldLayoutId id="2147483692" r:id="rId10"/>
    <p:sldLayoutId id="214748370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olo 1"/>
          <p:cNvSpPr>
            <a:spLocks noGrp="1"/>
          </p:cNvSpPr>
          <p:nvPr>
            <p:ph type="title"/>
          </p:nvPr>
        </p:nvSpPr>
        <p:spPr>
          <a:xfrm>
            <a:off x="2411413" y="228600"/>
            <a:ext cx="6264275" cy="990600"/>
          </a:xfrm>
        </p:spPr>
        <p:txBody>
          <a:bodyPr/>
          <a:lstStyle/>
          <a:p>
            <a:pPr algn="ctr" eaLnBrk="1" hangingPunct="1"/>
            <a:r>
              <a:rPr lang="it-IT" sz="2600" b="1" smtClean="0">
                <a:solidFill>
                  <a:srgbClr val="002060"/>
                </a:solidFill>
                <a:latin typeface="Calibri" pitchFamily="34" charset="0"/>
              </a:rPr>
              <a:t>Messa in sicurezza dell’incrocio tra le SSPP n. 23 e 17 in località “</a:t>
            </a:r>
            <a:r>
              <a:rPr lang="it-IT" sz="2600" b="1" i="1" smtClean="0">
                <a:solidFill>
                  <a:srgbClr val="002060"/>
                </a:solidFill>
                <a:latin typeface="Calibri" pitchFamily="34" charset="0"/>
              </a:rPr>
              <a:t>Passeggiata</a:t>
            </a:r>
            <a:r>
              <a:rPr lang="it-IT" sz="2600" b="1" smtClean="0">
                <a:solidFill>
                  <a:srgbClr val="002060"/>
                </a:solidFill>
                <a:latin typeface="Calibri" pitchFamily="34" charset="0"/>
              </a:rPr>
              <a:t>” di Goito</a:t>
            </a:r>
          </a:p>
        </p:txBody>
      </p:sp>
      <p:sp>
        <p:nvSpPr>
          <p:cNvPr id="13315" name="Segnaposto contenuto 2"/>
          <p:cNvSpPr>
            <a:spLocks noGrp="1"/>
          </p:cNvSpPr>
          <p:nvPr>
            <p:ph sz="quarter" idx="1"/>
          </p:nvPr>
        </p:nvSpPr>
        <p:spPr>
          <a:xfrm>
            <a:off x="609600" y="1989138"/>
            <a:ext cx="2667000" cy="4464050"/>
          </a:xfrm>
        </p:spPr>
        <p:txBody>
          <a:bodyPr/>
          <a:lstStyle/>
          <a:p>
            <a:pPr marL="0" indent="0" eaLnBrk="1" hangingPunct="1">
              <a:buFont typeface="Wingdings" pitchFamily="2" charset="2"/>
              <a:buNone/>
            </a:pPr>
            <a:r>
              <a:rPr lang="it-IT" sz="2600" b="1" smtClean="0">
                <a:latin typeface="Calibri" pitchFamily="34" charset="0"/>
              </a:rPr>
              <a:t>L’incrocio interessato dall’intervento è ubicato in centro abitato a Goito, precisamente all’intersezione tra la S.P n° 23 “Castellucchio - Goito” e la S.P n° 17 "Postumia”</a:t>
            </a:r>
            <a:endParaRPr lang="it-IT" sz="2600" smtClean="0">
              <a:latin typeface="Calibri" pitchFamily="34" charset="0"/>
            </a:endParaRPr>
          </a:p>
        </p:txBody>
      </p:sp>
      <p:sp>
        <p:nvSpPr>
          <p:cNvPr id="9" name="Segnaposto contenuto 8"/>
          <p:cNvSpPr>
            <a:spLocks noGrp="1"/>
          </p:cNvSpPr>
          <p:nvPr>
            <p:ph sz="quarter" idx="2"/>
          </p:nvPr>
        </p:nvSpPr>
        <p:spPr>
          <a:xfrm>
            <a:off x="611188" y="1589088"/>
            <a:ext cx="7993062" cy="400050"/>
          </a:xfrm>
        </p:spPr>
        <p:txBody>
          <a:bodyPr>
            <a:normAutofit fontScale="85000" lnSpcReduction="20000"/>
          </a:bodyPr>
          <a:lstStyle/>
          <a:p>
            <a:pPr marL="320040" indent="-320040" algn="ctr" eaLnBrk="1" fontAlgn="auto" hangingPunct="1">
              <a:spcAft>
                <a:spcPts val="0"/>
              </a:spcAft>
              <a:buFont typeface="Wingdings"/>
              <a:buNone/>
              <a:defRPr/>
            </a:pPr>
            <a:r>
              <a:rPr lang="it-IT" b="1" cap="all" dirty="0" smtClean="0">
                <a:latin typeface="Calibri" pitchFamily="34" charset="0"/>
              </a:rPr>
              <a:t>ANALISI DELLO STATO </a:t>
            </a:r>
            <a:r>
              <a:rPr lang="it-IT" b="1" cap="all" dirty="0" err="1" smtClean="0">
                <a:latin typeface="Calibri" pitchFamily="34" charset="0"/>
              </a:rPr>
              <a:t>DI</a:t>
            </a:r>
            <a:r>
              <a:rPr lang="it-IT" b="1" cap="all" dirty="0" smtClean="0">
                <a:latin typeface="Calibri" pitchFamily="34" charset="0"/>
              </a:rPr>
              <a:t> </a:t>
            </a:r>
            <a:r>
              <a:rPr lang="it-IT" b="1" cap="all" dirty="0" err="1" smtClean="0">
                <a:latin typeface="Calibri" pitchFamily="34" charset="0"/>
              </a:rPr>
              <a:t>FATTo</a:t>
            </a:r>
            <a:endParaRPr lang="it-IT" b="1" cap="all" dirty="0" smtClean="0">
              <a:latin typeface="Calibri" pitchFamily="34" charset="0"/>
            </a:endParaRPr>
          </a:p>
        </p:txBody>
      </p:sp>
      <p:pic>
        <p:nvPicPr>
          <p:cNvPr id="13317" name="Picture 2" descr="C:\Users\Antonio Covino\Lavori\Servizio PROGETTAZIONE STRADALE\Rotatorie\Rotatoria di Goito\Provincia_di_Mantova-Stemma.png"/>
          <p:cNvPicPr>
            <a:picLocks noChangeAspect="1" noChangeArrowheads="1"/>
          </p:cNvPicPr>
          <p:nvPr/>
        </p:nvPicPr>
        <p:blipFill>
          <a:blip r:embed="rId2"/>
          <a:srcRect/>
          <a:stretch>
            <a:fillRect/>
          </a:stretch>
        </p:blipFill>
        <p:spPr bwMode="auto">
          <a:xfrm>
            <a:off x="539750" y="260350"/>
            <a:ext cx="704850" cy="952500"/>
          </a:xfrm>
          <a:prstGeom prst="rect">
            <a:avLst/>
          </a:prstGeom>
          <a:noFill/>
          <a:ln w="9525">
            <a:noFill/>
            <a:miter lim="800000"/>
            <a:headEnd/>
            <a:tailEnd/>
          </a:ln>
        </p:spPr>
      </p:pic>
      <p:pic>
        <p:nvPicPr>
          <p:cNvPr id="13318" name="Picture 3" descr="C:\Users\Antonio Covino\Lavori\Servizio PROGETTAZIONE STRADALE\Rotatorie\Rotatoria di Goito\Goito-Stemma.png"/>
          <p:cNvPicPr>
            <a:picLocks noChangeAspect="1" noChangeArrowheads="1"/>
          </p:cNvPicPr>
          <p:nvPr/>
        </p:nvPicPr>
        <p:blipFill>
          <a:blip r:embed="rId3"/>
          <a:srcRect/>
          <a:stretch>
            <a:fillRect/>
          </a:stretch>
        </p:blipFill>
        <p:spPr bwMode="auto">
          <a:xfrm>
            <a:off x="1619250" y="260350"/>
            <a:ext cx="330200" cy="952500"/>
          </a:xfrm>
          <a:prstGeom prst="rect">
            <a:avLst/>
          </a:prstGeom>
          <a:noFill/>
          <a:ln w="9525">
            <a:noFill/>
            <a:miter lim="800000"/>
            <a:headEnd/>
            <a:tailEnd/>
          </a:ln>
        </p:spPr>
      </p:pic>
      <p:pic>
        <p:nvPicPr>
          <p:cNvPr id="13319" name="Picture 2" descr="C:\Users\Antonio Covino\Lavori\Servizio PROGETTAZIONE STRADALE\Rotatorie\Rotatoria di Goito\Base PRESENTAZIONE Rot_Goito\Incrocio.JPG"/>
          <p:cNvPicPr>
            <a:picLocks noChangeAspect="1" noChangeArrowheads="1"/>
          </p:cNvPicPr>
          <p:nvPr/>
        </p:nvPicPr>
        <p:blipFill>
          <a:blip r:embed="rId4"/>
          <a:srcRect l="12376" t="7074" r="22849" b="53560"/>
          <a:stretch>
            <a:fillRect/>
          </a:stretch>
        </p:blipFill>
        <p:spPr bwMode="auto">
          <a:xfrm>
            <a:off x="3563938" y="2060575"/>
            <a:ext cx="511175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contenuto 13"/>
          <p:cNvSpPr>
            <a:spLocks noGrp="1"/>
          </p:cNvSpPr>
          <p:nvPr>
            <p:ph sz="quarter" idx="1"/>
          </p:nvPr>
        </p:nvSpPr>
        <p:spPr>
          <a:xfrm>
            <a:off x="250825" y="1700213"/>
            <a:ext cx="8642350" cy="792162"/>
          </a:xfrm>
        </p:spPr>
        <p:txBody>
          <a:bodyPr/>
          <a:lstStyle/>
          <a:p>
            <a:pPr marL="287338" indent="-287338" algn="just" eaLnBrk="1" hangingPunct="1">
              <a:buClr>
                <a:srgbClr val="002060"/>
              </a:buClr>
              <a:buFont typeface="Wingdings" pitchFamily="2" charset="2"/>
              <a:buChar char="§"/>
            </a:pPr>
            <a:r>
              <a:rPr lang="it-IT" sz="2000" b="1" smtClean="0">
                <a:latin typeface="Calibri" pitchFamily="34" charset="0"/>
              </a:rPr>
              <a:t>riduzione della pericolosità</a:t>
            </a:r>
            <a:r>
              <a:rPr lang="it-IT" sz="2000" smtClean="0">
                <a:latin typeface="Calibri" pitchFamily="34" charset="0"/>
              </a:rPr>
              <a:t> dell’intersezione correlata alla riduzione della velocità di tutte le correnti veicolari in conflitto;</a:t>
            </a:r>
          </a:p>
        </p:txBody>
      </p:sp>
      <p:sp>
        <p:nvSpPr>
          <p:cNvPr id="16" name="Segnaposto contenuto 13"/>
          <p:cNvSpPr>
            <a:spLocks noGrp="1"/>
          </p:cNvSpPr>
          <p:nvPr>
            <p:ph sz="quarter" idx="1"/>
          </p:nvPr>
        </p:nvSpPr>
        <p:spPr>
          <a:xfrm>
            <a:off x="250825" y="2565400"/>
            <a:ext cx="8497888" cy="2865438"/>
          </a:xfrm>
        </p:spPr>
        <p:txBody>
          <a:bodyPr/>
          <a:lstStyle/>
          <a:p>
            <a:pPr marL="287338" indent="-287338" algn="just" eaLnBrk="1" hangingPunct="1">
              <a:buClr>
                <a:srgbClr val="002060"/>
              </a:buClr>
              <a:buFont typeface="Wingdings" pitchFamily="2" charset="2"/>
              <a:buChar char="§"/>
            </a:pPr>
            <a:r>
              <a:rPr lang="it-IT" sz="2000" b="1" smtClean="0">
                <a:latin typeface="Calibri" pitchFamily="34" charset="0"/>
              </a:rPr>
              <a:t>fluidificazione della viabilità</a:t>
            </a:r>
            <a:r>
              <a:rPr lang="it-IT" sz="2000" smtClean="0">
                <a:latin typeface="Calibri" pitchFamily="34" charset="0"/>
              </a:rPr>
              <a:t> in corrispondenza di tutti i rami dell’intersezione, con conseguente miglioramento, in particolare, per quanto concerne il ramo della SP n° 17 proveniente da Gazoldo, che attualmente è interessato dalle code; </a:t>
            </a:r>
            <a:r>
              <a:rPr lang="it-IT" sz="1600" smtClean="0">
                <a:latin typeface="Calibri" pitchFamily="34" charset="0"/>
              </a:rPr>
              <a:t>la fluidificazione del transito dei mezzi pesanti comporterà un significativo </a:t>
            </a:r>
            <a:r>
              <a:rPr lang="it-IT" sz="1600" u="sng" smtClean="0">
                <a:latin typeface="Calibri" pitchFamily="34" charset="0"/>
              </a:rPr>
              <a:t>miglioramento in termini di inquinamento ambientale</a:t>
            </a:r>
            <a:r>
              <a:rPr lang="it-IT" sz="1600" smtClean="0">
                <a:latin typeface="Calibri" pitchFamily="34" charset="0"/>
              </a:rPr>
              <a:t> delle aree circostanti (Si consideri che i mezzi pesanti in coda, arrestandosi completamente più volte per poi ri-accelerare, a causa delle caratteristiche proprie dei motori diesel che non lavorano al regime di funzionamento ottimale, rilasciano una quantità di particolato costituito da idrocarburi incombusti “cancerogeni” significativamente superiore alla quantità emessa durante un transito rallentato ma fluido degli stessi mezzi, quello che avverrà in presenza della futura rotatoria)</a:t>
            </a:r>
            <a:r>
              <a:rPr lang="it-IT" sz="2000" smtClean="0">
                <a:latin typeface="Calibri" pitchFamily="34" charset="0"/>
              </a:rPr>
              <a:t>;</a:t>
            </a:r>
          </a:p>
        </p:txBody>
      </p:sp>
      <p:sp>
        <p:nvSpPr>
          <p:cNvPr id="17" name="Segnaposto contenuto 13"/>
          <p:cNvSpPr>
            <a:spLocks noGrp="1"/>
          </p:cNvSpPr>
          <p:nvPr>
            <p:ph sz="quarter" idx="1"/>
          </p:nvPr>
        </p:nvSpPr>
        <p:spPr>
          <a:xfrm>
            <a:off x="250825" y="5732463"/>
            <a:ext cx="8642350" cy="792162"/>
          </a:xfrm>
        </p:spPr>
        <p:txBody>
          <a:bodyPr/>
          <a:lstStyle/>
          <a:p>
            <a:pPr marL="287338" indent="-287338" algn="just" eaLnBrk="1" hangingPunct="1">
              <a:buClr>
                <a:srgbClr val="002060"/>
              </a:buClr>
              <a:buFont typeface="Wingdings" pitchFamily="2" charset="2"/>
              <a:buChar char="§"/>
            </a:pPr>
            <a:r>
              <a:rPr lang="it-IT" sz="2000" smtClean="0">
                <a:latin typeface="Calibri" pitchFamily="34" charset="0"/>
              </a:rPr>
              <a:t>significativo </a:t>
            </a:r>
            <a:r>
              <a:rPr lang="it-IT" sz="2000" b="1" smtClean="0">
                <a:latin typeface="Calibri" pitchFamily="34" charset="0"/>
              </a:rPr>
              <a:t>aumento della sicurezza dei pedoni</a:t>
            </a:r>
            <a:r>
              <a:rPr lang="it-IT" sz="2000" smtClean="0">
                <a:latin typeface="Calibri" pitchFamily="34" charset="0"/>
              </a:rPr>
              <a:t>, dopo la realizzazione degli </a:t>
            </a:r>
            <a:r>
              <a:rPr lang="it-IT" sz="2000" i="1" smtClean="0">
                <a:latin typeface="Calibri" pitchFamily="34" charset="0"/>
              </a:rPr>
              <a:t>attraversamenti pedonali assistiti da segnaletica verticale luminosa</a:t>
            </a:r>
            <a:r>
              <a:rPr lang="it-IT" sz="2000" smtClean="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contenuto 13"/>
          <p:cNvSpPr>
            <a:spLocks noGrp="1"/>
          </p:cNvSpPr>
          <p:nvPr>
            <p:ph sz="quarter" idx="1"/>
          </p:nvPr>
        </p:nvSpPr>
        <p:spPr>
          <a:xfrm>
            <a:off x="539750" y="1989138"/>
            <a:ext cx="8285163" cy="4679950"/>
          </a:xfrm>
        </p:spPr>
        <p:txBody>
          <a:bodyPr>
            <a:noAutofit/>
          </a:bodyPr>
          <a:lstStyle/>
          <a:p>
            <a:pPr marL="320040" indent="-320040" eaLnBrk="1" fontAlgn="auto" hangingPunct="1">
              <a:spcAft>
                <a:spcPts val="0"/>
              </a:spcAft>
              <a:buFont typeface="Wingdings"/>
              <a:buNone/>
              <a:defRPr/>
            </a:pPr>
            <a:r>
              <a:rPr lang="it-IT" sz="3000" b="1" dirty="0" smtClean="0">
                <a:latin typeface="Calibri" pitchFamily="34" charset="0"/>
              </a:rPr>
              <a:t>In quali casi è ragionevole realizzare una rotatoria?</a:t>
            </a:r>
          </a:p>
          <a:p>
            <a:pPr marL="0" indent="0" algn="just" eaLnBrk="1" fontAlgn="auto" hangingPunct="1">
              <a:spcAft>
                <a:spcPts val="0"/>
              </a:spcAft>
              <a:buFont typeface="Wingdings"/>
              <a:buNone/>
              <a:defRPr/>
            </a:pPr>
            <a:r>
              <a:rPr lang="it-IT" sz="2600" dirty="0" smtClean="0">
                <a:latin typeface="Calibri" pitchFamily="34" charset="0"/>
              </a:rPr>
              <a:t>Dal punto di vista tecnico la rotatoria è una tipologia di intersezione a raso che, se ben progettata in tutti i suoi elementi, consente l’ottenimento di un notevole livello di sicurezza.</a:t>
            </a:r>
          </a:p>
          <a:p>
            <a:pPr marL="0" indent="0" algn="just" eaLnBrk="1" fontAlgn="auto" hangingPunct="1">
              <a:spcAft>
                <a:spcPts val="0"/>
              </a:spcAft>
              <a:buFont typeface="Wingdings"/>
              <a:buNone/>
              <a:defRPr/>
            </a:pPr>
            <a:r>
              <a:rPr lang="it-IT" sz="2700" dirty="0" smtClean="0">
                <a:latin typeface="Calibri" pitchFamily="34" charset="0"/>
              </a:rPr>
              <a:t>Inoltre consente:</a:t>
            </a:r>
          </a:p>
          <a:p>
            <a:pPr marL="320040" indent="-320040" eaLnBrk="1" fontAlgn="auto" hangingPunct="1">
              <a:spcAft>
                <a:spcPts val="0"/>
              </a:spcAft>
              <a:buClr>
                <a:srgbClr val="002060"/>
              </a:buClr>
              <a:buFont typeface="Wingdings" pitchFamily="2" charset="2"/>
              <a:buChar char="ü"/>
              <a:defRPr/>
            </a:pPr>
            <a:r>
              <a:rPr lang="it-IT" sz="2800" i="1" dirty="0" smtClean="0">
                <a:latin typeface="Calibri" pitchFamily="34" charset="0"/>
              </a:rPr>
              <a:t>la riduzione delle velocità operative nella zona d’intersezione</a:t>
            </a:r>
            <a:r>
              <a:rPr lang="it-IT" sz="2800" dirty="0" smtClean="0">
                <a:latin typeface="Calibri" pitchFamily="34" charset="0"/>
              </a:rPr>
              <a:t>;</a:t>
            </a:r>
          </a:p>
          <a:p>
            <a:pPr marL="320040" indent="-320040" eaLnBrk="1" fontAlgn="auto" hangingPunct="1">
              <a:spcAft>
                <a:spcPts val="0"/>
              </a:spcAft>
              <a:buClr>
                <a:srgbClr val="002060"/>
              </a:buClr>
              <a:buFont typeface="Wingdings" pitchFamily="2" charset="2"/>
              <a:buChar char="ü"/>
              <a:defRPr/>
            </a:pPr>
            <a:r>
              <a:rPr lang="it-IT" sz="2800" i="1" dirty="0" smtClean="0">
                <a:latin typeface="Calibri" pitchFamily="34" charset="0"/>
              </a:rPr>
              <a:t>la buona gestione dei flussi veicolari con discreti livelli di servizio</a:t>
            </a:r>
            <a:r>
              <a:rPr lang="it-IT" sz="2800" dirty="0" smtClean="0">
                <a:latin typeface="Calibri" pitchFamily="34" charset="0"/>
              </a:rPr>
              <a:t>.</a:t>
            </a:r>
          </a:p>
        </p:txBody>
      </p:sp>
      <p:sp>
        <p:nvSpPr>
          <p:cNvPr id="7" name="Segnaposto contenuto 8"/>
          <p:cNvSpPr>
            <a:spLocks noGrp="1"/>
          </p:cNvSpPr>
          <p:nvPr>
            <p:ph sz="quarter" idx="2"/>
          </p:nvPr>
        </p:nvSpPr>
        <p:spPr>
          <a:xfrm>
            <a:off x="611188" y="1628775"/>
            <a:ext cx="7993062" cy="360363"/>
          </a:xfrm>
        </p:spPr>
        <p:txBody>
          <a:bodyPr>
            <a:normAutofit fontScale="85000" lnSpcReduction="20000"/>
          </a:bodyPr>
          <a:lstStyle/>
          <a:p>
            <a:pPr marL="320040" indent="-320040" algn="ctr" eaLnBrk="1" fontAlgn="auto" hangingPunct="1">
              <a:spcAft>
                <a:spcPts val="0"/>
              </a:spcAft>
              <a:buFont typeface="Wingdings"/>
              <a:buNone/>
              <a:defRPr/>
            </a:pPr>
            <a:r>
              <a:rPr lang="it-IT" sz="2400" b="1" cap="all" dirty="0" smtClean="0">
                <a:latin typeface="Calibri" pitchFamily="34" charset="0"/>
              </a:rPr>
              <a:t>Note dal Regolamento Regionale sulle intersezioni stradali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contenuto 13"/>
          <p:cNvSpPr>
            <a:spLocks noGrp="1"/>
          </p:cNvSpPr>
          <p:nvPr>
            <p:ph sz="quarter" idx="1"/>
          </p:nvPr>
        </p:nvSpPr>
        <p:spPr>
          <a:xfrm>
            <a:off x="468313" y="1557338"/>
            <a:ext cx="8285162" cy="5040312"/>
          </a:xfrm>
        </p:spPr>
        <p:txBody>
          <a:bodyPr>
            <a:noAutofit/>
          </a:bodyPr>
          <a:lstStyle/>
          <a:p>
            <a:pPr marL="320040" indent="-320040" eaLnBrk="1" fontAlgn="auto" hangingPunct="1">
              <a:spcBef>
                <a:spcPts val="400"/>
              </a:spcBef>
              <a:spcAft>
                <a:spcPts val="0"/>
              </a:spcAft>
              <a:buFont typeface="Wingdings"/>
              <a:buNone/>
              <a:defRPr/>
            </a:pPr>
            <a:r>
              <a:rPr lang="it-IT" sz="1800" b="1" dirty="0" smtClean="0">
                <a:latin typeface="Calibri" pitchFamily="34" charset="0"/>
              </a:rPr>
              <a:t>Quali caratteristiche garantiscono una maggiore sicurezza?</a:t>
            </a:r>
            <a:endParaRPr lang="it-IT" sz="1800" dirty="0" smtClean="0">
              <a:latin typeface="Calibri" pitchFamily="34" charset="0"/>
            </a:endParaRPr>
          </a:p>
          <a:p>
            <a:pPr marL="320040" indent="-320040" eaLnBrk="1" fontAlgn="auto" hangingPunct="1">
              <a:spcBef>
                <a:spcPts val="400"/>
              </a:spcBef>
              <a:spcAft>
                <a:spcPts val="0"/>
              </a:spcAft>
              <a:buFont typeface="Wingdings"/>
              <a:buNone/>
              <a:defRPr/>
            </a:pPr>
            <a:r>
              <a:rPr lang="it-IT" sz="1500" dirty="0" smtClean="0">
                <a:latin typeface="Calibri" pitchFamily="34" charset="0"/>
              </a:rPr>
              <a:t>Alcune attenzioni in fase di progetto possono far aumentare gli standard di sicurezza delle rotatorie.</a:t>
            </a:r>
          </a:p>
          <a:p>
            <a:pPr marL="320040" indent="-320040" eaLnBrk="1" fontAlgn="auto" hangingPunct="1">
              <a:spcBef>
                <a:spcPts val="400"/>
              </a:spcBef>
              <a:spcAft>
                <a:spcPts val="0"/>
              </a:spcAft>
              <a:buFont typeface="Wingdings"/>
              <a:buNone/>
              <a:defRPr/>
            </a:pPr>
            <a:r>
              <a:rPr lang="it-IT" sz="1600" dirty="0" smtClean="0">
                <a:latin typeface="Calibri" pitchFamily="34" charset="0"/>
              </a:rPr>
              <a:t>In particolare occorre garantire:</a:t>
            </a:r>
          </a:p>
          <a:p>
            <a:pPr marL="180000" indent="-180000" eaLnBrk="1" fontAlgn="auto" hangingPunct="1">
              <a:spcBef>
                <a:spcPts val="600"/>
              </a:spcBef>
              <a:spcAft>
                <a:spcPts val="0"/>
              </a:spcAft>
              <a:buClr>
                <a:srgbClr val="002060"/>
              </a:buClr>
              <a:buFont typeface="Wingdings" pitchFamily="2" charset="2"/>
              <a:buChar char="Ø"/>
              <a:defRPr/>
            </a:pPr>
            <a:r>
              <a:rPr lang="it-IT" sz="1700" b="1" dirty="0" smtClean="0">
                <a:latin typeface="Calibri" pitchFamily="34" charset="0"/>
              </a:rPr>
              <a:t>la maggiore semplicità di realizzazione e funzionamento</a:t>
            </a:r>
            <a:r>
              <a:rPr lang="it-IT" sz="1700" dirty="0" smtClean="0">
                <a:latin typeface="Calibri" pitchFamily="34" charset="0"/>
              </a:rPr>
              <a:t>, ovvero:</a:t>
            </a:r>
          </a:p>
          <a:p>
            <a:pPr marL="360000" indent="360000" eaLnBrk="1" fontAlgn="auto" hangingPunct="1">
              <a:spcBef>
                <a:spcPts val="400"/>
              </a:spcBef>
              <a:spcAft>
                <a:spcPts val="0"/>
              </a:spcAft>
              <a:buClr>
                <a:srgbClr val="002060"/>
              </a:buClr>
              <a:buFont typeface="Wingdings" pitchFamily="2" charset="2"/>
              <a:buChar char="ü"/>
              <a:defRPr/>
            </a:pPr>
            <a:r>
              <a:rPr lang="it-IT" sz="1600" dirty="0" smtClean="0">
                <a:latin typeface="Calibri" pitchFamily="34" charset="0"/>
              </a:rPr>
              <a:t>la regolamentazione della circolazione con precedenza all’anello;</a:t>
            </a:r>
          </a:p>
          <a:p>
            <a:pPr marL="360000" indent="360000" eaLnBrk="1" fontAlgn="auto" hangingPunct="1">
              <a:spcBef>
                <a:spcPts val="400"/>
              </a:spcBef>
              <a:spcAft>
                <a:spcPts val="0"/>
              </a:spcAft>
              <a:buClr>
                <a:srgbClr val="002060"/>
              </a:buClr>
              <a:buFont typeface="Wingdings" pitchFamily="2" charset="2"/>
              <a:buChar char="ü"/>
              <a:defRPr/>
            </a:pPr>
            <a:r>
              <a:rPr lang="it-IT" sz="1600" dirty="0" smtClean="0">
                <a:latin typeface="Calibri" pitchFamily="34" charset="0"/>
              </a:rPr>
              <a:t>l’isola centrale di forma circolare;</a:t>
            </a:r>
          </a:p>
          <a:p>
            <a:pPr marL="360000" indent="360000" eaLnBrk="1" fontAlgn="auto" hangingPunct="1">
              <a:spcBef>
                <a:spcPts val="400"/>
              </a:spcBef>
              <a:spcAft>
                <a:spcPts val="0"/>
              </a:spcAft>
              <a:buClr>
                <a:srgbClr val="002060"/>
              </a:buClr>
              <a:buFont typeface="Wingdings" pitchFamily="2" charset="2"/>
              <a:buChar char="ü"/>
              <a:defRPr/>
            </a:pPr>
            <a:r>
              <a:rPr lang="it-IT" sz="1600" dirty="0" smtClean="0">
                <a:latin typeface="Calibri" pitchFamily="34" charset="0"/>
              </a:rPr>
              <a:t>la larghezza regolare della carreggiata anulare;</a:t>
            </a:r>
          </a:p>
          <a:p>
            <a:pPr marL="180000" indent="-180000" eaLnBrk="1" fontAlgn="auto" hangingPunct="1">
              <a:spcBef>
                <a:spcPts val="600"/>
              </a:spcBef>
              <a:spcAft>
                <a:spcPts val="0"/>
              </a:spcAft>
              <a:buClr>
                <a:srgbClr val="002060"/>
              </a:buClr>
              <a:buFont typeface="Wingdings" pitchFamily="2" charset="2"/>
              <a:buChar char="Ø"/>
              <a:defRPr/>
            </a:pPr>
            <a:r>
              <a:rPr lang="it-IT" sz="1700" b="1" dirty="0" smtClean="0">
                <a:latin typeface="Calibri" pitchFamily="34" charset="0"/>
              </a:rPr>
              <a:t>l’assenza di ostacoli rigidi lungo le traiettorie di possibile fuoriuscita dei veicoli</a:t>
            </a:r>
            <a:r>
              <a:rPr lang="it-IT" sz="1700" dirty="0" smtClean="0">
                <a:latin typeface="Calibri" pitchFamily="34" charset="0"/>
              </a:rPr>
              <a:t>, in particolare sull’isola centrale;</a:t>
            </a:r>
          </a:p>
          <a:p>
            <a:pPr marL="180000" indent="-180000" eaLnBrk="1" fontAlgn="auto" hangingPunct="1">
              <a:spcBef>
                <a:spcPts val="600"/>
              </a:spcBef>
              <a:spcAft>
                <a:spcPts val="0"/>
              </a:spcAft>
              <a:buClr>
                <a:srgbClr val="002060"/>
              </a:buClr>
              <a:buFont typeface="Wingdings" pitchFamily="2" charset="2"/>
              <a:buChar char="Ø"/>
              <a:defRPr/>
            </a:pPr>
            <a:r>
              <a:rPr lang="it-IT" sz="1700" b="1" dirty="0" smtClean="0">
                <a:latin typeface="Calibri" pitchFamily="34" charset="0"/>
              </a:rPr>
              <a:t>una buona percezione e leggibilità della rotatoria</a:t>
            </a:r>
            <a:r>
              <a:rPr lang="it-IT" sz="1700" dirty="0" smtClean="0">
                <a:latin typeface="Calibri" pitchFamily="34" charset="0"/>
              </a:rPr>
              <a:t> tramite una corretto disegno degli elementi geometrici, </a:t>
            </a:r>
            <a:r>
              <a:rPr lang="it-IT" sz="1700" i="1" dirty="0" smtClean="0">
                <a:latin typeface="Calibri" pitchFamily="34" charset="0"/>
              </a:rPr>
              <a:t>la presenza di una collinetta sull’isola centrale (previa verifica di visibilità)</a:t>
            </a:r>
            <a:r>
              <a:rPr lang="it-IT" sz="1700" dirty="0" smtClean="0">
                <a:latin typeface="Calibri" pitchFamily="34" charset="0"/>
              </a:rPr>
              <a:t> e un corretto posizionamento della segnaletica verticale;</a:t>
            </a:r>
          </a:p>
          <a:p>
            <a:pPr marL="180000" indent="-180000" eaLnBrk="1" fontAlgn="auto" hangingPunct="1">
              <a:spcBef>
                <a:spcPts val="600"/>
              </a:spcBef>
              <a:spcAft>
                <a:spcPts val="0"/>
              </a:spcAft>
              <a:buClr>
                <a:srgbClr val="002060"/>
              </a:buClr>
              <a:buFont typeface="Wingdings" pitchFamily="2" charset="2"/>
              <a:buChar char="Ø"/>
              <a:defRPr/>
            </a:pPr>
            <a:r>
              <a:rPr lang="it-IT" sz="1700" b="1" dirty="0" smtClean="0">
                <a:latin typeface="Calibri" pitchFamily="34" charset="0"/>
              </a:rPr>
              <a:t>l’utilizzo di traiettorie veicolari ben definite e “obbligate”</a:t>
            </a:r>
            <a:r>
              <a:rPr lang="it-IT" sz="1700" dirty="0" smtClean="0">
                <a:latin typeface="Calibri" pitchFamily="34" charset="0"/>
              </a:rPr>
              <a:t> per evitare velocità operative troppo elevate incompatibili sia con la sicurezza che con l’obbligo di dare precedenza (</a:t>
            </a:r>
            <a:r>
              <a:rPr lang="it-IT" sz="1700" i="1" dirty="0" smtClean="0">
                <a:latin typeface="Calibri" pitchFamily="34" charset="0"/>
              </a:rPr>
              <a:t>è necessaria la verifica di “deflessione”</a:t>
            </a:r>
            <a:r>
              <a:rPr lang="it-IT" sz="1700" dirty="0" smtClean="0">
                <a:latin typeface="Calibri" pitchFamily="34" charset="0"/>
              </a:rPr>
              <a:t>);</a:t>
            </a:r>
          </a:p>
          <a:p>
            <a:pPr marL="180000" indent="-180000" eaLnBrk="1" fontAlgn="auto" hangingPunct="1">
              <a:spcBef>
                <a:spcPts val="600"/>
              </a:spcBef>
              <a:spcAft>
                <a:spcPts val="0"/>
              </a:spcAft>
              <a:buClr>
                <a:srgbClr val="002060"/>
              </a:buClr>
              <a:buFont typeface="Wingdings" pitchFamily="2" charset="2"/>
              <a:buChar char="Ø"/>
              <a:defRPr/>
            </a:pPr>
            <a:r>
              <a:rPr lang="it-IT" sz="1700" b="1" dirty="0" smtClean="0">
                <a:latin typeface="Calibri" pitchFamily="34" charset="0"/>
              </a:rPr>
              <a:t>la continuità dimensionale delle rotatorie</a:t>
            </a:r>
            <a:r>
              <a:rPr lang="it-IT" sz="1700" dirty="0" smtClean="0">
                <a:latin typeface="Calibri" pitchFamily="34" charset="0"/>
              </a:rPr>
              <a:t> lungo un medesimo itinerario.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contenuto 13"/>
          <p:cNvSpPr>
            <a:spLocks noGrp="1"/>
          </p:cNvSpPr>
          <p:nvPr>
            <p:ph sz="quarter" idx="1"/>
          </p:nvPr>
        </p:nvSpPr>
        <p:spPr>
          <a:xfrm>
            <a:off x="468313" y="1557338"/>
            <a:ext cx="8496300" cy="5111750"/>
          </a:xfrm>
        </p:spPr>
        <p:txBody>
          <a:bodyPr/>
          <a:lstStyle/>
          <a:p>
            <a:pPr marL="0" indent="0" algn="just" eaLnBrk="1" hangingPunct="1">
              <a:spcBef>
                <a:spcPct val="0"/>
              </a:spcBef>
              <a:buFont typeface="Wingdings" pitchFamily="2" charset="2"/>
              <a:buNone/>
            </a:pPr>
            <a:r>
              <a:rPr lang="it-IT" sz="3000" smtClean="0">
                <a:latin typeface="Calibri" pitchFamily="34" charset="0"/>
              </a:rPr>
              <a:t>La realizzazione della nuova rotatoria verrà eseguita interamente </a:t>
            </a:r>
            <a:r>
              <a:rPr lang="it-IT" sz="3000" b="1" smtClean="0">
                <a:latin typeface="Calibri" pitchFamily="34" charset="0"/>
              </a:rPr>
              <a:t>sul sedime dell’intersezione esistente</a:t>
            </a:r>
            <a:r>
              <a:rPr lang="it-IT" sz="3000" smtClean="0">
                <a:latin typeface="Calibri" pitchFamily="34" charset="0"/>
              </a:rPr>
              <a:t> e cioè su suolo pubblico, </a:t>
            </a:r>
            <a:r>
              <a:rPr lang="it-IT" sz="3000" u="sng" smtClean="0">
                <a:latin typeface="Calibri" pitchFamily="34" charset="0"/>
              </a:rPr>
              <a:t>senza dover affrontare l’onere delle espropriazioni per pubblica utilità</a:t>
            </a:r>
            <a:r>
              <a:rPr lang="it-IT" sz="3000" smtClean="0">
                <a:latin typeface="Calibri" pitchFamily="34" charset="0"/>
              </a:rPr>
              <a:t>; inoltre, </a:t>
            </a:r>
            <a:r>
              <a:rPr lang="it-IT" sz="3000" b="1" smtClean="0">
                <a:latin typeface="Calibri" pitchFamily="34" charset="0"/>
              </a:rPr>
              <a:t>l’area di intervento non presenta vincoli ambientali</a:t>
            </a:r>
            <a:r>
              <a:rPr lang="it-IT" sz="3000" smtClean="0">
                <a:latin typeface="Calibri" pitchFamily="34" charset="0"/>
              </a:rPr>
              <a:t>.</a:t>
            </a:r>
          </a:p>
          <a:p>
            <a:pPr marL="0" indent="0" algn="just" eaLnBrk="1" hangingPunct="1">
              <a:spcBef>
                <a:spcPct val="0"/>
              </a:spcBef>
              <a:buFont typeface="Wingdings" pitchFamily="2" charset="2"/>
              <a:buNone/>
            </a:pPr>
            <a:endParaRPr lang="it-IT" sz="2000" i="1" smtClean="0">
              <a:latin typeface="Calibri" pitchFamily="34" charset="0"/>
            </a:endParaRPr>
          </a:p>
          <a:p>
            <a:pPr marL="0" indent="0" algn="just" eaLnBrk="1" hangingPunct="1">
              <a:spcBef>
                <a:spcPct val="0"/>
              </a:spcBef>
              <a:buFont typeface="Wingdings" pitchFamily="2" charset="2"/>
              <a:buNone/>
            </a:pPr>
            <a:r>
              <a:rPr lang="it-IT" sz="3000" i="1" smtClean="0">
                <a:latin typeface="Calibri" pitchFamily="34" charset="0"/>
              </a:rPr>
              <a:t>Pertanto, la progettazione della nuova geometria stradale potrà essere realizzata senza particolari impedimenti, adattando il progetto al contesto esistente, costituito dalle recinzioni delle proprietà private</a:t>
            </a:r>
            <a:r>
              <a:rPr lang="it-IT" sz="3000" smtClean="0">
                <a:latin typeface="Calibri"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contenuto 13"/>
          <p:cNvSpPr>
            <a:spLocks noGrp="1"/>
          </p:cNvSpPr>
          <p:nvPr>
            <p:ph sz="quarter" idx="1"/>
          </p:nvPr>
        </p:nvSpPr>
        <p:spPr>
          <a:xfrm>
            <a:off x="539750" y="2060575"/>
            <a:ext cx="8285163" cy="2305050"/>
          </a:xfrm>
        </p:spPr>
        <p:txBody>
          <a:bodyPr/>
          <a:lstStyle/>
          <a:p>
            <a:pPr marL="179388" indent="-287338" eaLnBrk="1" hangingPunct="1">
              <a:buClr>
                <a:srgbClr val="002060"/>
              </a:buClr>
              <a:buFont typeface="Wingdings" pitchFamily="2" charset="2"/>
              <a:buChar char="q"/>
            </a:pPr>
            <a:r>
              <a:rPr lang="it-IT" sz="2400" b="1" smtClean="0">
                <a:latin typeface="Calibri" pitchFamily="34" charset="0"/>
              </a:rPr>
              <a:t>Raggio al ciglio esterno dell’anello di circolazione:      21,00 m;</a:t>
            </a:r>
          </a:p>
          <a:p>
            <a:pPr marL="179388" indent="-287338" eaLnBrk="1" hangingPunct="1">
              <a:buClr>
                <a:srgbClr val="002060"/>
              </a:buClr>
              <a:buFont typeface="Wingdings" pitchFamily="2" charset="2"/>
              <a:buChar char="q"/>
            </a:pPr>
            <a:r>
              <a:rPr lang="it-IT" sz="2400" b="1" smtClean="0">
                <a:latin typeface="Calibri" pitchFamily="34" charset="0"/>
              </a:rPr>
              <a:t>Raggio al cordolo interno:                                                  13,00 m;</a:t>
            </a:r>
          </a:p>
          <a:p>
            <a:pPr marL="179388" indent="-287338" eaLnBrk="1" hangingPunct="1">
              <a:buClr>
                <a:srgbClr val="002060"/>
              </a:buClr>
              <a:buFont typeface="Wingdings" pitchFamily="2" charset="2"/>
              <a:buChar char="q"/>
            </a:pPr>
            <a:r>
              <a:rPr lang="it-IT" sz="2400" b="1" smtClean="0">
                <a:latin typeface="Calibri" pitchFamily="34" charset="0"/>
              </a:rPr>
              <a:t>Larghezza della corsia dell’anello di circolazione:           6,00 m;</a:t>
            </a:r>
          </a:p>
          <a:p>
            <a:pPr marL="179388" indent="-287338" eaLnBrk="1" hangingPunct="1">
              <a:buClr>
                <a:srgbClr val="002060"/>
              </a:buClr>
              <a:buFont typeface="Wingdings" pitchFamily="2" charset="2"/>
              <a:buChar char="q"/>
            </a:pPr>
            <a:r>
              <a:rPr lang="it-IT" sz="2400" b="1" smtClean="0">
                <a:latin typeface="Calibri" pitchFamily="34" charset="0"/>
              </a:rPr>
              <a:t>Larghezza corsie in entrata:                                                  3,50 m;</a:t>
            </a:r>
          </a:p>
          <a:p>
            <a:pPr marL="179388" indent="-287338" eaLnBrk="1" hangingPunct="1">
              <a:buClr>
                <a:srgbClr val="002060"/>
              </a:buClr>
              <a:buFont typeface="Wingdings" pitchFamily="2" charset="2"/>
              <a:buChar char="q"/>
            </a:pPr>
            <a:r>
              <a:rPr lang="it-IT" sz="2400" b="1" smtClean="0">
                <a:latin typeface="Calibri" pitchFamily="34" charset="0"/>
              </a:rPr>
              <a:t>Larghezza corsie in uscita:				           4,50 m.</a:t>
            </a:r>
            <a:endParaRPr lang="it-IT" smtClean="0">
              <a:latin typeface="Calibri" pitchFamily="34" charset="0"/>
            </a:endParaRPr>
          </a:p>
        </p:txBody>
      </p:sp>
      <p:sp>
        <p:nvSpPr>
          <p:cNvPr id="26626" name="Segnaposto contenuto 13"/>
          <p:cNvSpPr>
            <a:spLocks noGrp="1"/>
          </p:cNvSpPr>
          <p:nvPr>
            <p:ph sz="quarter" idx="1"/>
          </p:nvPr>
        </p:nvSpPr>
        <p:spPr>
          <a:xfrm>
            <a:off x="395288" y="4581525"/>
            <a:ext cx="8280400" cy="2016125"/>
          </a:xfrm>
        </p:spPr>
        <p:txBody>
          <a:bodyPr/>
          <a:lstStyle/>
          <a:p>
            <a:pPr marL="0" indent="0" algn="just" eaLnBrk="1" hangingPunct="1">
              <a:buFont typeface="Wingdings" pitchFamily="2" charset="2"/>
              <a:buNone/>
            </a:pPr>
            <a:r>
              <a:rPr lang="it-IT" sz="2400" i="1" smtClean="0">
                <a:latin typeface="Calibri" pitchFamily="34" charset="0"/>
              </a:rPr>
              <a:t>Le aiuole spartitraffico saranno delimitate da cordoli in calcestruzzo e internamente pavimentate, mentre l’isola centrale prevede la realizzazione di un bacino di accumulo dell’acqua piovana dovuti ad eventi intensi al fine di consentirne lo smaltimento per infiltrazione  in tempi più lunghi.</a:t>
            </a:r>
          </a:p>
          <a:p>
            <a:pPr marL="0" indent="0" algn="just" eaLnBrk="1" hangingPunct="1">
              <a:buFont typeface="Wingdings" pitchFamily="2" charset="2"/>
              <a:buNone/>
            </a:pPr>
            <a:endParaRPr lang="it-IT" sz="2400" i="1" smtClean="0">
              <a:latin typeface="Calibri" pitchFamily="34" charset="0"/>
            </a:endParaRPr>
          </a:p>
        </p:txBody>
      </p:sp>
      <p:sp>
        <p:nvSpPr>
          <p:cNvPr id="7" name="Segnaposto contenuto 8"/>
          <p:cNvSpPr>
            <a:spLocks noGrp="1"/>
          </p:cNvSpPr>
          <p:nvPr>
            <p:ph sz="quarter" idx="2"/>
          </p:nvPr>
        </p:nvSpPr>
        <p:spPr>
          <a:xfrm>
            <a:off x="611188" y="1589088"/>
            <a:ext cx="7993062" cy="471487"/>
          </a:xfrm>
        </p:spPr>
        <p:txBody>
          <a:bodyPr>
            <a:noAutofit/>
          </a:bodyPr>
          <a:lstStyle/>
          <a:p>
            <a:pPr marL="320040" indent="-320040" algn="ctr" eaLnBrk="1" fontAlgn="auto" hangingPunct="1">
              <a:spcAft>
                <a:spcPts val="0"/>
              </a:spcAft>
              <a:buFont typeface="Wingdings"/>
              <a:buNone/>
              <a:defRPr/>
            </a:pPr>
            <a:r>
              <a:rPr lang="it-IT" sz="2400" b="1" cap="all" dirty="0" smtClean="0">
                <a:latin typeface="Calibri" pitchFamily="34" charset="0"/>
              </a:rPr>
              <a:t>caratteristiche geometriche della Rotatoria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contenuto 13"/>
          <p:cNvSpPr>
            <a:spLocks noGrp="1"/>
          </p:cNvSpPr>
          <p:nvPr>
            <p:ph sz="quarter" idx="1"/>
          </p:nvPr>
        </p:nvSpPr>
        <p:spPr>
          <a:xfrm>
            <a:off x="539750" y="1989138"/>
            <a:ext cx="8285163" cy="503237"/>
          </a:xfrm>
        </p:spPr>
        <p:txBody>
          <a:bodyPr/>
          <a:lstStyle/>
          <a:p>
            <a:pPr eaLnBrk="1" hangingPunct="1">
              <a:buFont typeface="Wingdings" pitchFamily="2" charset="2"/>
              <a:buNone/>
            </a:pPr>
            <a:r>
              <a:rPr lang="it-IT" sz="2400" b="1" smtClean="0">
                <a:latin typeface="Calibri" pitchFamily="34" charset="0"/>
              </a:rPr>
              <a:t>Questo attraversamento sarà realizzato per un duplice scopo:</a:t>
            </a:r>
            <a:endParaRPr lang="it-IT" sz="2800" smtClean="0">
              <a:latin typeface="Calibri" pitchFamily="34" charset="0"/>
            </a:endParaRPr>
          </a:p>
        </p:txBody>
      </p:sp>
      <p:sp>
        <p:nvSpPr>
          <p:cNvPr id="7" name="Segnaposto contenuto 8"/>
          <p:cNvSpPr>
            <a:spLocks noGrp="1"/>
          </p:cNvSpPr>
          <p:nvPr>
            <p:ph sz="quarter" idx="2"/>
          </p:nvPr>
        </p:nvSpPr>
        <p:spPr>
          <a:xfrm>
            <a:off x="468313" y="1628775"/>
            <a:ext cx="8207375" cy="360363"/>
          </a:xfrm>
        </p:spPr>
        <p:txBody>
          <a:bodyPr>
            <a:noAutofit/>
          </a:bodyPr>
          <a:lstStyle/>
          <a:p>
            <a:pPr marL="320040" indent="-320040" algn="ctr" eaLnBrk="1" fontAlgn="auto" hangingPunct="1">
              <a:spcAft>
                <a:spcPts val="0"/>
              </a:spcAft>
              <a:buFont typeface="Wingdings"/>
              <a:buNone/>
              <a:defRPr/>
            </a:pPr>
            <a:r>
              <a:rPr lang="it-IT" sz="1600" b="1" cap="all" dirty="0" smtClean="0">
                <a:latin typeface="Calibri" pitchFamily="34" charset="0"/>
              </a:rPr>
              <a:t>Attraversamento della S.P. n° 23 prima dell’incrocio provenendo da </a:t>
            </a:r>
            <a:r>
              <a:rPr lang="it-IT" sz="1600" b="1" cap="all" dirty="0" err="1" smtClean="0">
                <a:latin typeface="Calibri" pitchFamily="34" charset="0"/>
              </a:rPr>
              <a:t>Rivalta</a:t>
            </a:r>
            <a:r>
              <a:rPr lang="it-IT" sz="1600" b="1" cap="all" dirty="0" smtClean="0">
                <a:latin typeface="Calibri" pitchFamily="34" charset="0"/>
              </a:rPr>
              <a:t> s/M</a:t>
            </a:r>
          </a:p>
        </p:txBody>
      </p:sp>
      <p:sp>
        <p:nvSpPr>
          <p:cNvPr id="27651" name="Segnaposto contenuto 13"/>
          <p:cNvSpPr txBox="1">
            <a:spLocks/>
          </p:cNvSpPr>
          <p:nvPr/>
        </p:nvSpPr>
        <p:spPr bwMode="auto">
          <a:xfrm>
            <a:off x="611188" y="2420938"/>
            <a:ext cx="8064500" cy="1800225"/>
          </a:xfrm>
          <a:prstGeom prst="rect">
            <a:avLst/>
          </a:prstGeom>
          <a:noFill/>
          <a:ln w="9525">
            <a:noFill/>
            <a:miter lim="800000"/>
            <a:headEnd/>
            <a:tailEnd/>
          </a:ln>
        </p:spPr>
        <p:txBody>
          <a:bodyPr/>
          <a:lstStyle/>
          <a:p>
            <a:pPr marL="319088" indent="-319088" algn="just">
              <a:spcBef>
                <a:spcPts val="700"/>
              </a:spcBef>
              <a:buClr>
                <a:srgbClr val="002060"/>
              </a:buClr>
              <a:buSzPct val="60000"/>
              <a:buFont typeface="Wingdings" pitchFamily="2" charset="2"/>
              <a:buChar char="ü"/>
            </a:pPr>
            <a:r>
              <a:rPr lang="it-IT" sz="2800" i="1">
                <a:latin typeface="Calibri" pitchFamily="34" charset="0"/>
              </a:rPr>
              <a:t>mettere in sicurezza gli utenti pedonali che, attraversando la strada, dalla periferia dell’agglomerato urbano vanno verso il centro, e viceversa</a:t>
            </a:r>
            <a:r>
              <a:rPr lang="it-IT" sz="2800">
                <a:latin typeface="Calibri" pitchFamily="34" charset="0"/>
              </a:rPr>
              <a:t>;</a:t>
            </a:r>
          </a:p>
        </p:txBody>
      </p:sp>
      <p:sp>
        <p:nvSpPr>
          <p:cNvPr id="27652" name="Segnaposto contenuto 13"/>
          <p:cNvSpPr txBox="1">
            <a:spLocks/>
          </p:cNvSpPr>
          <p:nvPr/>
        </p:nvSpPr>
        <p:spPr bwMode="auto">
          <a:xfrm>
            <a:off x="611188" y="4292600"/>
            <a:ext cx="8137525" cy="2305050"/>
          </a:xfrm>
          <a:prstGeom prst="rect">
            <a:avLst/>
          </a:prstGeom>
          <a:noFill/>
          <a:ln w="9525">
            <a:noFill/>
            <a:miter lim="800000"/>
            <a:headEnd/>
            <a:tailEnd/>
          </a:ln>
        </p:spPr>
        <p:txBody>
          <a:bodyPr/>
          <a:lstStyle/>
          <a:p>
            <a:pPr marL="319088" indent="-319088" algn="just">
              <a:spcBef>
                <a:spcPts val="700"/>
              </a:spcBef>
              <a:buClr>
                <a:srgbClr val="002060"/>
              </a:buClr>
              <a:buSzPct val="60000"/>
              <a:buFont typeface="Wingdings" pitchFamily="2" charset="2"/>
              <a:buChar char="ü"/>
            </a:pPr>
            <a:r>
              <a:rPr lang="it-IT" sz="2800" i="1">
                <a:latin typeface="Calibri" pitchFamily="34" charset="0"/>
              </a:rPr>
              <a:t>condizionare il comportamento dei pedoni, mediante il posizionamento di transenne metalliche sulla banchina del lato sinistro della S.P. n° 23, per far sì che essi attraversino la strada solo in corrispondenza del nuovo attraversamento pedonale</a:t>
            </a:r>
            <a:r>
              <a:rPr lang="it-IT" sz="2800">
                <a:latin typeface="Calibri"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Antonio Covino\Lavori\Servizio PROGETTAZIONE STRADALE\Rotatorie\Rotatoria di Goito\Base PRESENTAZIONE Rot_Goito\Attr_1.jpg"/>
          <p:cNvPicPr>
            <a:picLocks noGrp="1" noChangeAspect="1" noChangeArrowheads="1"/>
          </p:cNvPicPr>
          <p:nvPr>
            <p:ph idx="1"/>
          </p:nvPr>
        </p:nvPicPr>
        <p:blipFill>
          <a:blip r:embed="rId2"/>
          <a:srcRect l="9521" t="12798" r="17139" b="41425"/>
          <a:stretch>
            <a:fillRect/>
          </a:stretch>
        </p:blipFill>
        <p:spPr>
          <a:xfrm>
            <a:off x="250825" y="1700213"/>
            <a:ext cx="5546725" cy="4894262"/>
          </a:xfrm>
        </p:spPr>
      </p:pic>
      <p:pic>
        <p:nvPicPr>
          <p:cNvPr id="28674" name="Picture 3" descr="C:\Users\Antonio Covino\Lavori\Servizio PROGETTAZIONE STRADALE\Rotatorie\Rotatoria di Goito\Base PRESENTAZIONE Rot_Goito\Transenne.jpg"/>
          <p:cNvPicPr>
            <a:picLocks noChangeAspect="1" noChangeArrowheads="1"/>
          </p:cNvPicPr>
          <p:nvPr/>
        </p:nvPicPr>
        <p:blipFill>
          <a:blip r:embed="rId3"/>
          <a:srcRect l="34276" t="11115" r="34276" b="73756"/>
          <a:stretch>
            <a:fillRect/>
          </a:stretch>
        </p:blipFill>
        <p:spPr bwMode="auto">
          <a:xfrm>
            <a:off x="5867400" y="3068638"/>
            <a:ext cx="2735263" cy="186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contenuto 13"/>
          <p:cNvSpPr>
            <a:spLocks noGrp="1"/>
          </p:cNvSpPr>
          <p:nvPr>
            <p:ph sz="quarter" idx="1"/>
          </p:nvPr>
        </p:nvSpPr>
        <p:spPr>
          <a:xfrm>
            <a:off x="539750" y="1989138"/>
            <a:ext cx="8285163" cy="2303462"/>
          </a:xfrm>
        </p:spPr>
        <p:txBody>
          <a:bodyPr/>
          <a:lstStyle/>
          <a:p>
            <a:pPr marL="0" indent="0" algn="just" eaLnBrk="1" hangingPunct="1">
              <a:buFont typeface="Wingdings" pitchFamily="2" charset="2"/>
              <a:buNone/>
            </a:pPr>
            <a:r>
              <a:rPr lang="it-IT" sz="2400" i="1" smtClean="0">
                <a:latin typeface="Calibri" pitchFamily="34" charset="0"/>
              </a:rPr>
              <a:t>L’attraversamento in esame sarà realizzato per mettere in sicurezza gli utenti della strada, che dall’area del Cimitero accedono mediante una “</a:t>
            </a:r>
            <a:r>
              <a:rPr lang="it-IT" sz="2400" smtClean="0">
                <a:latin typeface="Calibri" pitchFamily="34" charset="0"/>
              </a:rPr>
              <a:t>rampa abusiva</a:t>
            </a:r>
            <a:r>
              <a:rPr lang="it-IT" sz="2400" i="1" smtClean="0">
                <a:latin typeface="Calibri" pitchFamily="34" charset="0"/>
              </a:rPr>
              <a:t>” al lato destro della carreggiata stradale della S.P. n° 23 e viceversa, attraversando la strada in curva e quindi con scarsa visibilità, sia da parte loro, sia da parte dei mezzi che transitano sulla strada:</a:t>
            </a:r>
          </a:p>
        </p:txBody>
      </p:sp>
      <p:sp>
        <p:nvSpPr>
          <p:cNvPr id="7" name="Segnaposto contenuto 8"/>
          <p:cNvSpPr>
            <a:spLocks noGrp="1"/>
          </p:cNvSpPr>
          <p:nvPr>
            <p:ph sz="quarter" idx="2"/>
          </p:nvPr>
        </p:nvSpPr>
        <p:spPr>
          <a:xfrm>
            <a:off x="611188" y="1628775"/>
            <a:ext cx="7993062" cy="360363"/>
          </a:xfrm>
        </p:spPr>
        <p:txBody>
          <a:bodyPr>
            <a:noAutofit/>
          </a:bodyPr>
          <a:lstStyle/>
          <a:p>
            <a:pPr marL="320040" indent="-320040" algn="ctr" eaLnBrk="1" fontAlgn="auto" hangingPunct="1">
              <a:spcAft>
                <a:spcPts val="0"/>
              </a:spcAft>
              <a:buFont typeface="Wingdings"/>
              <a:buNone/>
              <a:defRPr/>
            </a:pPr>
            <a:r>
              <a:rPr lang="it-IT" sz="1700" b="1" cap="all" dirty="0" smtClean="0">
                <a:latin typeface="Calibri" pitchFamily="34" charset="0"/>
              </a:rPr>
              <a:t>Attraversamento della S.P. n° 23 dopo l’incrocio in direzione Guidizzolo</a:t>
            </a:r>
          </a:p>
        </p:txBody>
      </p:sp>
      <p:pic>
        <p:nvPicPr>
          <p:cNvPr id="29699" name="Picture 2" descr="Foto0255"/>
          <p:cNvPicPr preferRelativeResize="0">
            <a:picLocks noChangeAspect="1" noChangeArrowheads="1"/>
          </p:cNvPicPr>
          <p:nvPr/>
        </p:nvPicPr>
        <p:blipFill>
          <a:blip r:embed="rId2"/>
          <a:srcRect l="9227" b="15379"/>
          <a:stretch>
            <a:fillRect/>
          </a:stretch>
        </p:blipFill>
        <p:spPr bwMode="auto">
          <a:xfrm>
            <a:off x="585788" y="4292600"/>
            <a:ext cx="3830637" cy="2382838"/>
          </a:xfrm>
          <a:prstGeom prst="rect">
            <a:avLst/>
          </a:prstGeom>
          <a:noFill/>
          <a:ln w="9525">
            <a:noFill/>
            <a:miter lim="800000"/>
            <a:headEnd/>
            <a:tailEnd/>
          </a:ln>
        </p:spPr>
      </p:pic>
      <p:pic>
        <p:nvPicPr>
          <p:cNvPr id="29700" name="Picture 3" descr="Foto0256"/>
          <p:cNvPicPr preferRelativeResize="0">
            <a:picLocks noChangeAspect="1" noChangeArrowheads="1"/>
          </p:cNvPicPr>
          <p:nvPr/>
        </p:nvPicPr>
        <p:blipFill>
          <a:blip r:embed="rId3"/>
          <a:srcRect l="2307" t="15379"/>
          <a:stretch>
            <a:fillRect/>
          </a:stretch>
        </p:blipFill>
        <p:spPr bwMode="auto">
          <a:xfrm>
            <a:off x="4713288" y="4292600"/>
            <a:ext cx="4122737" cy="238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contenuto 13"/>
          <p:cNvSpPr>
            <a:spLocks noGrp="1"/>
          </p:cNvSpPr>
          <p:nvPr>
            <p:ph sz="quarter" idx="1"/>
          </p:nvPr>
        </p:nvSpPr>
        <p:spPr>
          <a:xfrm>
            <a:off x="468313" y="1628775"/>
            <a:ext cx="8285162" cy="433388"/>
          </a:xfrm>
        </p:spPr>
        <p:txBody>
          <a:bodyPr/>
          <a:lstStyle/>
          <a:p>
            <a:pPr algn="ctr" eaLnBrk="1" hangingPunct="1">
              <a:buFont typeface="Wingdings" pitchFamily="2" charset="2"/>
              <a:buNone/>
            </a:pPr>
            <a:r>
              <a:rPr lang="it-IT" sz="2400" b="1" smtClean="0">
                <a:latin typeface="Calibri" pitchFamily="34" charset="0"/>
              </a:rPr>
              <a:t>PREVISIONE DELLA SPESA</a:t>
            </a:r>
            <a:endParaRPr lang="it-IT" sz="2000" i="1" smtClean="0">
              <a:latin typeface="Calibri" pitchFamily="34" charset="0"/>
            </a:endParaRPr>
          </a:p>
        </p:txBody>
      </p:sp>
      <p:sp>
        <p:nvSpPr>
          <p:cNvPr id="30722" name="Segnaposto contenuto 13"/>
          <p:cNvSpPr>
            <a:spLocks/>
          </p:cNvSpPr>
          <p:nvPr/>
        </p:nvSpPr>
        <p:spPr bwMode="auto">
          <a:xfrm>
            <a:off x="468313" y="2133600"/>
            <a:ext cx="8285162" cy="1511300"/>
          </a:xfrm>
          <a:prstGeom prst="rect">
            <a:avLst/>
          </a:prstGeom>
          <a:noFill/>
          <a:ln w="9525">
            <a:noFill/>
            <a:miter lim="800000"/>
            <a:headEnd/>
            <a:tailEnd/>
          </a:ln>
        </p:spPr>
        <p:txBody>
          <a:bodyPr/>
          <a:lstStyle/>
          <a:p>
            <a:pPr>
              <a:spcBef>
                <a:spcPts val="700"/>
              </a:spcBef>
              <a:buClr>
                <a:schemeClr val="accent2"/>
              </a:buClr>
              <a:buSzPct val="60000"/>
              <a:buFont typeface="Wingdings" pitchFamily="2" charset="2"/>
              <a:buNone/>
            </a:pPr>
            <a:r>
              <a:rPr lang="it-IT" sz="2200">
                <a:latin typeface="Calibri" pitchFamily="34" charset="0"/>
              </a:rPr>
              <a:t>L’importo complessivo per l’esecuzione delle lavorazioni ammonta a </a:t>
            </a:r>
            <a:r>
              <a:rPr lang="it-IT" sz="2200" b="1" i="1">
                <a:latin typeface="Calibri" pitchFamily="34" charset="0"/>
              </a:rPr>
              <a:t>341.000,00 Euro</a:t>
            </a:r>
            <a:r>
              <a:rPr lang="it-IT" sz="2200">
                <a:latin typeface="Calibri" pitchFamily="34" charset="0"/>
              </a:rPr>
              <a:t>, compresi gli </a:t>
            </a:r>
            <a:r>
              <a:rPr lang="it-IT" sz="2200" i="1">
                <a:latin typeface="Calibri" pitchFamily="34" charset="0"/>
              </a:rPr>
              <a:t>Oneri della Sicurezza</a:t>
            </a:r>
            <a:r>
              <a:rPr lang="it-IT" sz="2200">
                <a:latin typeface="Calibri" pitchFamily="34" charset="0"/>
              </a:rPr>
              <a:t>, non ribassabili;</a:t>
            </a:r>
          </a:p>
          <a:p>
            <a:pPr>
              <a:spcBef>
                <a:spcPts val="700"/>
              </a:spcBef>
              <a:buClr>
                <a:schemeClr val="accent2"/>
              </a:buClr>
              <a:buSzPct val="60000"/>
              <a:buFont typeface="Wingdings" pitchFamily="2" charset="2"/>
              <a:buNone/>
            </a:pPr>
            <a:r>
              <a:rPr lang="it-IT" sz="2200">
                <a:latin typeface="Calibri" pitchFamily="34" charset="0"/>
              </a:rPr>
              <a:t>sono da aggiungere le </a:t>
            </a:r>
            <a:r>
              <a:rPr lang="it-IT" sz="2200" i="1">
                <a:latin typeface="Calibri" pitchFamily="34" charset="0"/>
              </a:rPr>
              <a:t>Somme a disposizione della Stazione Appaltante</a:t>
            </a:r>
            <a:r>
              <a:rPr lang="it-IT" sz="2200">
                <a:latin typeface="Calibri" pitchFamily="34" charset="0"/>
              </a:rPr>
              <a:t> (tra cui l’</a:t>
            </a:r>
            <a:r>
              <a:rPr lang="it-IT" sz="2200" b="1">
                <a:latin typeface="Calibri" pitchFamily="34" charset="0"/>
              </a:rPr>
              <a:t>IVA</a:t>
            </a:r>
            <a:r>
              <a:rPr lang="it-IT" sz="2200">
                <a:latin typeface="Calibri" pitchFamily="34" charset="0"/>
              </a:rPr>
              <a:t>…), sicché si giunge ad un </a:t>
            </a:r>
            <a:r>
              <a:rPr lang="it-IT" sz="2200" b="1" u="sng">
                <a:latin typeface="Calibri" pitchFamily="34" charset="0"/>
              </a:rPr>
              <a:t>costo complessivo</a:t>
            </a:r>
            <a:r>
              <a:rPr lang="it-IT" sz="2200">
                <a:latin typeface="Calibri" pitchFamily="34" charset="0"/>
              </a:rPr>
              <a:t> di:</a:t>
            </a:r>
          </a:p>
        </p:txBody>
      </p:sp>
      <p:sp>
        <p:nvSpPr>
          <p:cNvPr id="30723" name="Segnaposto contenuto 13"/>
          <p:cNvSpPr>
            <a:spLocks/>
          </p:cNvSpPr>
          <p:nvPr/>
        </p:nvSpPr>
        <p:spPr bwMode="auto">
          <a:xfrm>
            <a:off x="611188" y="3860800"/>
            <a:ext cx="8064500" cy="576263"/>
          </a:xfrm>
          <a:prstGeom prst="rect">
            <a:avLst/>
          </a:prstGeom>
          <a:noFill/>
          <a:ln w="9525">
            <a:noFill/>
            <a:miter lim="800000"/>
            <a:headEnd/>
            <a:tailEnd/>
          </a:ln>
        </p:spPr>
        <p:txBody>
          <a:bodyPr/>
          <a:lstStyle/>
          <a:p>
            <a:pPr algn="ctr">
              <a:spcBef>
                <a:spcPts val="700"/>
              </a:spcBef>
              <a:buClr>
                <a:schemeClr val="accent2"/>
              </a:buClr>
              <a:buSzPct val="60000"/>
              <a:buFont typeface="Wingdings" pitchFamily="2" charset="2"/>
              <a:buNone/>
            </a:pPr>
            <a:r>
              <a:rPr lang="it-IT" sz="3400" b="1">
                <a:latin typeface="Calibri" pitchFamily="34" charset="0"/>
              </a:rPr>
              <a:t>450.000,00 Euro</a:t>
            </a:r>
          </a:p>
        </p:txBody>
      </p:sp>
      <p:sp>
        <p:nvSpPr>
          <p:cNvPr id="30724" name="Segnaposto contenuto 13"/>
          <p:cNvSpPr>
            <a:spLocks/>
          </p:cNvSpPr>
          <p:nvPr/>
        </p:nvSpPr>
        <p:spPr bwMode="auto">
          <a:xfrm>
            <a:off x="539750" y="4652963"/>
            <a:ext cx="8285163" cy="1511300"/>
          </a:xfrm>
          <a:prstGeom prst="rect">
            <a:avLst/>
          </a:prstGeom>
          <a:noFill/>
          <a:ln w="9525">
            <a:noFill/>
            <a:miter lim="800000"/>
            <a:headEnd/>
            <a:tailEnd/>
          </a:ln>
        </p:spPr>
        <p:txBody>
          <a:bodyPr/>
          <a:lstStyle/>
          <a:p>
            <a:pPr>
              <a:spcBef>
                <a:spcPts val="700"/>
              </a:spcBef>
              <a:buClr>
                <a:schemeClr val="accent2"/>
              </a:buClr>
              <a:buSzPct val="60000"/>
              <a:buFont typeface="Wingdings" pitchFamily="2" charset="2"/>
              <a:buNone/>
            </a:pPr>
            <a:r>
              <a:rPr lang="it-IT" sz="2200" b="1" i="1" u="sng">
                <a:latin typeface="Calibri" pitchFamily="34" charset="0"/>
              </a:rPr>
              <a:t>Finanziamento</a:t>
            </a:r>
            <a:r>
              <a:rPr lang="it-IT" sz="2200">
                <a:latin typeface="Calibri" pitchFamily="34" charset="0"/>
              </a:rPr>
              <a:t>:</a:t>
            </a:r>
          </a:p>
          <a:p>
            <a:pPr>
              <a:spcBef>
                <a:spcPts val="700"/>
              </a:spcBef>
              <a:buClr>
                <a:srgbClr val="000099"/>
              </a:buClr>
              <a:buSzPct val="60000"/>
              <a:buFontTx/>
              <a:buChar char="•"/>
            </a:pPr>
            <a:r>
              <a:rPr lang="it-IT" sz="2000">
                <a:latin typeface="Calibri" pitchFamily="34" charset="0"/>
              </a:rPr>
              <a:t>disponibilità economica accantonata dal </a:t>
            </a:r>
            <a:r>
              <a:rPr lang="it-IT" sz="2000" b="1" i="1">
                <a:latin typeface="Calibri" pitchFamily="34" charset="0"/>
              </a:rPr>
              <a:t>Comune di Goito</a:t>
            </a:r>
            <a:r>
              <a:rPr lang="it-IT" sz="2000">
                <a:latin typeface="Calibri" pitchFamily="34" charset="0"/>
              </a:rPr>
              <a:t> = </a:t>
            </a:r>
            <a:r>
              <a:rPr lang="it-IT" sz="2000" b="1">
                <a:latin typeface="Calibri" pitchFamily="34" charset="0"/>
              </a:rPr>
              <a:t>200.000</a:t>
            </a:r>
            <a:r>
              <a:rPr lang="it-IT" sz="2000">
                <a:latin typeface="Calibri" pitchFamily="34" charset="0"/>
              </a:rPr>
              <a:t> euro;</a:t>
            </a:r>
            <a:endParaRPr lang="it-IT" sz="2000" i="1">
              <a:latin typeface="Calibri" pitchFamily="34" charset="0"/>
            </a:endParaRPr>
          </a:p>
          <a:p>
            <a:pPr>
              <a:spcBef>
                <a:spcPts val="700"/>
              </a:spcBef>
              <a:buClr>
                <a:srgbClr val="000099"/>
              </a:buClr>
              <a:buSzPct val="60000"/>
              <a:buFontTx/>
              <a:buChar char="•"/>
            </a:pPr>
            <a:r>
              <a:rPr lang="it-IT" sz="2000">
                <a:latin typeface="Calibri" pitchFamily="34" charset="0"/>
              </a:rPr>
              <a:t>disponibilità della </a:t>
            </a:r>
            <a:r>
              <a:rPr lang="it-IT" sz="2000" b="1" i="1">
                <a:latin typeface="Calibri" pitchFamily="34" charset="0"/>
              </a:rPr>
              <a:t>Provincia di Mantova</a:t>
            </a:r>
            <a:r>
              <a:rPr lang="it-IT" sz="2000">
                <a:latin typeface="Calibri" pitchFamily="34" charset="0"/>
              </a:rPr>
              <a:t> = </a:t>
            </a:r>
            <a:r>
              <a:rPr lang="it-IT" sz="2000" b="1">
                <a:latin typeface="Calibri" pitchFamily="34" charset="0"/>
              </a:rPr>
              <a:t>250.000</a:t>
            </a:r>
            <a:r>
              <a:rPr lang="it-IT" sz="2000">
                <a:latin typeface="Calibri" pitchFamily="34" charset="0"/>
              </a:rPr>
              <a:t> euro.</a:t>
            </a:r>
            <a:endParaRPr lang="it-IT" sz="22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contenuto 13"/>
          <p:cNvSpPr>
            <a:spLocks noGrp="1"/>
          </p:cNvSpPr>
          <p:nvPr>
            <p:ph sz="quarter" idx="4294967295"/>
          </p:nvPr>
        </p:nvSpPr>
        <p:spPr>
          <a:xfrm>
            <a:off x="468313" y="1916113"/>
            <a:ext cx="8285162" cy="4537075"/>
          </a:xfrm>
        </p:spPr>
        <p:txBody>
          <a:bodyPr/>
          <a:lstStyle/>
          <a:p>
            <a:pPr algn="ctr" eaLnBrk="1" hangingPunct="1">
              <a:buFont typeface="Wingdings" pitchFamily="2" charset="2"/>
              <a:buNone/>
            </a:pPr>
            <a:r>
              <a:rPr lang="it-IT" sz="2800" b="1" smtClean="0">
                <a:latin typeface="Calibri" pitchFamily="34" charset="0"/>
              </a:rPr>
              <a:t> TEMPI PREVISTI PER LA REALIZZAZIONE DEI LAVORI</a:t>
            </a:r>
          </a:p>
          <a:p>
            <a:pPr algn="ctr" eaLnBrk="1" hangingPunct="1">
              <a:buFont typeface="Wingdings" pitchFamily="2" charset="2"/>
              <a:buNone/>
            </a:pPr>
            <a:endParaRPr lang="it-IT" sz="2400" b="1" smtClean="0">
              <a:latin typeface="Calibri" pitchFamily="34" charset="0"/>
            </a:endParaRPr>
          </a:p>
          <a:p>
            <a:pPr algn="ctr" eaLnBrk="1" hangingPunct="1">
              <a:buFont typeface="Wingdings" pitchFamily="2" charset="2"/>
              <a:buNone/>
            </a:pPr>
            <a:r>
              <a:rPr lang="it-IT" sz="4000" b="1" smtClean="0">
                <a:latin typeface="Calibri" pitchFamily="34" charset="0"/>
              </a:rPr>
              <a:t>6 mesi</a:t>
            </a:r>
          </a:p>
          <a:p>
            <a:pPr algn="ctr" eaLnBrk="1" hangingPunct="1">
              <a:buFont typeface="Wingdings" pitchFamily="2" charset="2"/>
              <a:buNone/>
            </a:pPr>
            <a:r>
              <a:rPr lang="it-IT" sz="2000" i="1" smtClean="0">
                <a:latin typeface="Calibri" pitchFamily="34" charset="0"/>
              </a:rPr>
              <a:t>a partire dalla “</a:t>
            </a:r>
            <a:r>
              <a:rPr lang="it-IT" sz="2000" smtClean="0">
                <a:latin typeface="Calibri" pitchFamily="34" charset="0"/>
              </a:rPr>
              <a:t>consegna dei lavori</a:t>
            </a:r>
            <a:r>
              <a:rPr lang="it-IT" sz="2000" i="1" smtClean="0">
                <a:latin typeface="Calibri" pitchFamily="34" charset="0"/>
              </a:rPr>
              <a:t>” alla ditta aggiudicataria degli stessi.</a:t>
            </a:r>
          </a:p>
          <a:p>
            <a:pPr eaLnBrk="1" hangingPunct="1">
              <a:buFont typeface="Wingdings" pitchFamily="2" charset="2"/>
              <a:buNone/>
            </a:pPr>
            <a:endParaRPr lang="it-IT" sz="2000" i="1" smtClean="0">
              <a:latin typeface="Calibri" pitchFamily="34" charset="0"/>
            </a:endParaRPr>
          </a:p>
          <a:p>
            <a:pPr eaLnBrk="1" hangingPunct="1">
              <a:buFont typeface="Wingdings" pitchFamily="2" charset="2"/>
              <a:buNone/>
            </a:pPr>
            <a:endParaRPr lang="it-IT" sz="2000" i="1" smtClean="0">
              <a:latin typeface="Calibri" pitchFamily="34" charset="0"/>
            </a:endParaRPr>
          </a:p>
          <a:p>
            <a:pPr eaLnBrk="1" hangingPunct="1">
              <a:buFont typeface="Wingdings" pitchFamily="2" charset="2"/>
              <a:buNone/>
            </a:pPr>
            <a:endParaRPr lang="it-IT" sz="2000" i="1" smtClean="0">
              <a:latin typeface="Calibri" pitchFamily="34" charset="0"/>
            </a:endParaRPr>
          </a:p>
          <a:p>
            <a:pPr eaLnBrk="1" hangingPunct="1">
              <a:buFont typeface="Wingdings" pitchFamily="2" charset="2"/>
              <a:buNone/>
            </a:pPr>
            <a:endParaRPr lang="it-IT" sz="2000" i="1"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egnaposto contenuto 8"/>
          <p:cNvSpPr>
            <a:spLocks noGrp="1"/>
          </p:cNvSpPr>
          <p:nvPr>
            <p:ph sz="quarter" idx="2"/>
          </p:nvPr>
        </p:nvSpPr>
        <p:spPr>
          <a:xfrm>
            <a:off x="611188" y="1589088"/>
            <a:ext cx="7993062" cy="400050"/>
          </a:xfrm>
        </p:spPr>
        <p:txBody>
          <a:bodyPr>
            <a:normAutofit fontScale="85000" lnSpcReduction="20000"/>
          </a:bodyPr>
          <a:lstStyle/>
          <a:p>
            <a:pPr marL="320040" indent="-320040" algn="ctr" eaLnBrk="1" fontAlgn="auto" hangingPunct="1">
              <a:spcAft>
                <a:spcPts val="0"/>
              </a:spcAft>
              <a:buFont typeface="Wingdings"/>
              <a:buNone/>
              <a:defRPr/>
            </a:pPr>
            <a:r>
              <a:rPr lang="it-IT" b="1" cap="all" dirty="0" smtClean="0">
                <a:latin typeface="Calibri" pitchFamily="34" charset="0"/>
              </a:rPr>
              <a:t>Report fotografico all’attualità</a:t>
            </a:r>
          </a:p>
        </p:txBody>
      </p:sp>
      <p:sp>
        <p:nvSpPr>
          <p:cNvPr id="14339" name="Segnaposto contenuto 2"/>
          <p:cNvSpPr txBox="1">
            <a:spLocks/>
          </p:cNvSpPr>
          <p:nvPr/>
        </p:nvSpPr>
        <p:spPr bwMode="auto">
          <a:xfrm>
            <a:off x="5076825" y="4005263"/>
            <a:ext cx="3959225" cy="287337"/>
          </a:xfrm>
          <a:prstGeom prst="rect">
            <a:avLst/>
          </a:prstGeom>
          <a:noFill/>
          <a:ln w="9525">
            <a:noFill/>
            <a:miter lim="800000"/>
            <a:headEnd/>
            <a:tailEnd/>
          </a:ln>
        </p:spPr>
        <p:txBody>
          <a:bodyPr/>
          <a:lstStyle/>
          <a:p>
            <a:pPr marL="319088" indent="-319088" algn="ctr">
              <a:spcBef>
                <a:spcPts val="700"/>
              </a:spcBef>
              <a:buClr>
                <a:schemeClr val="accent2"/>
              </a:buClr>
              <a:buSzPct val="60000"/>
              <a:buFont typeface="Wingdings" pitchFamily="2" charset="2"/>
              <a:buNone/>
            </a:pPr>
            <a:r>
              <a:rPr lang="it-IT" sz="1200" i="1">
                <a:latin typeface="Calibri" pitchFamily="34" charset="0"/>
              </a:rPr>
              <a:t>Vista incrocio dalla S.P. n° 23 da Guidizzolo verso Rivalta s/M</a:t>
            </a:r>
            <a:endParaRPr lang="it-IT" sz="1200">
              <a:latin typeface="Calibri" pitchFamily="34" charset="0"/>
            </a:endParaRPr>
          </a:p>
        </p:txBody>
      </p:sp>
      <p:sp>
        <p:nvSpPr>
          <p:cNvPr id="14340" name="Segnaposto contenuto 2"/>
          <p:cNvSpPr>
            <a:spLocks noGrp="1"/>
          </p:cNvSpPr>
          <p:nvPr>
            <p:ph sz="quarter" idx="1"/>
          </p:nvPr>
        </p:nvSpPr>
        <p:spPr>
          <a:xfrm>
            <a:off x="250825" y="4005263"/>
            <a:ext cx="4033838" cy="360362"/>
          </a:xfrm>
        </p:spPr>
        <p:txBody>
          <a:bodyPr/>
          <a:lstStyle/>
          <a:p>
            <a:pPr algn="ctr" eaLnBrk="1" hangingPunct="1">
              <a:buFont typeface="Wingdings" pitchFamily="2" charset="2"/>
              <a:buNone/>
            </a:pPr>
            <a:r>
              <a:rPr lang="it-IT" sz="1200" i="1" smtClean="0">
                <a:latin typeface="Calibri" pitchFamily="34" charset="0"/>
              </a:rPr>
              <a:t>Vista incrocio dalla S.P. n° 23 da Rivalta s/M verso Guidizzolo</a:t>
            </a:r>
            <a:endParaRPr lang="it-IT" sz="1200" smtClean="0">
              <a:latin typeface="Calibri" pitchFamily="34" charset="0"/>
            </a:endParaRPr>
          </a:p>
        </p:txBody>
      </p:sp>
      <p:sp>
        <p:nvSpPr>
          <p:cNvPr id="14341" name="Segnaposto contenuto 2"/>
          <p:cNvSpPr txBox="1">
            <a:spLocks/>
          </p:cNvSpPr>
          <p:nvPr/>
        </p:nvSpPr>
        <p:spPr bwMode="auto">
          <a:xfrm>
            <a:off x="323850" y="6497638"/>
            <a:ext cx="4032250" cy="360362"/>
          </a:xfrm>
          <a:prstGeom prst="rect">
            <a:avLst/>
          </a:prstGeom>
          <a:noFill/>
          <a:ln w="9525">
            <a:noFill/>
            <a:miter lim="800000"/>
            <a:headEnd/>
            <a:tailEnd/>
          </a:ln>
        </p:spPr>
        <p:txBody>
          <a:bodyPr/>
          <a:lstStyle/>
          <a:p>
            <a:pPr marL="319088" indent="-319088" algn="ctr">
              <a:spcBef>
                <a:spcPts val="700"/>
              </a:spcBef>
              <a:buClr>
                <a:schemeClr val="accent2"/>
              </a:buClr>
              <a:buSzPct val="60000"/>
            </a:pPr>
            <a:r>
              <a:rPr lang="it-IT" sz="1200" i="1">
                <a:latin typeface="Calibri" pitchFamily="34" charset="0"/>
              </a:rPr>
              <a:t>Vista incrocio dalla S.P. n° 23 da Rivalta s/M verso Guidizzolo</a:t>
            </a:r>
          </a:p>
        </p:txBody>
      </p:sp>
      <p:sp>
        <p:nvSpPr>
          <p:cNvPr id="14342" name="Segnaposto contenuto 2"/>
          <p:cNvSpPr txBox="1">
            <a:spLocks/>
          </p:cNvSpPr>
          <p:nvPr/>
        </p:nvSpPr>
        <p:spPr bwMode="auto">
          <a:xfrm>
            <a:off x="5183188" y="6497638"/>
            <a:ext cx="3960812" cy="287337"/>
          </a:xfrm>
          <a:prstGeom prst="rect">
            <a:avLst/>
          </a:prstGeom>
          <a:noFill/>
          <a:ln w="9525">
            <a:noFill/>
            <a:miter lim="800000"/>
            <a:headEnd/>
            <a:tailEnd/>
          </a:ln>
        </p:spPr>
        <p:txBody>
          <a:bodyPr/>
          <a:lstStyle/>
          <a:p>
            <a:pPr marL="319088" indent="-319088" algn="ctr">
              <a:spcBef>
                <a:spcPts val="700"/>
              </a:spcBef>
              <a:buClr>
                <a:schemeClr val="accent2"/>
              </a:buClr>
              <a:buSzPct val="60000"/>
              <a:buFont typeface="Wingdings" pitchFamily="2" charset="2"/>
              <a:buNone/>
            </a:pPr>
            <a:r>
              <a:rPr lang="it-IT" sz="1200" i="1">
                <a:latin typeface="Calibri" pitchFamily="34" charset="0"/>
              </a:rPr>
              <a:t>Vista incrocio dalla S.P. n° 23 da Guidizzolo verso Rivalta s/M</a:t>
            </a:r>
            <a:endParaRPr lang="it-IT" sz="1200">
              <a:latin typeface="Calibri" pitchFamily="34" charset="0"/>
            </a:endParaRPr>
          </a:p>
        </p:txBody>
      </p:sp>
      <p:pic>
        <p:nvPicPr>
          <p:cNvPr id="14343" name="Picture 3" descr="C:\Users\Antonio Covino\Lavori\Servizio PROGETTAZIONE STRADALE\Rotatorie\Rotatoria di Goito\Base PRESENTAZIONE Rot_Goito\07 - S.P. 23  Rivalta S.M. Guidizzolo.JPG"/>
          <p:cNvPicPr>
            <a:picLocks noChangeAspect="1" noChangeArrowheads="1"/>
          </p:cNvPicPr>
          <p:nvPr/>
        </p:nvPicPr>
        <p:blipFill>
          <a:blip r:embed="rId2"/>
          <a:srcRect/>
          <a:stretch>
            <a:fillRect/>
          </a:stretch>
        </p:blipFill>
        <p:spPr bwMode="auto">
          <a:xfrm>
            <a:off x="755650" y="1916113"/>
            <a:ext cx="2957513" cy="2098675"/>
          </a:xfrm>
          <a:prstGeom prst="rect">
            <a:avLst/>
          </a:prstGeom>
          <a:noFill/>
          <a:ln w="9525">
            <a:noFill/>
            <a:miter lim="800000"/>
            <a:headEnd/>
            <a:tailEnd/>
          </a:ln>
        </p:spPr>
      </p:pic>
      <p:pic>
        <p:nvPicPr>
          <p:cNvPr id="14344" name="Picture 8" descr="C:\Users\Antonio Covino\Lavori\Servizio PROGETTAZIONE STRADALE\Rotatorie\Rotatoria di Goito\Base PRESENTAZIONE Rot_Goito\12 - S.P. 23  Guidizzolo Rivalta S.M..JPG"/>
          <p:cNvPicPr>
            <a:picLocks noChangeAspect="1" noChangeArrowheads="1"/>
          </p:cNvPicPr>
          <p:nvPr/>
        </p:nvPicPr>
        <p:blipFill>
          <a:blip r:embed="rId3"/>
          <a:srcRect/>
          <a:stretch>
            <a:fillRect/>
          </a:stretch>
        </p:blipFill>
        <p:spPr bwMode="auto">
          <a:xfrm>
            <a:off x="5795963" y="1916113"/>
            <a:ext cx="2946400" cy="2087562"/>
          </a:xfrm>
          <a:prstGeom prst="rect">
            <a:avLst/>
          </a:prstGeom>
          <a:noFill/>
          <a:ln w="9525">
            <a:noFill/>
            <a:miter lim="800000"/>
            <a:headEnd/>
            <a:tailEnd/>
          </a:ln>
        </p:spPr>
      </p:pic>
      <p:pic>
        <p:nvPicPr>
          <p:cNvPr id="14345" name="Picture 13" descr="11 - S"/>
          <p:cNvPicPr>
            <a:picLocks noChangeAspect="1" noChangeArrowheads="1"/>
          </p:cNvPicPr>
          <p:nvPr/>
        </p:nvPicPr>
        <p:blipFill>
          <a:blip r:embed="rId4"/>
          <a:srcRect/>
          <a:stretch>
            <a:fillRect/>
          </a:stretch>
        </p:blipFill>
        <p:spPr bwMode="auto">
          <a:xfrm>
            <a:off x="755650" y="4292600"/>
            <a:ext cx="2986088" cy="2236788"/>
          </a:xfrm>
          <a:prstGeom prst="rect">
            <a:avLst/>
          </a:prstGeom>
          <a:noFill/>
          <a:ln w="9525">
            <a:noFill/>
            <a:miter lim="800000"/>
            <a:headEnd/>
            <a:tailEnd/>
          </a:ln>
        </p:spPr>
      </p:pic>
      <p:pic>
        <p:nvPicPr>
          <p:cNvPr id="14346" name="Picture 12" descr="Copia di DSCN0651"/>
          <p:cNvPicPr preferRelativeResize="0">
            <a:picLocks noChangeArrowheads="1"/>
          </p:cNvPicPr>
          <p:nvPr/>
        </p:nvPicPr>
        <p:blipFill>
          <a:blip r:embed="rId5"/>
          <a:srcRect/>
          <a:stretch>
            <a:fillRect/>
          </a:stretch>
        </p:blipFill>
        <p:spPr bwMode="auto">
          <a:xfrm>
            <a:off x="5724525" y="4292600"/>
            <a:ext cx="3025775" cy="222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contenuto 2"/>
          <p:cNvSpPr txBox="1">
            <a:spLocks/>
          </p:cNvSpPr>
          <p:nvPr/>
        </p:nvSpPr>
        <p:spPr bwMode="auto">
          <a:xfrm>
            <a:off x="5292725" y="3860800"/>
            <a:ext cx="3743325" cy="288925"/>
          </a:xfrm>
          <a:prstGeom prst="rect">
            <a:avLst/>
          </a:prstGeom>
          <a:noFill/>
          <a:ln w="9525">
            <a:noFill/>
            <a:miter lim="800000"/>
            <a:headEnd/>
            <a:tailEnd/>
          </a:ln>
        </p:spPr>
        <p:txBody>
          <a:bodyPr/>
          <a:lstStyle/>
          <a:p>
            <a:pPr marL="319088" indent="-319088" algn="ctr">
              <a:spcBef>
                <a:spcPts val="700"/>
              </a:spcBef>
              <a:buClr>
                <a:schemeClr val="accent2"/>
              </a:buClr>
              <a:buSzPct val="60000"/>
            </a:pPr>
            <a:r>
              <a:rPr lang="it-IT" sz="1200" i="1">
                <a:latin typeface="Calibri" pitchFamily="34" charset="0"/>
              </a:rPr>
              <a:t>Vista incrocio dalla S.P. n° 17 da Goito verso Gazzoldo d/I</a:t>
            </a:r>
            <a:endParaRPr lang="it-IT" sz="1200">
              <a:latin typeface="Calibri" pitchFamily="34" charset="0"/>
            </a:endParaRPr>
          </a:p>
        </p:txBody>
      </p:sp>
      <p:sp>
        <p:nvSpPr>
          <p:cNvPr id="15362" name="Segnaposto contenuto 2"/>
          <p:cNvSpPr txBox="1">
            <a:spLocks/>
          </p:cNvSpPr>
          <p:nvPr/>
        </p:nvSpPr>
        <p:spPr bwMode="auto">
          <a:xfrm>
            <a:off x="5183188" y="6497638"/>
            <a:ext cx="3960812" cy="287337"/>
          </a:xfrm>
          <a:prstGeom prst="rect">
            <a:avLst/>
          </a:prstGeom>
          <a:noFill/>
          <a:ln w="9525">
            <a:noFill/>
            <a:miter lim="800000"/>
            <a:headEnd/>
            <a:tailEnd/>
          </a:ln>
        </p:spPr>
        <p:txBody>
          <a:bodyPr/>
          <a:lstStyle/>
          <a:p>
            <a:pPr marL="319088" indent="-319088" algn="ctr">
              <a:spcBef>
                <a:spcPts val="700"/>
              </a:spcBef>
              <a:buClr>
                <a:schemeClr val="accent2"/>
              </a:buClr>
              <a:buSzPct val="60000"/>
            </a:pPr>
            <a:r>
              <a:rPr lang="it-IT" sz="1200" i="1">
                <a:latin typeface="Calibri" pitchFamily="34" charset="0"/>
              </a:rPr>
              <a:t>Vista incrocio dalla S.P. n° 17 da Gazzoldo d/I verso Goito</a:t>
            </a:r>
          </a:p>
        </p:txBody>
      </p:sp>
      <p:sp>
        <p:nvSpPr>
          <p:cNvPr id="15363" name="Segnaposto contenuto 13"/>
          <p:cNvSpPr>
            <a:spLocks noGrp="1"/>
          </p:cNvSpPr>
          <p:nvPr>
            <p:ph sz="quarter" idx="1"/>
          </p:nvPr>
        </p:nvSpPr>
        <p:spPr>
          <a:xfrm>
            <a:off x="609600" y="1844675"/>
            <a:ext cx="4538663" cy="4316413"/>
          </a:xfrm>
        </p:spPr>
        <p:txBody>
          <a:bodyPr/>
          <a:lstStyle/>
          <a:p>
            <a:pPr marL="0" indent="0" eaLnBrk="1" hangingPunct="1">
              <a:buFont typeface="Wingdings" pitchFamily="2" charset="2"/>
              <a:buNone/>
            </a:pPr>
            <a:r>
              <a:rPr lang="it-IT" sz="3100" smtClean="0">
                <a:latin typeface="Calibri" pitchFamily="34" charset="0"/>
              </a:rPr>
              <a:t>Attualmente l’incrocio è classificabile come un </a:t>
            </a:r>
            <a:r>
              <a:rPr lang="it-IT" sz="3100" b="1" smtClean="0">
                <a:latin typeface="Calibri" pitchFamily="34" charset="0"/>
              </a:rPr>
              <a:t>incrocio a raso</a:t>
            </a:r>
            <a:r>
              <a:rPr lang="it-IT" sz="3100" smtClean="0">
                <a:latin typeface="Calibri" pitchFamily="34" charset="0"/>
              </a:rPr>
              <a:t>, </a:t>
            </a:r>
            <a:r>
              <a:rPr lang="it-IT" sz="3100" b="1" i="1" smtClean="0">
                <a:latin typeface="Calibri" pitchFamily="34" charset="0"/>
              </a:rPr>
              <a:t>canalizzato</a:t>
            </a:r>
            <a:r>
              <a:rPr lang="it-IT" sz="3100" smtClean="0">
                <a:latin typeface="Calibri" pitchFamily="34" charset="0"/>
              </a:rPr>
              <a:t> a </a:t>
            </a:r>
            <a:r>
              <a:rPr lang="it-IT" sz="3100" b="1" smtClean="0">
                <a:latin typeface="Calibri" pitchFamily="34" charset="0"/>
              </a:rPr>
              <a:t>quattro bracci</a:t>
            </a:r>
            <a:r>
              <a:rPr lang="it-IT" sz="3100" smtClean="0">
                <a:latin typeface="Calibri" pitchFamily="34" charset="0"/>
              </a:rPr>
              <a:t> ed è disciplinato con </a:t>
            </a:r>
            <a:r>
              <a:rPr lang="it-IT" sz="3100" u="sng" smtClean="0">
                <a:latin typeface="Calibri" pitchFamily="34" charset="0"/>
              </a:rPr>
              <a:t>precedenza per i veicoli che percorrono la S.P. n° 23</a:t>
            </a:r>
            <a:r>
              <a:rPr lang="it-IT" sz="3100" smtClean="0">
                <a:latin typeface="Calibri" pitchFamily="34" charset="0"/>
              </a:rPr>
              <a:t> “Castellucchio – Goito”</a:t>
            </a:r>
          </a:p>
        </p:txBody>
      </p:sp>
      <p:pic>
        <p:nvPicPr>
          <p:cNvPr id="15364" name="Picture 2" descr="13 - S"/>
          <p:cNvPicPr>
            <a:picLocks noChangeAspect="1" noChangeArrowheads="1"/>
          </p:cNvPicPr>
          <p:nvPr/>
        </p:nvPicPr>
        <p:blipFill>
          <a:blip r:embed="rId2"/>
          <a:srcRect b="7237"/>
          <a:stretch>
            <a:fillRect/>
          </a:stretch>
        </p:blipFill>
        <p:spPr bwMode="auto">
          <a:xfrm>
            <a:off x="5724525" y="1700213"/>
            <a:ext cx="3024188" cy="2101850"/>
          </a:xfrm>
          <a:prstGeom prst="rect">
            <a:avLst/>
          </a:prstGeom>
          <a:noFill/>
          <a:ln w="9525">
            <a:noFill/>
            <a:miter lim="800000"/>
            <a:headEnd/>
            <a:tailEnd/>
          </a:ln>
        </p:spPr>
      </p:pic>
      <p:pic>
        <p:nvPicPr>
          <p:cNvPr id="15365" name="Picture 3" descr="13 -S"/>
          <p:cNvPicPr>
            <a:picLocks noChangeAspect="1" noChangeArrowheads="1"/>
          </p:cNvPicPr>
          <p:nvPr/>
        </p:nvPicPr>
        <p:blipFill>
          <a:blip r:embed="rId3"/>
          <a:srcRect/>
          <a:stretch>
            <a:fillRect/>
          </a:stretch>
        </p:blipFill>
        <p:spPr bwMode="auto">
          <a:xfrm>
            <a:off x="5724525" y="4149725"/>
            <a:ext cx="3074988"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contenuto 13"/>
          <p:cNvSpPr>
            <a:spLocks noGrp="1"/>
          </p:cNvSpPr>
          <p:nvPr>
            <p:ph sz="quarter" idx="1"/>
          </p:nvPr>
        </p:nvSpPr>
        <p:spPr>
          <a:xfrm>
            <a:off x="395288" y="1628775"/>
            <a:ext cx="8497887" cy="2305050"/>
          </a:xfrm>
        </p:spPr>
        <p:txBody>
          <a:bodyPr/>
          <a:lstStyle/>
          <a:p>
            <a:pPr marL="0" indent="0" algn="just" eaLnBrk="1" hangingPunct="1">
              <a:buFont typeface="Wingdings" pitchFamily="2" charset="2"/>
              <a:buNone/>
            </a:pPr>
            <a:r>
              <a:rPr lang="it-IT" smtClean="0">
                <a:latin typeface="Calibri" pitchFamily="34" charset="0"/>
              </a:rPr>
              <a:t>Trattandosi di una intersezione in centro abitato, essa risulta essere “</a:t>
            </a:r>
            <a:r>
              <a:rPr lang="it-IT" i="1" smtClean="0">
                <a:latin typeface="Calibri" pitchFamily="34" charset="0"/>
              </a:rPr>
              <a:t>alquanto pericolosa</a:t>
            </a:r>
            <a:r>
              <a:rPr lang="it-IT" smtClean="0">
                <a:latin typeface="Calibri" pitchFamily="34" charset="0"/>
              </a:rPr>
              <a:t>”, tenuto conto che i veicoli che la percorrono vi si approcciano con velocità ben superiori a quelle consentite dei 50 km/h, </a:t>
            </a:r>
            <a:r>
              <a:rPr lang="it-IT" i="1" smtClean="0">
                <a:latin typeface="Calibri" pitchFamily="34" charset="0"/>
              </a:rPr>
              <a:t>ancorché si trovino in centro abitato</a:t>
            </a:r>
            <a:r>
              <a:rPr lang="it-IT" smtClean="0">
                <a:latin typeface="Calibri" pitchFamily="34" charset="0"/>
              </a:rPr>
              <a:t>;</a:t>
            </a:r>
            <a:endParaRPr lang="it-IT" sz="2800" smtClean="0">
              <a:latin typeface="Calibri" pitchFamily="34" charset="0"/>
            </a:endParaRPr>
          </a:p>
        </p:txBody>
      </p:sp>
      <p:sp>
        <p:nvSpPr>
          <p:cNvPr id="16386" name="Segnaposto contenuto 13"/>
          <p:cNvSpPr>
            <a:spLocks noGrp="1"/>
          </p:cNvSpPr>
          <p:nvPr>
            <p:ph sz="quarter" idx="1"/>
          </p:nvPr>
        </p:nvSpPr>
        <p:spPr>
          <a:xfrm>
            <a:off x="395288" y="4005263"/>
            <a:ext cx="8497887" cy="2592387"/>
          </a:xfrm>
        </p:spPr>
        <p:txBody>
          <a:bodyPr/>
          <a:lstStyle/>
          <a:p>
            <a:pPr marL="0" indent="0" algn="just" eaLnBrk="1" hangingPunct="1">
              <a:buFont typeface="Wingdings" pitchFamily="2" charset="2"/>
              <a:buNone/>
            </a:pPr>
            <a:r>
              <a:rPr lang="it-IT" sz="2800" smtClean="0">
                <a:latin typeface="Calibri" pitchFamily="34" charset="0"/>
              </a:rPr>
              <a:t>inoltre, gli utenti che transitano sulla S.P n° 17 "Postumia” e che si immettono nella S.P n° 23 </a:t>
            </a:r>
            <a:r>
              <a:rPr lang="it-IT" sz="2800" i="1" smtClean="0">
                <a:latin typeface="Calibri" pitchFamily="34" charset="0"/>
              </a:rPr>
              <a:t>si avvicinano al punto in cui devono dare precedenza con velocità anch’esse rilevanti</a:t>
            </a:r>
            <a:r>
              <a:rPr lang="it-IT" sz="2800" smtClean="0">
                <a:latin typeface="Calibri" pitchFamily="34" charset="0"/>
              </a:rPr>
              <a:t> a causa del rettilineo che precede la linea di arresto, il quale induce gli utenti stradali a non rispettare i limiti di velocità.</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contenuto 13"/>
          <p:cNvSpPr>
            <a:spLocks noGrp="1"/>
          </p:cNvSpPr>
          <p:nvPr>
            <p:ph sz="quarter" idx="1"/>
          </p:nvPr>
        </p:nvSpPr>
        <p:spPr>
          <a:xfrm>
            <a:off x="395288" y="1628775"/>
            <a:ext cx="8497887" cy="2736850"/>
          </a:xfrm>
        </p:spPr>
        <p:txBody>
          <a:bodyPr/>
          <a:lstStyle/>
          <a:p>
            <a:pPr marL="0" indent="0" algn="just" eaLnBrk="1" hangingPunct="1">
              <a:buFont typeface="Wingdings" pitchFamily="2" charset="2"/>
              <a:buNone/>
            </a:pPr>
            <a:r>
              <a:rPr lang="it-IT" sz="3200" smtClean="0">
                <a:latin typeface="Calibri" pitchFamily="34" charset="0"/>
              </a:rPr>
              <a:t>La </a:t>
            </a:r>
            <a:r>
              <a:rPr lang="it-IT" sz="3200" b="1" smtClean="0">
                <a:latin typeface="Calibri" pitchFamily="34" charset="0"/>
              </a:rPr>
              <a:t>pericolosità dell’incrocio</a:t>
            </a:r>
            <a:r>
              <a:rPr lang="it-IT" sz="3200" smtClean="0">
                <a:latin typeface="Calibri" pitchFamily="34" charset="0"/>
              </a:rPr>
              <a:t>, d’altra parte, è condizionata dagli </a:t>
            </a:r>
            <a:r>
              <a:rPr lang="it-IT" sz="3200" i="1" u="sng" smtClean="0">
                <a:latin typeface="Calibri" pitchFamily="34" charset="0"/>
              </a:rPr>
              <a:t>elevati livelli di traffico</a:t>
            </a:r>
            <a:r>
              <a:rPr lang="it-IT" sz="3200" smtClean="0">
                <a:latin typeface="Calibri" pitchFamily="34" charset="0"/>
              </a:rPr>
              <a:t> che percorrono sia la</a:t>
            </a:r>
          </a:p>
          <a:p>
            <a:pPr marL="0" indent="0" algn="just" eaLnBrk="1" hangingPunct="1">
              <a:buFont typeface="Wingdings" pitchFamily="2" charset="2"/>
              <a:buNone/>
            </a:pPr>
            <a:r>
              <a:rPr lang="it-IT" sz="2800" b="1" smtClean="0">
                <a:latin typeface="Calibri" pitchFamily="34" charset="0"/>
              </a:rPr>
              <a:t>S.P. n° 23</a:t>
            </a:r>
            <a:r>
              <a:rPr lang="it-IT" sz="2800" smtClean="0">
                <a:latin typeface="Calibri" pitchFamily="34" charset="0"/>
              </a:rPr>
              <a:t> “Castellucchio - Goito” (TGM </a:t>
            </a:r>
            <a:r>
              <a:rPr lang="it-IT" sz="2800" b="1" i="1" smtClean="0">
                <a:latin typeface="Calibri" pitchFamily="34" charset="0"/>
              </a:rPr>
              <a:t>≈ 900</a:t>
            </a:r>
            <a:r>
              <a:rPr lang="it-IT" sz="2800" smtClean="0">
                <a:latin typeface="Calibri" pitchFamily="34" charset="0"/>
              </a:rPr>
              <a:t> veic./h)</a:t>
            </a:r>
          </a:p>
          <a:p>
            <a:pPr marL="0" indent="0" algn="just" eaLnBrk="1" hangingPunct="1">
              <a:buFont typeface="Wingdings" pitchFamily="2" charset="2"/>
              <a:buNone/>
            </a:pPr>
            <a:r>
              <a:rPr lang="it-IT" sz="2800" smtClean="0">
                <a:latin typeface="Calibri" pitchFamily="34" charset="0"/>
              </a:rPr>
              <a:t>che la </a:t>
            </a:r>
            <a:r>
              <a:rPr lang="it-IT" sz="2800" b="1" smtClean="0">
                <a:latin typeface="Calibri" pitchFamily="34" charset="0"/>
              </a:rPr>
              <a:t>S.P. n° 17</a:t>
            </a:r>
            <a:r>
              <a:rPr lang="it-IT" sz="2800" smtClean="0">
                <a:latin typeface="Calibri" pitchFamily="34" charset="0"/>
              </a:rPr>
              <a:t> "Postumia” (TGM </a:t>
            </a:r>
            <a:r>
              <a:rPr lang="it-IT" sz="2800" b="1" i="1" smtClean="0">
                <a:latin typeface="Calibri" pitchFamily="34" charset="0"/>
              </a:rPr>
              <a:t>≈ 700</a:t>
            </a:r>
            <a:r>
              <a:rPr lang="it-IT" sz="2800" smtClean="0">
                <a:latin typeface="Calibri" pitchFamily="34" charset="0"/>
              </a:rPr>
              <a:t> veic./h)</a:t>
            </a:r>
          </a:p>
        </p:txBody>
      </p:sp>
      <p:sp>
        <p:nvSpPr>
          <p:cNvPr id="17410" name="Segnaposto contenuto 13"/>
          <p:cNvSpPr>
            <a:spLocks noGrp="1"/>
          </p:cNvSpPr>
          <p:nvPr>
            <p:ph sz="quarter" idx="1"/>
          </p:nvPr>
        </p:nvSpPr>
        <p:spPr>
          <a:xfrm>
            <a:off x="395288" y="4797425"/>
            <a:ext cx="8497887" cy="1295400"/>
          </a:xfrm>
        </p:spPr>
        <p:txBody>
          <a:bodyPr/>
          <a:lstStyle/>
          <a:p>
            <a:pPr marL="0" indent="0" algn="just" eaLnBrk="1" hangingPunct="1">
              <a:buFont typeface="Wingdings" pitchFamily="2" charset="2"/>
              <a:buNone/>
            </a:pPr>
            <a:r>
              <a:rPr lang="it-IT" sz="2800" smtClean="0">
                <a:latin typeface="Calibri" pitchFamily="34" charset="0"/>
              </a:rPr>
              <a:t>Inoltre, si manifestano </a:t>
            </a:r>
            <a:r>
              <a:rPr lang="it-IT" sz="2800" i="1" smtClean="0">
                <a:latin typeface="Calibri" pitchFamily="34" charset="0"/>
              </a:rPr>
              <a:t>problemi di </a:t>
            </a:r>
            <a:r>
              <a:rPr lang="it-IT" sz="2800" b="1" i="1" smtClean="0">
                <a:latin typeface="Calibri" pitchFamily="34" charset="0"/>
              </a:rPr>
              <a:t>visibilità</a:t>
            </a:r>
            <a:r>
              <a:rPr lang="it-IT" sz="2800" i="1" smtClean="0">
                <a:latin typeface="Calibri" pitchFamily="34" charset="0"/>
              </a:rPr>
              <a:t> e di </a:t>
            </a:r>
            <a:r>
              <a:rPr lang="it-IT" sz="2800" b="1" i="1" smtClean="0">
                <a:latin typeface="Calibri" pitchFamily="34" charset="0"/>
              </a:rPr>
              <a:t>funzionalità</a:t>
            </a:r>
            <a:r>
              <a:rPr lang="it-IT" sz="2800" smtClean="0">
                <a:latin typeface="Calibri" pitchFamily="34" charset="0"/>
              </a:rPr>
              <a:t> nell’intersezione, in particolare per le seguenti manovre: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contenuto 13"/>
          <p:cNvSpPr>
            <a:spLocks noGrp="1"/>
          </p:cNvSpPr>
          <p:nvPr>
            <p:ph sz="quarter" idx="1"/>
          </p:nvPr>
        </p:nvSpPr>
        <p:spPr>
          <a:xfrm>
            <a:off x="611188" y="1844675"/>
            <a:ext cx="4897437" cy="2016125"/>
          </a:xfrm>
        </p:spPr>
        <p:txBody>
          <a:bodyPr/>
          <a:lstStyle/>
          <a:p>
            <a:pPr marL="287338" indent="-287338" eaLnBrk="1" hangingPunct="1">
              <a:buClr>
                <a:srgbClr val="002060"/>
              </a:buClr>
              <a:buFont typeface="Wingdings" pitchFamily="2" charset="2"/>
              <a:buChar char="§"/>
            </a:pPr>
            <a:r>
              <a:rPr lang="it-IT" sz="2800" i="1" smtClean="0">
                <a:latin typeface="Calibri" pitchFamily="34" charset="0"/>
              </a:rPr>
              <a:t>Uscita dalla S.P. 17 con provenienza da Gazoldo, con </a:t>
            </a:r>
            <a:r>
              <a:rPr lang="it-IT" sz="2800" b="1" i="1" smtClean="0">
                <a:latin typeface="Calibri" pitchFamily="34" charset="0"/>
              </a:rPr>
              <a:t>svolta a sinistra </a:t>
            </a:r>
            <a:r>
              <a:rPr lang="it-IT" sz="2800" i="1" smtClean="0">
                <a:latin typeface="Calibri" pitchFamily="34" charset="0"/>
              </a:rPr>
              <a:t>verso Nord cioè verso Guidizzolo;</a:t>
            </a:r>
          </a:p>
        </p:txBody>
      </p:sp>
      <p:sp>
        <p:nvSpPr>
          <p:cNvPr id="18434" name="Segnaposto contenuto 13"/>
          <p:cNvSpPr>
            <a:spLocks noGrp="1"/>
          </p:cNvSpPr>
          <p:nvPr>
            <p:ph sz="quarter" idx="1"/>
          </p:nvPr>
        </p:nvSpPr>
        <p:spPr>
          <a:xfrm>
            <a:off x="755650" y="4365625"/>
            <a:ext cx="4895850" cy="2016125"/>
          </a:xfrm>
        </p:spPr>
        <p:txBody>
          <a:bodyPr/>
          <a:lstStyle/>
          <a:p>
            <a:pPr marL="287338" indent="-287338" eaLnBrk="1" hangingPunct="1">
              <a:buClr>
                <a:srgbClr val="002060"/>
              </a:buClr>
              <a:buFont typeface="Wingdings" pitchFamily="2" charset="2"/>
              <a:buChar char="§"/>
            </a:pPr>
            <a:r>
              <a:rPr lang="it-IT" sz="2800" i="1" smtClean="0">
                <a:latin typeface="Calibri" pitchFamily="34" charset="0"/>
              </a:rPr>
              <a:t>Uscita dalla S.P. n. 17 con provenienza da Gazoldo, con </a:t>
            </a:r>
            <a:r>
              <a:rPr lang="it-IT" sz="2800" b="1" i="1" smtClean="0">
                <a:latin typeface="Calibri" pitchFamily="34" charset="0"/>
              </a:rPr>
              <a:t>attraversamento dell’incrocio </a:t>
            </a:r>
            <a:r>
              <a:rPr lang="it-IT" sz="2800" i="1" smtClean="0">
                <a:latin typeface="Calibri" pitchFamily="34" charset="0"/>
              </a:rPr>
              <a:t>verso Goito centro.</a:t>
            </a:r>
          </a:p>
        </p:txBody>
      </p:sp>
      <p:pic>
        <p:nvPicPr>
          <p:cNvPr id="18435" name="Picture 2" descr="11 - S"/>
          <p:cNvPicPr>
            <a:picLocks noChangeAspect="1" noChangeArrowheads="1"/>
          </p:cNvPicPr>
          <p:nvPr/>
        </p:nvPicPr>
        <p:blipFill>
          <a:blip r:embed="rId2"/>
          <a:srcRect/>
          <a:stretch>
            <a:fillRect/>
          </a:stretch>
        </p:blipFill>
        <p:spPr bwMode="auto">
          <a:xfrm>
            <a:off x="5724525" y="1773238"/>
            <a:ext cx="3024188" cy="2268537"/>
          </a:xfrm>
          <a:prstGeom prst="rect">
            <a:avLst/>
          </a:prstGeom>
          <a:noFill/>
          <a:ln w="9525">
            <a:noFill/>
            <a:miter lim="800000"/>
            <a:headEnd/>
            <a:tailEnd/>
          </a:ln>
        </p:spPr>
      </p:pic>
      <p:pic>
        <p:nvPicPr>
          <p:cNvPr id="18436" name="Picture 3" descr="09 - S"/>
          <p:cNvPicPr>
            <a:picLocks noChangeAspect="1" noChangeArrowheads="1"/>
          </p:cNvPicPr>
          <p:nvPr/>
        </p:nvPicPr>
        <p:blipFill>
          <a:blip r:embed="rId3"/>
          <a:srcRect/>
          <a:stretch>
            <a:fillRect/>
          </a:stretch>
        </p:blipFill>
        <p:spPr bwMode="auto">
          <a:xfrm>
            <a:off x="5724525" y="4292600"/>
            <a:ext cx="3024188" cy="227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contenuto 2"/>
          <p:cNvSpPr txBox="1">
            <a:spLocks/>
          </p:cNvSpPr>
          <p:nvPr/>
        </p:nvSpPr>
        <p:spPr bwMode="auto">
          <a:xfrm>
            <a:off x="5795963" y="6237288"/>
            <a:ext cx="2952750" cy="476250"/>
          </a:xfrm>
          <a:prstGeom prst="rect">
            <a:avLst/>
          </a:prstGeom>
          <a:noFill/>
          <a:ln w="9525">
            <a:noFill/>
            <a:miter lim="800000"/>
            <a:headEnd/>
            <a:tailEnd/>
          </a:ln>
        </p:spPr>
        <p:txBody>
          <a:bodyPr/>
          <a:lstStyle/>
          <a:p>
            <a:pPr marL="319088" indent="-319088" algn="ctr">
              <a:buClr>
                <a:schemeClr val="accent2"/>
              </a:buClr>
              <a:buSzPct val="60000"/>
            </a:pPr>
            <a:r>
              <a:rPr lang="it-IT" sz="1200" i="1">
                <a:latin typeface="Calibri" pitchFamily="34" charset="0"/>
              </a:rPr>
              <a:t>Vista della S.P. n° 23 provenendo</a:t>
            </a:r>
          </a:p>
          <a:p>
            <a:pPr marL="319088" indent="-319088" algn="ctr">
              <a:buClr>
                <a:schemeClr val="accent2"/>
              </a:buClr>
              <a:buSzPct val="60000"/>
            </a:pPr>
            <a:r>
              <a:rPr lang="it-IT" sz="1200" i="1">
                <a:latin typeface="Calibri" pitchFamily="34" charset="0"/>
              </a:rPr>
              <a:t>da Rivalta s/M prima dell’incrocio</a:t>
            </a:r>
          </a:p>
        </p:txBody>
      </p:sp>
      <p:sp>
        <p:nvSpPr>
          <p:cNvPr id="19458" name="Segnaposto contenuto 13"/>
          <p:cNvSpPr>
            <a:spLocks noGrp="1"/>
          </p:cNvSpPr>
          <p:nvPr>
            <p:ph sz="quarter" idx="1"/>
          </p:nvPr>
        </p:nvSpPr>
        <p:spPr>
          <a:xfrm>
            <a:off x="179388" y="1651000"/>
            <a:ext cx="5113337" cy="4802188"/>
          </a:xfrm>
        </p:spPr>
        <p:txBody>
          <a:bodyPr/>
          <a:lstStyle/>
          <a:p>
            <a:pPr marL="0" indent="0" algn="just" eaLnBrk="1" hangingPunct="1">
              <a:buFont typeface="Wingdings" pitchFamily="2" charset="2"/>
              <a:buNone/>
            </a:pPr>
            <a:r>
              <a:rPr lang="it-IT" sz="2500" i="1" smtClean="0">
                <a:latin typeface="Calibri" pitchFamily="34" charset="0"/>
              </a:rPr>
              <a:t>Analizzando le zone che precedono e seguono l’incrocio è stata inoltre evidenziata la </a:t>
            </a:r>
            <a:r>
              <a:rPr lang="it-IT" sz="2500" i="1" u="sng" smtClean="0">
                <a:latin typeface="Calibri" pitchFamily="34" charset="0"/>
              </a:rPr>
              <a:t>pericolosità degli attraversamenti stradali da parte dei pedoni </a:t>
            </a:r>
            <a:r>
              <a:rPr lang="it-IT" sz="2500" b="1" i="1" u="sng" smtClean="0">
                <a:latin typeface="Calibri" pitchFamily="34" charset="0"/>
              </a:rPr>
              <a:t>lungo la S.P. n° 23</a:t>
            </a:r>
            <a:r>
              <a:rPr lang="it-IT" sz="2500" i="1" smtClean="0">
                <a:latin typeface="Calibri" pitchFamily="34" charset="0"/>
              </a:rPr>
              <a:t>, con la necessità di realizzare </a:t>
            </a:r>
            <a:r>
              <a:rPr lang="it-IT" sz="2500" b="1" i="1" smtClean="0">
                <a:latin typeface="Calibri" pitchFamily="34" charset="0"/>
              </a:rPr>
              <a:t>due attraversamenti pedonali assistiti </a:t>
            </a:r>
            <a:r>
              <a:rPr lang="it-IT" sz="2500" i="1" smtClean="0">
                <a:latin typeface="Calibri" pitchFamily="34" charset="0"/>
              </a:rPr>
              <a:t>da segnaletica verticale luminosa, per un facile avvistamento a distanza da parte dei guidatori dei veicoli e per indurre i pedoni ad attraversare la strada in punti predefiniti.</a:t>
            </a:r>
          </a:p>
        </p:txBody>
      </p:sp>
      <p:pic>
        <p:nvPicPr>
          <p:cNvPr id="19459" name="Picture 2" descr="Foto0258"/>
          <p:cNvPicPr preferRelativeResize="0">
            <a:picLocks noChangeArrowheads="1"/>
          </p:cNvPicPr>
          <p:nvPr/>
        </p:nvPicPr>
        <p:blipFill>
          <a:blip r:embed="rId2" cstate="print"/>
          <a:srcRect/>
          <a:stretch>
            <a:fillRect/>
          </a:stretch>
        </p:blipFill>
        <p:spPr bwMode="auto">
          <a:xfrm>
            <a:off x="5724525" y="1700213"/>
            <a:ext cx="3095625" cy="2160587"/>
          </a:xfrm>
          <a:prstGeom prst="rect">
            <a:avLst/>
          </a:prstGeom>
          <a:noFill/>
          <a:ln w="9525">
            <a:noFill/>
            <a:miter lim="800000"/>
            <a:headEnd/>
            <a:tailEnd/>
          </a:ln>
        </p:spPr>
      </p:pic>
      <p:pic>
        <p:nvPicPr>
          <p:cNvPr id="19460" name="Picture 3" descr="Foto0257"/>
          <p:cNvPicPr preferRelativeResize="0">
            <a:picLocks noChangeArrowheads="1"/>
          </p:cNvPicPr>
          <p:nvPr/>
        </p:nvPicPr>
        <p:blipFill>
          <a:blip r:embed="rId3"/>
          <a:srcRect/>
          <a:stretch>
            <a:fillRect/>
          </a:stretch>
        </p:blipFill>
        <p:spPr bwMode="auto">
          <a:xfrm>
            <a:off x="5724525" y="4005263"/>
            <a:ext cx="30956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contenuto 8"/>
          <p:cNvSpPr>
            <a:spLocks noGrp="1"/>
          </p:cNvSpPr>
          <p:nvPr>
            <p:ph sz="quarter" idx="2"/>
          </p:nvPr>
        </p:nvSpPr>
        <p:spPr>
          <a:xfrm>
            <a:off x="539750" y="3860800"/>
            <a:ext cx="7993063" cy="288925"/>
          </a:xfrm>
        </p:spPr>
        <p:txBody>
          <a:bodyPr/>
          <a:lstStyle/>
          <a:p>
            <a:pPr algn="ctr" eaLnBrk="1" hangingPunct="1">
              <a:buFont typeface="Wingdings" pitchFamily="2" charset="2"/>
              <a:buNone/>
            </a:pPr>
            <a:r>
              <a:rPr lang="it-IT" sz="1200" i="1" smtClean="0">
                <a:latin typeface="Calibri" pitchFamily="34" charset="0"/>
              </a:rPr>
              <a:t>Vista dell’attuale punto in cui gli utenti attraversano incautamente la S.P. n°23, dopo l’incrocio in direzione Guidizzolo </a:t>
            </a:r>
          </a:p>
        </p:txBody>
      </p:sp>
      <p:pic>
        <p:nvPicPr>
          <p:cNvPr id="20482" name="Picture 2" descr="Foto0255"/>
          <p:cNvPicPr preferRelativeResize="0">
            <a:picLocks noChangeArrowheads="1"/>
          </p:cNvPicPr>
          <p:nvPr/>
        </p:nvPicPr>
        <p:blipFill>
          <a:blip r:embed="rId2"/>
          <a:srcRect/>
          <a:stretch>
            <a:fillRect/>
          </a:stretch>
        </p:blipFill>
        <p:spPr bwMode="auto">
          <a:xfrm>
            <a:off x="827088" y="1628775"/>
            <a:ext cx="3168650" cy="2232025"/>
          </a:xfrm>
          <a:prstGeom prst="rect">
            <a:avLst/>
          </a:prstGeom>
          <a:noFill/>
          <a:ln w="9525">
            <a:noFill/>
            <a:miter lim="800000"/>
            <a:headEnd/>
            <a:tailEnd/>
          </a:ln>
        </p:spPr>
      </p:pic>
      <p:sp>
        <p:nvSpPr>
          <p:cNvPr id="20483" name="Segnaposto contenuto 8"/>
          <p:cNvSpPr>
            <a:spLocks noGrp="1"/>
          </p:cNvSpPr>
          <p:nvPr>
            <p:ph sz="quarter" idx="2"/>
          </p:nvPr>
        </p:nvSpPr>
        <p:spPr>
          <a:xfrm>
            <a:off x="323850" y="6381750"/>
            <a:ext cx="8640763" cy="287338"/>
          </a:xfrm>
        </p:spPr>
        <p:txBody>
          <a:bodyPr/>
          <a:lstStyle/>
          <a:p>
            <a:pPr algn="ctr" eaLnBrk="1" hangingPunct="1">
              <a:buFont typeface="Wingdings" pitchFamily="2" charset="2"/>
              <a:buNone/>
            </a:pPr>
            <a:r>
              <a:rPr lang="it-IT" sz="1200" i="1" smtClean="0">
                <a:latin typeface="Calibri" pitchFamily="34" charset="0"/>
              </a:rPr>
              <a:t>Vista del futuro punto in cui gli utenti attraverseranno la S.P. n°23 su passaggio pedonale assistito, dopo l’incrocio in direzione Guidizzolo </a:t>
            </a:r>
          </a:p>
        </p:txBody>
      </p:sp>
      <p:sp>
        <p:nvSpPr>
          <p:cNvPr id="20484" name="AutoShape 5"/>
          <p:cNvSpPr>
            <a:spLocks noChangeArrowheads="1"/>
          </p:cNvSpPr>
          <p:nvPr/>
        </p:nvSpPr>
        <p:spPr bwMode="auto">
          <a:xfrm rot="786391">
            <a:off x="1331913" y="6683375"/>
            <a:ext cx="539750" cy="179388"/>
          </a:xfrm>
          <a:prstGeom prst="parallelogram">
            <a:avLst>
              <a:gd name="adj" fmla="val 204267"/>
            </a:avLst>
          </a:prstGeom>
          <a:solidFill>
            <a:srgbClr val="FFFFFF"/>
          </a:solidFill>
          <a:ln w="9525">
            <a:noFill/>
            <a:miter lim="800000"/>
            <a:headEnd/>
            <a:tailEnd/>
          </a:ln>
        </p:spPr>
        <p:txBody>
          <a:bodyPr/>
          <a:lstStyle/>
          <a:p>
            <a:endParaRPr lang="it-IT">
              <a:latin typeface="Tw Cen MT" pitchFamily="34" charset="0"/>
            </a:endParaRPr>
          </a:p>
        </p:txBody>
      </p:sp>
      <p:pic>
        <p:nvPicPr>
          <p:cNvPr id="20485" name="Picture 4" descr="Foto0253"/>
          <p:cNvPicPr preferRelativeResize="0">
            <a:picLocks noChangeArrowheads="1"/>
          </p:cNvPicPr>
          <p:nvPr/>
        </p:nvPicPr>
        <p:blipFill>
          <a:blip r:embed="rId3"/>
          <a:srcRect/>
          <a:stretch>
            <a:fillRect/>
          </a:stretch>
        </p:blipFill>
        <p:spPr bwMode="auto">
          <a:xfrm>
            <a:off x="827088" y="1628775"/>
            <a:ext cx="3168650" cy="2232025"/>
          </a:xfrm>
          <a:prstGeom prst="rect">
            <a:avLst/>
          </a:prstGeom>
          <a:noFill/>
          <a:ln w="9525">
            <a:noFill/>
            <a:miter lim="800000"/>
            <a:headEnd/>
            <a:tailEnd/>
          </a:ln>
        </p:spPr>
      </p:pic>
      <p:pic>
        <p:nvPicPr>
          <p:cNvPr id="20486" name="Picture 3" descr="Foto0256"/>
          <p:cNvPicPr preferRelativeResize="0">
            <a:picLocks noChangeArrowheads="1"/>
          </p:cNvPicPr>
          <p:nvPr/>
        </p:nvPicPr>
        <p:blipFill>
          <a:blip r:embed="rId4"/>
          <a:srcRect/>
          <a:stretch>
            <a:fillRect/>
          </a:stretch>
        </p:blipFill>
        <p:spPr bwMode="auto">
          <a:xfrm>
            <a:off x="5435600" y="1628775"/>
            <a:ext cx="3168650" cy="2232025"/>
          </a:xfrm>
          <a:prstGeom prst="rect">
            <a:avLst/>
          </a:prstGeom>
          <a:noFill/>
          <a:ln w="9525">
            <a:noFill/>
            <a:miter lim="800000"/>
            <a:headEnd/>
            <a:tailEnd/>
          </a:ln>
        </p:spPr>
      </p:pic>
      <p:pic>
        <p:nvPicPr>
          <p:cNvPr id="20487" name="Picture 6" descr="C:\Users\Antonio Covino\Lavori\Servizio PROGETTAZIONE STRADALE\Rotatorie\Rotatoria di Goito\Base PRESENTAZIONE Rot_Goito\Pedonali.jpg"/>
          <p:cNvPicPr>
            <a:picLocks noChangeAspect="1" noChangeArrowheads="1"/>
          </p:cNvPicPr>
          <p:nvPr/>
        </p:nvPicPr>
        <p:blipFill>
          <a:blip r:embed="rId5"/>
          <a:srcRect l="8578" t="11459" r="8578" b="69774"/>
          <a:stretch>
            <a:fillRect/>
          </a:stretch>
        </p:blipFill>
        <p:spPr bwMode="auto">
          <a:xfrm>
            <a:off x="1331913" y="4221163"/>
            <a:ext cx="6707187" cy="214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13"/>
          <p:cNvSpPr>
            <a:spLocks noGrp="1"/>
          </p:cNvSpPr>
          <p:nvPr>
            <p:ph sz="quarter" idx="1"/>
          </p:nvPr>
        </p:nvSpPr>
        <p:spPr>
          <a:xfrm>
            <a:off x="539750" y="2133600"/>
            <a:ext cx="8285163" cy="2016125"/>
          </a:xfrm>
        </p:spPr>
        <p:txBody>
          <a:bodyPr/>
          <a:lstStyle/>
          <a:p>
            <a:pPr marL="0" indent="0" algn="just" eaLnBrk="1" hangingPunct="1">
              <a:buFont typeface="Wingdings" pitchFamily="2" charset="2"/>
              <a:buNone/>
            </a:pPr>
            <a:r>
              <a:rPr lang="it-IT" smtClean="0">
                <a:latin typeface="Calibri" pitchFamily="34" charset="0"/>
              </a:rPr>
              <a:t>L’intervento riguarda la </a:t>
            </a:r>
            <a:r>
              <a:rPr lang="it-IT" b="1" i="1" smtClean="0">
                <a:latin typeface="Calibri" pitchFamily="34" charset="0"/>
              </a:rPr>
              <a:t>realizzazione di una rotatoria</a:t>
            </a:r>
            <a:r>
              <a:rPr lang="it-IT" smtClean="0">
                <a:latin typeface="Calibri" pitchFamily="34" charset="0"/>
              </a:rPr>
              <a:t> in corrispondenza dell’intersezione in oggetto e la realizzazione di </a:t>
            </a:r>
            <a:r>
              <a:rPr lang="it-IT" b="1" i="1" smtClean="0">
                <a:latin typeface="Calibri" pitchFamily="34" charset="0"/>
              </a:rPr>
              <a:t>due attraversamenti pedonali protetti sulla S.P. n° 23</a:t>
            </a:r>
            <a:r>
              <a:rPr lang="it-IT" smtClean="0">
                <a:latin typeface="Calibri" pitchFamily="34" charset="0"/>
              </a:rPr>
              <a:t> prima e dopo l’incrocio.</a:t>
            </a:r>
          </a:p>
        </p:txBody>
      </p:sp>
      <p:sp>
        <p:nvSpPr>
          <p:cNvPr id="21506" name="Segnaposto contenuto 13"/>
          <p:cNvSpPr>
            <a:spLocks noGrp="1"/>
          </p:cNvSpPr>
          <p:nvPr>
            <p:ph sz="quarter" idx="1"/>
          </p:nvPr>
        </p:nvSpPr>
        <p:spPr>
          <a:xfrm>
            <a:off x="468313" y="4292600"/>
            <a:ext cx="8280400" cy="2016125"/>
          </a:xfrm>
        </p:spPr>
        <p:txBody>
          <a:bodyPr/>
          <a:lstStyle/>
          <a:p>
            <a:pPr marL="0" indent="0" algn="just" eaLnBrk="1" hangingPunct="1">
              <a:buFont typeface="Wingdings" pitchFamily="2" charset="2"/>
              <a:buNone/>
            </a:pPr>
            <a:r>
              <a:rPr lang="it-IT" sz="2800" i="1" smtClean="0">
                <a:latin typeface="Calibri" pitchFamily="34" charset="0"/>
              </a:rPr>
              <a:t>La riconfigurazione dell’incrocio mira a </a:t>
            </a:r>
            <a:r>
              <a:rPr lang="it-IT" sz="2800" i="1" u="sng" smtClean="0">
                <a:latin typeface="Calibri" pitchFamily="34" charset="0"/>
              </a:rPr>
              <a:t>modificare le caratteristiche della circolazione esistente</a:t>
            </a:r>
            <a:r>
              <a:rPr lang="it-IT" sz="2800" i="1" smtClean="0">
                <a:latin typeface="Calibri" pitchFamily="34" charset="0"/>
              </a:rPr>
              <a:t>, con la realizzazione di una </a:t>
            </a:r>
            <a:r>
              <a:rPr lang="it-IT" sz="2800" b="1" i="1" smtClean="0">
                <a:latin typeface="Calibri" pitchFamily="34" charset="0"/>
              </a:rPr>
              <a:t>rotatoria “compatta”</a:t>
            </a:r>
            <a:r>
              <a:rPr lang="it-IT" sz="2800" i="1" smtClean="0">
                <a:latin typeface="Calibri" pitchFamily="34" charset="0"/>
              </a:rPr>
              <a:t> la quale comporterà i seguenti miglioramenti:</a:t>
            </a:r>
          </a:p>
        </p:txBody>
      </p:sp>
      <p:sp>
        <p:nvSpPr>
          <p:cNvPr id="7" name="Segnaposto contenuto 8"/>
          <p:cNvSpPr>
            <a:spLocks noGrp="1"/>
          </p:cNvSpPr>
          <p:nvPr>
            <p:ph sz="quarter" idx="2"/>
          </p:nvPr>
        </p:nvSpPr>
        <p:spPr>
          <a:xfrm>
            <a:off x="611188" y="1589088"/>
            <a:ext cx="7993062" cy="471487"/>
          </a:xfrm>
        </p:spPr>
        <p:txBody>
          <a:bodyPr>
            <a:noAutofit/>
          </a:bodyPr>
          <a:lstStyle/>
          <a:p>
            <a:pPr marL="320040" indent="-320040" algn="ctr" eaLnBrk="1" fontAlgn="auto" hangingPunct="1">
              <a:spcAft>
                <a:spcPts val="0"/>
              </a:spcAft>
              <a:buFont typeface="Wingdings"/>
              <a:buNone/>
              <a:defRPr/>
            </a:pPr>
            <a:r>
              <a:rPr lang="it-IT" sz="2400" b="1" cap="all" dirty="0" smtClean="0">
                <a:latin typeface="Calibri" pitchFamily="34" charset="0"/>
              </a:rPr>
              <a:t>DESCRIZIONE DELL’INTERVENTO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401</TotalTime>
  <Words>1363</Words>
  <Application>Microsoft Office PowerPoint</Application>
  <PresentationFormat>Presentazione su schermo (4:3)</PresentationFormat>
  <Paragraphs>76</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Luna</vt:lpstr>
      <vt:lpstr>Messa in sicurezza dell’incrocio tra le SSPP n. 23 e 17 in località “Passeggiata” di Goito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Provincia di Mantova - Comune di Goito</dc:title>
  <dc:creator>Ing. Antonio Covino</dc:creator>
  <cp:lastModifiedBy>ferraria</cp:lastModifiedBy>
  <cp:revision>73</cp:revision>
  <dcterms:created xsi:type="dcterms:W3CDTF">2015-03-29T14:09:16Z</dcterms:created>
  <dcterms:modified xsi:type="dcterms:W3CDTF">2016-02-19T11:25:23Z</dcterms:modified>
</cp:coreProperties>
</file>